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6" r:id="rId2"/>
    <p:sldId id="269" r:id="rId3"/>
    <p:sldId id="257" r:id="rId4"/>
    <p:sldId id="264" r:id="rId5"/>
    <p:sldId id="265" r:id="rId6"/>
    <p:sldId id="267" r:id="rId7"/>
    <p:sldId id="263" r:id="rId8"/>
    <p:sldId id="258" r:id="rId9"/>
    <p:sldId id="259" r:id="rId10"/>
    <p:sldId id="266" r:id="rId11"/>
    <p:sldId id="268" r:id="rId12"/>
    <p:sldId id="260" r:id="rId13"/>
    <p:sldId id="261"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een Turner" initials="CT" lastIdx="2" clrIdx="0">
    <p:extLst>
      <p:ext uri="{19B8F6BF-5375-455C-9EA6-DF929625EA0E}">
        <p15:presenceInfo xmlns:p15="http://schemas.microsoft.com/office/powerpoint/2012/main" userId="S-1-5-21-2546036117-3625905714-3800923353-775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A44895"/>
    <a:srgbClr val="33CCCC"/>
    <a:srgbClr val="6600FF"/>
    <a:srgbClr val="FFCCFF"/>
    <a:srgbClr val="CC99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9"/>
    <p:restoredTop sz="67318" autoAdjust="0"/>
  </p:normalViewPr>
  <p:slideViewPr>
    <p:cSldViewPr snapToGrid="0" snapToObjects="1">
      <p:cViewPr varScale="1">
        <p:scale>
          <a:sx n="75" d="100"/>
          <a:sy n="75" d="100"/>
        </p:scale>
        <p:origin x="1386" y="78"/>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
<Relationship Id="rId1" Target="slideMasters/slideMaster1.xml" Type="http://schemas.openxmlformats.org/officeDocument/2006/relationships/slideMaster"/>
<Relationship Id="rId10" Target="slides/slide9.xml" Type="http://schemas.openxmlformats.org/officeDocument/2006/relationships/slide"/>
<Relationship Id="rId11" Target="slides/slide10.xml" Type="http://schemas.openxmlformats.org/officeDocument/2006/relationships/slide"/>
<Relationship Id="rId12" Target="slides/slide11.xml" Type="http://schemas.openxmlformats.org/officeDocument/2006/relationships/slide"/>
<Relationship Id="rId13" Target="slides/slide12.xml" Type="http://schemas.openxmlformats.org/officeDocument/2006/relationships/slide"/>
<Relationship Id="rId14" Target="slides/slide13.xml" Type="http://schemas.openxmlformats.org/officeDocument/2006/relationships/slide"/>
<Relationship Id="rId15" Target="slides/slide14.xml" Type="http://schemas.openxmlformats.org/officeDocument/2006/relationships/slide"/>
<Relationship Id="rId16" Target="notesMasters/notesMaster1.xml" Type="http://schemas.openxmlformats.org/officeDocument/2006/relationships/notesMaster"/>
<Relationship Id="rId17" Target="commentAuthors.xml" Type="http://schemas.openxmlformats.org/officeDocument/2006/relationships/commentAuthors"/>
<Relationship Id="rId18" Target="presProps.xml" Type="http://schemas.openxmlformats.org/officeDocument/2006/relationships/presProps"/>
<Relationship Id="rId19" Target="viewProps.xml" Type="http://schemas.openxmlformats.org/officeDocument/2006/relationships/viewProps"/>
<Relationship Id="rId2" Target="slides/slide1.xml" Type="http://schemas.openxmlformats.org/officeDocument/2006/relationships/slide"/>
<Relationship Id="rId20" Target="theme/theme1.xml" Type="http://schemas.openxmlformats.org/officeDocument/2006/relationships/theme"/>
<Relationship Id="rId21" Target="tableStyles.xml" Type="http://schemas.openxmlformats.org/officeDocument/2006/relationships/tableStyles"/>
<Relationship Id="rId3" Target="slides/slide2.xml" Type="http://schemas.openxmlformats.org/officeDocument/2006/relationships/slide"/>
<Relationship Id="rId4" Target="slides/slide3.xml" Type="http://schemas.openxmlformats.org/officeDocument/2006/relationships/slide"/>
<Relationship Id="rId5" Target="slides/slide4.xml" Type="http://schemas.openxmlformats.org/officeDocument/2006/relationships/slide"/>
<Relationship Id="rId6" Target="slides/slide5.xml" Type="http://schemas.openxmlformats.org/officeDocument/2006/relationships/slide"/>
<Relationship Id="rId7" Target="slides/slide6.xml" Type="http://schemas.openxmlformats.org/officeDocument/2006/relationships/slide"/>
<Relationship Id="rId8" Target="slides/slide7.xml" Type="http://schemas.openxmlformats.org/officeDocument/2006/relationships/slide"/>
<Relationship Id="rId9" Target="slides/slide8.xml" Type="http://schemas.openxmlformats.org/officeDocument/2006/relationships/slide"/>
</Relationships>

</file>

<file path=ppt/notesMasters/_rels/notesMaster1.xml.rels><?xml version="1.0" encoding="UTF-8" standalone="yes"?>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5CB39D-EA25-ED4F-B498-94D040F2DB55}" type="datetimeFigureOut">
              <a:rPr lang="en-US" smtClean="0"/>
              <a:t>9/30/2020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E67098-617A-2245-B500-9D7DD8810DEC}" type="slidenum">
              <a:rPr lang="en-US" smtClean="0"/>
              <a:t>‹#›</a:t>
            </a:fld>
            <a:endParaRPr lang="en-US"/>
          </a:p>
        </p:txBody>
      </p:sp>
    </p:spTree>
    <p:extLst>
      <p:ext uri="{BB962C8B-B14F-4D97-AF65-F5344CB8AC3E}">
        <p14:creationId xmlns:p14="http://schemas.microsoft.com/office/powerpoint/2010/main" val="3455650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13.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13.xml" Type="http://schemas.openxmlformats.org/officeDocument/2006/relationships/slide"/>
</Relationships>

</file>

<file path=ppt/notesSlides/_rels/notesSlide14.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14.xml" Type="http://schemas.openxmlformats.org/officeDocument/2006/relationships/slide"/>
</Relationships>

</file>

<file path=ppt/notesSlides/_rels/notesSlide2.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 Id="rId3" Target="https://www.csyw.qld.gov.au/campaign/not-now-not-ever-together" TargetMode="External" Type="http://schemas.openxmlformats.org/officeDocument/2006/relationships/hyperlink"/>
</Relationships>

</file>

<file path=ppt/notesSlides/_rels/notesSlide3.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 Id="rId3" Target="http://www.abs.gov.au/ausstats/abs@.nsf/mf/4906.0" TargetMode="External" Type="http://schemas.openxmlformats.org/officeDocument/2006/relationships/hyperlink"/>
<Relationship Id="rId4" Target="https://bit.ly/2wzVWxC" TargetMode="External" Type="http://schemas.openxmlformats.org/officeDocument/2006/relationships/hyperlink"/>
<Relationship Id="rId5" Target="http://bit.ly/2MlC0sz" TargetMode="External" Type="http://schemas.openxmlformats.org/officeDocument/2006/relationships/hyperlink"/>
<Relationship Id="rId6" Target="https://whiteribbon.org/2Ea7Q6C" TargetMode="External" Type="http://schemas.openxmlformats.org/officeDocument/2006/relationships/hyperlink"/>
</Relationships>

</file>

<file path=ppt/notesSlides/_rels/notesSlide5.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 Id="rId3" Target="https://www.fairwork.gov.au/leave/family-and-domestic-violence-leave/employer-guide-to-family-and-domestic-violence" TargetMode="External" Type="http://schemas.openxmlformats.org/officeDocument/2006/relationships/hyperlink"/>
</Relationships>

</file>

<file path=ppt/notesSlides/_rels/notesSlide6.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 Id="rId3" Target="https://www.csyw.qld.gov.au/campaign/not-now-not-ever-together" TargetMode="External" Type="http://schemas.openxmlformats.org/officeDocument/2006/relationships/hyperlink"/>
</Relationships>

</file>

<file path=ppt/notesSlides/_rels/notesSlide7.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1</a:t>
            </a:fld>
            <a:endParaRPr lang="en-US"/>
          </a:p>
        </p:txBody>
      </p:sp>
    </p:spTree>
    <p:extLst>
      <p:ext uri="{BB962C8B-B14F-4D97-AF65-F5344CB8AC3E}">
        <p14:creationId xmlns:p14="http://schemas.microsoft.com/office/powerpoint/2010/main" val="2751577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fontAlgn="base">
              <a:buFont typeface="Arial" panose="020B0604020202020204" pitchFamily="34" charset="0"/>
              <a:buChar char="•"/>
            </a:pPr>
            <a:r>
              <a:rPr lang="en-AU" sz="1200" kern="1200" dirty="0" smtClean="0">
                <a:solidFill>
                  <a:schemeClr val="tx1"/>
                </a:solidFill>
                <a:effectLst/>
                <a:latin typeface="+mn-lt"/>
                <a:ea typeface="+mn-ea"/>
                <a:cs typeface="+mn-cs"/>
              </a:rPr>
              <a:t>The plan helps guide the conversation between a manager and an affected employee about potential risks and control measures, and how they can best be supported in the workplace – a solutions-based approach to managing risks to an individual in the workplace. </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An agency’s Human Resources (HR) Unit and Employee Assistance Program (EAP) are sources of support for both managers and affected employees. With the affected employee’s consent, these sources of support can help with the plan and identify any reasonable workplace adjustments, such as flexible work arrangements, leave, transfer or relocation. </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For example,</a:t>
            </a:r>
            <a:r>
              <a:rPr lang="en-AU" sz="1200" kern="1200" baseline="0" dirty="0" smtClean="0">
                <a:solidFill>
                  <a:schemeClr val="tx1"/>
                </a:solidFill>
                <a:effectLst/>
                <a:latin typeface="+mn-lt"/>
                <a:ea typeface="+mn-ea"/>
                <a:cs typeface="+mn-cs"/>
              </a:rPr>
              <a:t> s</a:t>
            </a:r>
            <a:r>
              <a:rPr lang="en-AU" sz="1200" kern="1200" dirty="0" smtClean="0">
                <a:solidFill>
                  <a:schemeClr val="tx1"/>
                </a:solidFill>
                <a:effectLst/>
                <a:latin typeface="+mn-lt"/>
                <a:ea typeface="+mn-ea"/>
                <a:cs typeface="+mn-cs"/>
              </a:rPr>
              <a:t>afety planning</a:t>
            </a:r>
            <a:r>
              <a:rPr lang="en-AU" sz="1200" kern="1200" baseline="0" dirty="0" smtClean="0">
                <a:solidFill>
                  <a:schemeClr val="tx1"/>
                </a:solidFill>
                <a:effectLst/>
                <a:latin typeface="+mn-lt"/>
                <a:ea typeface="+mn-ea"/>
                <a:cs typeface="+mn-cs"/>
              </a:rPr>
              <a:t> could be used if</a:t>
            </a:r>
            <a:r>
              <a:rPr lang="en-AU" sz="1200" kern="1200" dirty="0" smtClean="0">
                <a:solidFill>
                  <a:schemeClr val="tx1"/>
                </a:solidFill>
                <a:effectLst/>
                <a:latin typeface="+mn-lt"/>
                <a:ea typeface="+mn-ea"/>
                <a:cs typeface="+mn-cs"/>
              </a:rPr>
              <a:t> the perpetrator and victim are both employed at the same workplace. Changing work routines, one could move to another office location if available, work remotely, ensuring privacy and confidentiality policies are strictly complied with etc.</a:t>
            </a:r>
          </a:p>
          <a:p>
            <a:pPr marL="171450" indent="-171450">
              <a:buFont typeface="Arial" panose="020B0604020202020204" pitchFamily="34" charset="0"/>
              <a:buChar char="•"/>
            </a:pPr>
            <a:r>
              <a:rPr lang="en-AU" dirty="0" smtClean="0"/>
              <a:t>Risk</a:t>
            </a:r>
            <a:r>
              <a:rPr lang="en-AU" baseline="0" dirty="0" smtClean="0"/>
              <a:t> Assessment and Workplace Safety Plan templates can be retrieved here https://www.forgov.qld.gov.au/file/31776/download?token=b9KV2BUA </a:t>
            </a:r>
          </a:p>
          <a:p>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10</a:t>
            </a:fld>
            <a:endParaRPr lang="en-US"/>
          </a:p>
        </p:txBody>
      </p:sp>
    </p:spTree>
    <p:extLst>
      <p:ext uri="{BB962C8B-B14F-4D97-AF65-F5344CB8AC3E}">
        <p14:creationId xmlns:p14="http://schemas.microsoft.com/office/powerpoint/2010/main" val="1726585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11</a:t>
            </a:fld>
            <a:endParaRPr lang="en-US"/>
          </a:p>
        </p:txBody>
      </p:sp>
    </p:spTree>
    <p:extLst>
      <p:ext uri="{BB962C8B-B14F-4D97-AF65-F5344CB8AC3E}">
        <p14:creationId xmlns:p14="http://schemas.microsoft.com/office/powerpoint/2010/main" val="4056056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smtClean="0"/>
              <a:t>If someone is in imminent danger or has been the immediate victim of violence, police should be contacted on Triple Zero (000) immediately. Other emergency services such as ambulance for injuries, or fire services for accidents can also be contacted as needed through Triple Zero (000).</a:t>
            </a:r>
          </a:p>
          <a:p>
            <a:pPr marL="171450" indent="-171450">
              <a:buFont typeface="Arial" panose="020B0604020202020204" pitchFamily="34" charset="0"/>
              <a:buChar char="•"/>
            </a:pPr>
            <a:r>
              <a:rPr lang="en-AU" dirty="0" err="1" smtClean="0"/>
              <a:t>DVConnect</a:t>
            </a:r>
            <a:r>
              <a:rPr lang="en-AU" dirty="0" smtClean="0"/>
              <a:t> </a:t>
            </a:r>
            <a:r>
              <a:rPr lang="en-AU" dirty="0" err="1" smtClean="0"/>
              <a:t>Womensline</a:t>
            </a:r>
            <a:r>
              <a:rPr lang="en-AU" dirty="0" smtClean="0"/>
              <a:t> – 24 hours, 7 days a week. Assists women to obtain safe refuge accommodation, confidential counselling and referral to other services.</a:t>
            </a:r>
          </a:p>
          <a:p>
            <a:pPr marL="171450" indent="-171450">
              <a:buFont typeface="Arial" panose="020B0604020202020204" pitchFamily="34" charset="0"/>
              <a:buChar char="•"/>
            </a:pPr>
            <a:r>
              <a:rPr lang="en-AU" dirty="0" err="1" smtClean="0"/>
              <a:t>DVConnect</a:t>
            </a:r>
            <a:r>
              <a:rPr lang="en-AU" dirty="0" smtClean="0"/>
              <a:t> Mensline – 9.00am to midnight, 7 days a week. Provides confidential counselling, information and referral to men affected by domestic and family violence. Assists both males experiencing violence and men seeking help to stop their abusive behaviour.</a:t>
            </a:r>
          </a:p>
          <a:p>
            <a:pPr marL="171450" indent="-171450">
              <a:buFont typeface="Arial" panose="020B0604020202020204" pitchFamily="34" charset="0"/>
              <a:buChar char="•"/>
            </a:pPr>
            <a:r>
              <a:rPr lang="en-AU" dirty="0" smtClean="0"/>
              <a:t>Elder Abuse</a:t>
            </a:r>
            <a:r>
              <a:rPr lang="en-AU" baseline="0" dirty="0" smtClean="0"/>
              <a:t> Helpline </a:t>
            </a:r>
            <a:r>
              <a:rPr lang="en-AU" dirty="0" smtClean="0"/>
              <a:t>– 9.00am to 5.00pm, Monday to Friday. Provides information and support to older people who experience elder abuse.</a:t>
            </a:r>
          </a:p>
          <a:p>
            <a:pPr marL="171450" indent="-171450">
              <a:buFont typeface="Arial" panose="020B0604020202020204" pitchFamily="34" charset="0"/>
              <a:buChar char="•"/>
            </a:pPr>
            <a:r>
              <a:rPr lang="en-AU" dirty="0" smtClean="0"/>
              <a:t>Sexual Assault Helpline – 7:30am to</a:t>
            </a:r>
            <a:r>
              <a:rPr lang="en-AU" baseline="0" dirty="0" smtClean="0"/>
              <a:t> 11:30pm</a:t>
            </a:r>
            <a:r>
              <a:rPr lang="en-AU" dirty="0" smtClean="0"/>
              <a:t>, 7 days a week. Provides counselling, information and referral to people who have experienced sexual assault.</a:t>
            </a:r>
          </a:p>
          <a:p>
            <a:pPr marL="171450" indent="-171450">
              <a:buFont typeface="Arial" panose="020B0604020202020204" pitchFamily="34" charset="0"/>
              <a:buChar char="•"/>
            </a:pPr>
            <a:r>
              <a:rPr lang="en-AU" dirty="0" smtClean="0"/>
              <a:t>Women’s Legal Service – 9:00am-3:00pm,</a:t>
            </a:r>
            <a:r>
              <a:rPr lang="en-AU" baseline="0" dirty="0" smtClean="0"/>
              <a:t> Monday to Friday (State-wide Legal Advice Helpline) – Rural, Regional &amp; Remote Legal Advice Line 1800 457 117 9:30am – 1:30pm Tuesday’s </a:t>
            </a:r>
            <a:endParaRPr lang="en-AU" dirty="0" smtClean="0"/>
          </a:p>
          <a:p>
            <a:pPr marL="171450" indent="-171450">
              <a:buFont typeface="Arial" panose="020B0604020202020204" pitchFamily="34" charset="0"/>
              <a:buChar char="•"/>
            </a:pPr>
            <a:r>
              <a:rPr lang="en-AU" dirty="0" smtClean="0"/>
              <a:t>1800</a:t>
            </a:r>
            <a:r>
              <a:rPr lang="en-AU" baseline="0" dirty="0" smtClean="0"/>
              <a:t> RESPECT </a:t>
            </a:r>
            <a:r>
              <a:rPr lang="en-AU" dirty="0" smtClean="0"/>
              <a:t>– 24 hours, 7 days a week. This national service provides crisis and trauma counselling to people affected by domestic, family and sexual violence.</a:t>
            </a:r>
          </a:p>
          <a:p>
            <a:pPr marL="171450" indent="-171450">
              <a:buFont typeface="Arial" panose="020B0604020202020204" pitchFamily="34" charset="0"/>
              <a:buChar char="•"/>
            </a:pPr>
            <a:r>
              <a:rPr lang="en-AU" dirty="0" err="1" smtClean="0"/>
              <a:t>Policelink</a:t>
            </a:r>
            <a:r>
              <a:rPr lang="en-AU" dirty="0" smtClean="0"/>
              <a:t> – 24 hours, 7 days a week. </a:t>
            </a:r>
            <a:r>
              <a:rPr lang="en-AU" dirty="0" err="1" smtClean="0"/>
              <a:t>Policelink</a:t>
            </a:r>
            <a:r>
              <a:rPr lang="en-AU" dirty="0" smtClean="0"/>
              <a:t> is the main police contact number for non-urgent matters and can be used to report crimes or if a person feels threatened or in danger.</a:t>
            </a:r>
          </a:p>
          <a:p>
            <a:pPr marL="171450" indent="-171450">
              <a:buFont typeface="Arial" panose="020B0604020202020204" pitchFamily="34" charset="0"/>
              <a:buChar char="•"/>
            </a:pPr>
            <a:r>
              <a:rPr lang="en-AU" dirty="0" smtClean="0"/>
              <a:t>Staff at these services are trained and experienced at working through the often complex issues associated with domestic and family violence and can connect individuals with the right range of supports including counselling, legal and court support, and crisis accommodation.</a:t>
            </a:r>
          </a:p>
          <a:p>
            <a:pPr marL="171450" indent="-171450">
              <a:buFont typeface="Arial" panose="020B0604020202020204" pitchFamily="34" charset="0"/>
              <a:buChar char="•"/>
            </a:pPr>
            <a:endParaRPr lang="en-AU" dirty="0" smtClean="0"/>
          </a:p>
          <a:p>
            <a:pPr marL="171450" indent="-171450">
              <a:buFont typeface="Arial" panose="020B0604020202020204" pitchFamily="34" charset="0"/>
              <a:buChar char="•"/>
            </a:pPr>
            <a:endParaRPr lang="en-AU" dirty="0" smtClean="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12</a:t>
            </a:fld>
            <a:endParaRPr lang="en-US"/>
          </a:p>
        </p:txBody>
      </p:sp>
    </p:spTree>
    <p:extLst>
      <p:ext uri="{BB962C8B-B14F-4D97-AF65-F5344CB8AC3E}">
        <p14:creationId xmlns:p14="http://schemas.microsoft.com/office/powerpoint/2010/main" val="1532835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These includes specialist domestic and family violence services, court services, legal services and accommodation support services.</a:t>
            </a: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13</a:t>
            </a:fld>
            <a:endParaRPr lang="en-US"/>
          </a:p>
        </p:txBody>
      </p:sp>
    </p:spTree>
    <p:extLst>
      <p:ext uri="{BB962C8B-B14F-4D97-AF65-F5344CB8AC3E}">
        <p14:creationId xmlns:p14="http://schemas.microsoft.com/office/powerpoint/2010/main" val="1851193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Thank</a:t>
            </a:r>
            <a:r>
              <a:rPr lang="en-AU" baseline="0" dirty="0" smtClean="0"/>
              <a:t> you</a:t>
            </a: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14</a:t>
            </a:fld>
            <a:endParaRPr lang="en-US"/>
          </a:p>
        </p:txBody>
      </p:sp>
    </p:spTree>
    <p:extLst>
      <p:ext uri="{BB962C8B-B14F-4D97-AF65-F5344CB8AC3E}">
        <p14:creationId xmlns:p14="http://schemas.microsoft.com/office/powerpoint/2010/main" val="1847540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i="1" dirty="0" smtClean="0">
                <a:solidFill>
                  <a:srgbClr val="A44895"/>
                </a:solidFill>
              </a:rPr>
              <a:t>PLEASE NOTE: IT’S IMPORTANT TO ENSURE THAT</a:t>
            </a:r>
            <a:r>
              <a:rPr lang="en-AU" b="1" i="1" baseline="0" dirty="0" smtClean="0">
                <a:solidFill>
                  <a:srgbClr val="A44895"/>
                </a:solidFill>
              </a:rPr>
              <a:t> YOU ARE AWARE OF SERVICES TO REFER TO, PRIOR TO DOING THIS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i="1" baseline="0" dirty="0" smtClean="0">
              <a:solidFill>
                <a:srgbClr val="A44895"/>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b="1" i="1" baseline="0" dirty="0" smtClean="0">
                <a:solidFill>
                  <a:srgbClr val="A44895"/>
                </a:solidFill>
              </a:rPr>
              <a:t>IT IS POSSIBLE SOMEONE IN YOR AUDIENCE HAS LIVED EXPERIENCE AND MAY NEED SUPPORT. SEE SLIDE 12 FOR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baseline="0" dirty="0" smtClean="0"/>
          </a:p>
          <a:p>
            <a:r>
              <a:rPr lang="en-AU" dirty="0" smtClean="0"/>
              <a:t>You should provide the</a:t>
            </a:r>
            <a:r>
              <a:rPr lang="en-AU" baseline="0" dirty="0" smtClean="0"/>
              <a:t> details for your EAP service.</a:t>
            </a:r>
            <a:endParaRPr lang="en-AU" dirty="0" smtClean="0"/>
          </a:p>
          <a:p>
            <a:r>
              <a:rPr lang="en-AU" dirty="0" smtClean="0"/>
              <a:t>You should be clear with your attendees</a:t>
            </a:r>
            <a:r>
              <a:rPr lang="en-AU" baseline="0" dirty="0" smtClean="0"/>
              <a:t> that you are not a trainer in this field. </a:t>
            </a:r>
          </a:p>
          <a:p>
            <a:r>
              <a:rPr lang="en-AU" baseline="0" dirty="0" smtClean="0"/>
              <a:t>This presentation is a general overview and if your organisation wants to provide training, you could follow up with training facilitated by an organisation such as Australia’s CEO Challenge, White </a:t>
            </a:r>
            <a:r>
              <a:rPr lang="en-AU" baseline="0" smtClean="0"/>
              <a:t>Ribbon Australia, DV </a:t>
            </a:r>
            <a:r>
              <a:rPr lang="en-AU" baseline="0" dirty="0" smtClean="0"/>
              <a:t>Work Aware, MATE Bystander Program etc. More details on these services are available on the Not now, not ever: Together website: </a:t>
            </a:r>
            <a:r>
              <a:rPr lang="en-AU" dirty="0" smtClean="0">
                <a:hlinkClick r:id="rId3"/>
              </a:rPr>
              <a:t>https://www.csyw.qld.gov.au/campaign/not-now-not-ever-together</a:t>
            </a: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2</a:t>
            </a:fld>
            <a:endParaRPr lang="en-US"/>
          </a:p>
        </p:txBody>
      </p:sp>
    </p:spTree>
    <p:extLst>
      <p:ext uri="{BB962C8B-B14F-4D97-AF65-F5344CB8AC3E}">
        <p14:creationId xmlns:p14="http://schemas.microsoft.com/office/powerpoint/2010/main" val="1843228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a:p>
            <a:r>
              <a:rPr lang="en-AU" dirty="0" smtClean="0"/>
              <a:t>Domestic and family violence happens when one person in a relationship uses violence or abuse to control the other person. Domestic and family violence is usually an ongoing pattern of behaviour aimed at controlling a partner through fear. It takes many different forms and most commonly happens in relationships within the family or home. </a:t>
            </a:r>
          </a:p>
          <a:p>
            <a:endParaRPr lang="en-AU" dirty="0" smtClean="0"/>
          </a:p>
          <a:p>
            <a:r>
              <a:rPr lang="en-AU" sz="1200" b="0" i="0" kern="1200" dirty="0" smtClean="0">
                <a:solidFill>
                  <a:schemeClr val="tx1"/>
                </a:solidFill>
                <a:effectLst/>
                <a:latin typeface="+mn-lt"/>
                <a:ea typeface="+mn-ea"/>
                <a:cs typeface="+mn-cs"/>
              </a:rPr>
              <a:t>Regardless of whether you are a young person or an older person, whether you have been in your relationship for many years or just a short time, it's important to consider whether your relationship is safe and respectful.</a:t>
            </a:r>
          </a:p>
          <a:p>
            <a:endParaRPr lang="en-AU" sz="1200" b="0" i="0" kern="1200" dirty="0" smtClean="0">
              <a:solidFill>
                <a:schemeClr val="tx1"/>
              </a:solidFill>
              <a:effectLst/>
              <a:latin typeface="+mn-lt"/>
              <a:ea typeface="+mn-ea"/>
              <a:cs typeface="+mn-cs"/>
            </a:endParaRPr>
          </a:p>
          <a:p>
            <a:r>
              <a:rPr lang="en-AU" sz="1200" b="1" i="0" kern="1200" dirty="0" smtClean="0">
                <a:solidFill>
                  <a:schemeClr val="tx1"/>
                </a:solidFill>
                <a:effectLst/>
                <a:latin typeface="+mn-lt"/>
                <a:ea typeface="+mn-ea"/>
                <a:cs typeface="+mn-cs"/>
              </a:rPr>
              <a:t>In your relationship with your partner, you have the right to:</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express your opinions and have them respected (even if your partner does not agree with you)</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take the relationship at your own pace</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have your feelings about any sexual activities respected and accepted</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have your physical and emotional needs treated as equally important to your partner's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not be abused.</a:t>
            </a:r>
          </a:p>
          <a:p>
            <a:endParaRPr lang="en-AU" dirty="0" smtClean="0"/>
          </a:p>
          <a:p>
            <a:r>
              <a:rPr lang="en-AU" sz="1200" b="1" i="0" kern="1200" dirty="0" smtClean="0">
                <a:solidFill>
                  <a:schemeClr val="tx1"/>
                </a:solidFill>
                <a:effectLst/>
                <a:latin typeface="+mn-lt"/>
                <a:ea typeface="+mn-ea"/>
                <a:cs typeface="+mn-cs"/>
              </a:rPr>
              <a:t>Domestic and family violence can include:</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emotional abuse (e.g. criticising your personality, how you look or your parenting skills)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verbal abuse (e.g. yelling, shouting and swearing at you)</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stalking and harassment (e.g. constantly following, texting or phoning you, cyberstalking or tracking you through social media or Global Positioning Systems (GPS) i.e. 'find my phone' and location services on smart phones and apps).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financial abuse (e.g. not giving you enough money to survive, or forcing you to hand over your money)</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physical abuse (e.g. slapping, hitting, pushing or trying to strangle you)</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damaging property to frighten you (e.g. punching holes in walls or breaking furniture)</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social abuse (e.g. not letting you see your friends or family, isolating you from people you care about)</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spiritual abuse (e.g. forcing you to attend religious activities or stopping you from taking part in your religious or cultural practices)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sexual abuse (e.g. forcing or coercing you to have sex)</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depriving you of the necessities of life such as food, shelter and medical care.</a:t>
            </a:r>
          </a:p>
          <a:p>
            <a:pPr marL="171450" indent="-171450">
              <a:buFont typeface="Arial" panose="020B0604020202020204" pitchFamily="34" charset="0"/>
              <a:buChar char="•"/>
            </a:pPr>
            <a:endParaRPr lang="en-AU" sz="1200" b="0" i="0" kern="1200" dirty="0" smtClean="0">
              <a:solidFill>
                <a:schemeClr val="tx1"/>
              </a:solidFill>
              <a:effectLst/>
              <a:latin typeface="+mn-lt"/>
              <a:ea typeface="+mn-ea"/>
              <a:cs typeface="+mn-cs"/>
            </a:endParaRPr>
          </a:p>
          <a:p>
            <a:r>
              <a:rPr lang="en-AU" sz="1200" b="1" i="0" kern="1200" dirty="0" smtClean="0">
                <a:solidFill>
                  <a:schemeClr val="tx1"/>
                </a:solidFill>
                <a:effectLst/>
                <a:latin typeface="+mn-lt"/>
                <a:ea typeface="+mn-ea"/>
                <a:cs typeface="+mn-cs"/>
              </a:rPr>
              <a:t>Domestic and family violence can also be threats, including threats to:</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hurt or kill you, your children, pets, relatives, friends or work colleagues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damage your personal items to frighten and intimidate you</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take away your freedom of movement (e.g. locking you in the house)</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stop taking care of you (if you are an elderly person, or have a disability and rely on the other person to take care of you)</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disclose your sexual orientation to other people against your wishes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commit suicide, harm themselves, or threaten to harm themselves to intimidate and control you.</a:t>
            </a:r>
          </a:p>
          <a:p>
            <a:pPr marL="171450" indent="-171450">
              <a:buFont typeface="Arial" panose="020B0604020202020204" pitchFamily="34" charset="0"/>
              <a:buChar char="•"/>
            </a:pPr>
            <a:endParaRPr lang="en-AU" sz="1200" b="0" i="0" kern="1200" dirty="0" smtClean="0">
              <a:solidFill>
                <a:schemeClr val="tx1"/>
              </a:solidFill>
              <a:effectLst/>
              <a:latin typeface="+mn-lt"/>
              <a:ea typeface="+mn-ea"/>
              <a:cs typeface="+mn-cs"/>
            </a:endParaRPr>
          </a:p>
          <a:p>
            <a:r>
              <a:rPr lang="en-AU" sz="1200" b="0" i="0" kern="1200" dirty="0" smtClean="0">
                <a:solidFill>
                  <a:schemeClr val="tx1"/>
                </a:solidFill>
                <a:effectLst/>
                <a:latin typeface="+mn-lt"/>
                <a:ea typeface="+mn-ea"/>
                <a:cs typeface="+mn-cs"/>
              </a:rPr>
              <a:t>Every year people die from domestic and family violence, even when there has been no history of physical violence. All forms of violence and controlling, obsessive and jealous behaviours should be taken seriously.</a:t>
            </a:r>
          </a:p>
          <a:p>
            <a:endParaRPr lang="en-AU" sz="1200" b="0" i="0" kern="1200" dirty="0" smtClean="0">
              <a:solidFill>
                <a:schemeClr val="tx1"/>
              </a:solidFill>
              <a:effectLst/>
              <a:latin typeface="+mn-lt"/>
              <a:ea typeface="+mn-ea"/>
              <a:cs typeface="+mn-cs"/>
            </a:endParaRPr>
          </a:p>
          <a:p>
            <a:endParaRPr lang="en-AU" sz="1200" b="0" i="0" kern="1200" dirty="0" smtClean="0">
              <a:solidFill>
                <a:schemeClr val="tx1"/>
              </a:solidFill>
              <a:effectLst/>
              <a:latin typeface="+mn-lt"/>
              <a:ea typeface="+mn-ea"/>
              <a:cs typeface="+mn-cs"/>
            </a:endParaRPr>
          </a:p>
          <a:p>
            <a:r>
              <a:rPr lang="en-AU" dirty="0" smtClean="0"/>
              <a:t/>
            </a:r>
            <a:br>
              <a:rPr lang="en-AU" dirty="0" smtClean="0"/>
            </a:b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3</a:t>
            </a:fld>
            <a:endParaRPr lang="en-US"/>
          </a:p>
        </p:txBody>
      </p:sp>
    </p:spTree>
    <p:extLst>
      <p:ext uri="{BB962C8B-B14F-4D97-AF65-F5344CB8AC3E}">
        <p14:creationId xmlns:p14="http://schemas.microsoft.com/office/powerpoint/2010/main" val="1615970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Australian Bureau of Statistics. (2017). </a:t>
            </a:r>
            <a:r>
              <a:rPr lang="en-US" sz="1200" i="1" kern="1200" dirty="0" smtClean="0">
                <a:solidFill>
                  <a:schemeClr val="tx1"/>
                </a:solidFill>
                <a:effectLst/>
                <a:latin typeface="+mn-lt"/>
                <a:ea typeface="+mn-ea"/>
                <a:cs typeface="+mn-cs"/>
              </a:rPr>
              <a:t>Personal Safety Survey 2016</a:t>
            </a:r>
            <a:r>
              <a:rPr lang="en-US" sz="1200" kern="1200" dirty="0" smtClean="0">
                <a:solidFill>
                  <a:schemeClr val="tx1"/>
                </a:solidFill>
                <a:effectLst/>
                <a:latin typeface="+mn-lt"/>
                <a:ea typeface="+mn-ea"/>
                <a:cs typeface="+mn-cs"/>
              </a:rPr>
              <a:t>. Retrieved from: </a:t>
            </a:r>
            <a:r>
              <a:rPr lang="en-US" sz="1200" u="sng" kern="1200" dirty="0" smtClean="0">
                <a:solidFill>
                  <a:schemeClr val="tx1"/>
                </a:solidFill>
                <a:effectLst/>
                <a:latin typeface="+mn-lt"/>
                <a:ea typeface="+mn-ea"/>
                <a:cs typeface="+mn-cs"/>
                <a:hlinkClick r:id="rId3"/>
              </a:rPr>
              <a:t>http://www.abs.gov.au/ausstats/abs@.nsf/mf/4906.0</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KPMG. (2016). The cost of violence against women and their children in Australia. Canberra: Department of Social Services. Retrieved from: </a:t>
            </a:r>
            <a:r>
              <a:rPr lang="en-AU" sz="1200" u="sng" kern="1200" dirty="0" smtClean="0">
                <a:solidFill>
                  <a:schemeClr val="tx1"/>
                </a:solidFill>
                <a:effectLst/>
                <a:latin typeface="+mn-lt"/>
                <a:ea typeface="+mn-ea"/>
                <a:cs typeface="+mn-cs"/>
                <a:hlinkClick r:id="rId4"/>
              </a:rPr>
              <a:t>https://bit.ly/2wzVWxC</a:t>
            </a:r>
            <a:endParaRPr lang="en-AU" sz="1200" u="sng"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Not Now,</a:t>
            </a:r>
            <a:r>
              <a:rPr lang="en-AU" sz="1200" kern="1200" baseline="0" dirty="0" smtClean="0">
                <a:solidFill>
                  <a:schemeClr val="tx1"/>
                </a:solidFill>
                <a:effectLst/>
                <a:latin typeface="+mn-lt"/>
                <a:ea typeface="+mn-ea"/>
                <a:cs typeface="+mn-cs"/>
              </a:rPr>
              <a:t> Not Ever Report (2015). </a:t>
            </a:r>
            <a:r>
              <a:rPr lang="en-AU" sz="1200" dirty="0" smtClean="0"/>
              <a:t>Between one quarter and one half of women subjected to domestic violence reported having lost a job at least in part due to that violence.</a:t>
            </a:r>
            <a:r>
              <a:rPr lang="en-AU" sz="1200" baseline="0" dirty="0" smtClean="0"/>
              <a:t> Retrieved from https://www.csyw.qld.gov.au/resources/campaign/end-violence/about/dfv-report-vol-one.pdf  </a:t>
            </a: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VicHealth. (2012). Preventing violence against women in the workplace (An evidence review: full report). Melbourne: Victorian Health Promotion Foundation. Retrieved from: </a:t>
            </a:r>
            <a:r>
              <a:rPr lang="en-AU" sz="1200" u="sng" kern="1200" dirty="0" smtClean="0">
                <a:solidFill>
                  <a:schemeClr val="tx1"/>
                </a:solidFill>
                <a:effectLst/>
                <a:latin typeface="+mn-lt"/>
                <a:ea typeface="+mn-ea"/>
                <a:cs typeface="+mn-cs"/>
                <a:hlinkClick r:id="rId5"/>
              </a:rPr>
              <a:t>http://bit.ly/2MlC0sz</a:t>
            </a:r>
            <a:endParaRPr lang="en-AU" sz="1200" u="sng"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AHRC (2018). Everyone’s business: 4</a:t>
            </a:r>
            <a:r>
              <a:rPr lang="en-AU" sz="1200" kern="1200" baseline="30000" dirty="0" smtClean="0">
                <a:solidFill>
                  <a:schemeClr val="tx1"/>
                </a:solidFill>
                <a:effectLst/>
                <a:latin typeface="+mn-lt"/>
                <a:ea typeface="+mn-ea"/>
                <a:cs typeface="+mn-cs"/>
              </a:rPr>
              <a:t>th</a:t>
            </a:r>
            <a:r>
              <a:rPr lang="en-AU" sz="1200" kern="1200" dirty="0" smtClean="0">
                <a:solidFill>
                  <a:schemeClr val="tx1"/>
                </a:solidFill>
                <a:effectLst/>
                <a:latin typeface="+mn-lt"/>
                <a:ea typeface="+mn-ea"/>
                <a:cs typeface="+mn-cs"/>
              </a:rPr>
              <a:t> national survey on sexual harassment in Australian workplaces. Retrieved from: </a:t>
            </a:r>
            <a:r>
              <a:rPr lang="en-AU" sz="1200" u="sng" kern="1200" dirty="0" smtClean="0">
                <a:solidFill>
                  <a:schemeClr val="tx1"/>
                </a:solidFill>
                <a:effectLst/>
                <a:latin typeface="+mn-lt"/>
                <a:ea typeface="+mn-ea"/>
                <a:cs typeface="+mn-cs"/>
                <a:hlinkClick r:id="rId6"/>
              </a:rPr>
              <a:t>https://whiteribbon.org/2Ea7Q6C</a:t>
            </a: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Australian Bureau of Statistics. (2017). </a:t>
            </a:r>
            <a:r>
              <a:rPr lang="en-US" i="1" dirty="0" smtClean="0"/>
              <a:t>Personal Safety Survey 2016</a:t>
            </a:r>
            <a:r>
              <a:rPr lang="en-US" dirty="0" smtClean="0"/>
              <a:t>. Retrieved from: </a:t>
            </a:r>
            <a:r>
              <a:rPr lang="en-US" u="sng" dirty="0" smtClean="0">
                <a:hlinkClick r:id="rId3"/>
              </a:rPr>
              <a:t>http://www.abs.gov.au/ausstats/abs@.nsf/mf/4906.0</a:t>
            </a:r>
            <a:endParaRPr lang="en-AU" dirty="0" smtClean="0"/>
          </a:p>
          <a:p>
            <a:r>
              <a:rPr lang="en-AU" sz="1200" b="0" i="0" u="none" strike="noStrike" kern="1200" baseline="0" dirty="0" smtClean="0">
                <a:solidFill>
                  <a:schemeClr val="tx1"/>
                </a:solidFill>
                <a:latin typeface="+mn-lt"/>
                <a:ea typeface="+mn-ea"/>
                <a:cs typeface="+mn-cs"/>
              </a:rPr>
              <a:t>Commonwealth of Australia (2009). </a:t>
            </a:r>
            <a:r>
              <a:rPr lang="en-AU" sz="1200" b="0" i="1" u="none" strike="noStrike" kern="1200" baseline="0" dirty="0" smtClean="0">
                <a:solidFill>
                  <a:schemeClr val="tx1"/>
                </a:solidFill>
                <a:latin typeface="+mn-lt"/>
                <a:ea typeface="+mn-ea"/>
                <a:cs typeface="+mn-cs"/>
              </a:rPr>
              <a:t>The Cost of Violence Against Women and Their Children</a:t>
            </a:r>
            <a:r>
              <a:rPr lang="en-AU" sz="1200" b="0" i="0" u="none" strike="noStrike" kern="1200" baseline="0" dirty="0" smtClean="0">
                <a:solidFill>
                  <a:schemeClr val="tx1"/>
                </a:solidFill>
                <a:latin typeface="+mn-lt"/>
                <a:ea typeface="+mn-ea"/>
                <a:cs typeface="+mn-cs"/>
              </a:rPr>
              <a:t>. </a:t>
            </a:r>
            <a:r>
              <a:rPr lang="en-AU" sz="1200" b="0" i="1" u="none" strike="noStrike" kern="1200" baseline="0" dirty="0" smtClean="0">
                <a:solidFill>
                  <a:schemeClr val="tx1"/>
                </a:solidFill>
                <a:latin typeface="+mn-lt"/>
                <a:ea typeface="+mn-ea"/>
                <a:cs typeface="+mn-cs"/>
              </a:rPr>
              <a:t>The National Council to Reduce</a:t>
            </a:r>
          </a:p>
          <a:p>
            <a:r>
              <a:rPr lang="en-AU" sz="1200" b="0" i="1" u="none" strike="noStrike" kern="1200" baseline="0" dirty="0" smtClean="0">
                <a:solidFill>
                  <a:schemeClr val="tx1"/>
                </a:solidFill>
                <a:latin typeface="+mn-lt"/>
                <a:ea typeface="+mn-ea"/>
                <a:cs typeface="+mn-cs"/>
              </a:rPr>
              <a:t>Violence Against Women and their Children</a:t>
            </a:r>
            <a:r>
              <a:rPr lang="en-AU" sz="1200" b="0" i="0" u="none" strike="noStrike" kern="1200" baseline="0" dirty="0" smtClean="0">
                <a:solidFill>
                  <a:schemeClr val="tx1"/>
                </a:solidFill>
                <a:latin typeface="+mn-lt"/>
                <a:ea typeface="+mn-ea"/>
                <a:cs typeface="+mn-cs"/>
              </a:rPr>
              <a:t>. Canberra: Commonwealth of Australia</a:t>
            </a:r>
          </a:p>
          <a:p>
            <a:r>
              <a:rPr lang="en-AU" sz="1200" b="0" i="0" u="none" strike="noStrike" kern="1200" baseline="0" dirty="0" smtClean="0">
                <a:solidFill>
                  <a:schemeClr val="tx1"/>
                </a:solidFill>
                <a:effectLst/>
                <a:latin typeface="+mn-lt"/>
                <a:ea typeface="+mn-ea"/>
                <a:cs typeface="+mn-cs"/>
              </a:rPr>
              <a:t>National Retail Association (2016). </a:t>
            </a:r>
            <a:r>
              <a:rPr lang="en-AU" sz="1200" b="0" i="1" u="none" strike="noStrike" kern="1200" baseline="0" dirty="0" smtClean="0">
                <a:solidFill>
                  <a:schemeClr val="tx1"/>
                </a:solidFill>
                <a:effectLst/>
                <a:latin typeface="+mn-lt"/>
                <a:ea typeface="+mn-ea"/>
                <a:cs typeface="+mn-cs"/>
              </a:rPr>
              <a:t>Family Violence and the Australian Retail Industry: Industry Report, March 2016.</a:t>
            </a: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4</a:t>
            </a:fld>
            <a:endParaRPr lang="en-US"/>
          </a:p>
        </p:txBody>
      </p:sp>
    </p:spTree>
    <p:extLst>
      <p:ext uri="{BB962C8B-B14F-4D97-AF65-F5344CB8AC3E}">
        <p14:creationId xmlns:p14="http://schemas.microsoft.com/office/powerpoint/2010/main" val="3087080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dirty="0" smtClean="0"/>
          </a:p>
          <a:p>
            <a:pPr marL="171450" indent="-171450">
              <a:buFont typeface="Arial" panose="020B0604020202020204" pitchFamily="34" charset="0"/>
              <a:buChar char="•"/>
            </a:pPr>
            <a:r>
              <a:rPr lang="en-AU" sz="1200" dirty="0" smtClean="0"/>
              <a:t>The impact of domestic and family violence can affect the wellbeing, productivity and performance of people in the workplace, and can result in higher levels of workplace stress, the use of personal/sick leave and staff turnover. In some cases, employees experience the direct impact of domestic and family violence in their workplace in the form of threatening phone calls, emails and confrontation by the perpetrator at a workplace address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dirty="0" smtClean="0"/>
              <a:t>Having an effective response to domestic and family violence in the workplace that provides support for victims can mean the difference between staying in an abusive situation or taking action to address 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dirty="0" smtClean="0"/>
              <a:t>Consider taking these steps to ensure you</a:t>
            </a:r>
            <a:r>
              <a:rPr lang="en-AU" sz="1200" b="0" baseline="0" dirty="0" smtClean="0"/>
              <a:t> are prepared to manage workplace situations that involve domestic and family violence: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baseline="0" dirty="0" smtClean="0"/>
              <a:t>Understand your legal obligations as an employer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dirty="0" smtClean="0"/>
              <a:t>Develop a</a:t>
            </a:r>
            <a:r>
              <a:rPr lang="en-AU" sz="1200" b="0" baseline="0" dirty="0" smtClean="0"/>
              <a:t> workplace policy that supports employees experiencing domestic and family violence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baseline="0" dirty="0" smtClean="0"/>
              <a:t>Provide ongoing education and awareness about domestic and family violence in your workplace – for example, posters with contact information for support services in your community.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baseline="0" dirty="0" smtClean="0"/>
              <a:t>Create an open workplace culture that encourages communication and support to make it easier for employees to raise concerns.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0" baseline="0" dirty="0" smtClean="0"/>
              <a:t>An employee guide to follow these steps can be found here </a:t>
            </a:r>
            <a:r>
              <a:rPr lang="en-AU" dirty="0" smtClean="0">
                <a:hlinkClick r:id="rId3"/>
              </a:rPr>
              <a:t>https://www.fairwork.gov.au/leave/family-and-domestic-violence-leave/employer-guide-to-family-and-domestic-violence</a:t>
            </a:r>
            <a:endParaRPr lang="en-AU" sz="1200" b="0" dirty="0" smtClean="0"/>
          </a:p>
          <a:p>
            <a:endParaRPr lang="en-AU" sz="1200" dirty="0" smtClean="0"/>
          </a:p>
        </p:txBody>
      </p:sp>
      <p:sp>
        <p:nvSpPr>
          <p:cNvPr id="4" name="Slide Number Placeholder 3"/>
          <p:cNvSpPr>
            <a:spLocks noGrp="1"/>
          </p:cNvSpPr>
          <p:nvPr>
            <p:ph type="sldNum" sz="quarter" idx="10"/>
          </p:nvPr>
        </p:nvSpPr>
        <p:spPr/>
        <p:txBody>
          <a:bodyPr/>
          <a:lstStyle/>
          <a:p>
            <a:fld id="{4DE67098-617A-2245-B500-9D7DD8810DEC}" type="slidenum">
              <a:rPr lang="en-US" smtClean="0"/>
              <a:t>5</a:t>
            </a:fld>
            <a:endParaRPr lang="en-US"/>
          </a:p>
        </p:txBody>
      </p:sp>
    </p:spTree>
    <p:extLst>
      <p:ext uri="{BB962C8B-B14F-4D97-AF65-F5344CB8AC3E}">
        <p14:creationId xmlns:p14="http://schemas.microsoft.com/office/powerpoint/2010/main" val="2596646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You</a:t>
            </a:r>
            <a:r>
              <a:rPr lang="en-AU" baseline="0" dirty="0" smtClean="0"/>
              <a:t> can find examples and templates on the Not now not ever: Together website: </a:t>
            </a:r>
            <a:r>
              <a:rPr lang="en-AU" dirty="0" smtClean="0">
                <a:hlinkClick r:id="rId3"/>
              </a:rPr>
              <a:t>https://www.csyw.qld.gov.au/campaign/not-now-not-ever-together</a:t>
            </a: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6</a:t>
            </a:fld>
            <a:endParaRPr lang="en-US"/>
          </a:p>
        </p:txBody>
      </p:sp>
    </p:spTree>
    <p:extLst>
      <p:ext uri="{BB962C8B-B14F-4D97-AF65-F5344CB8AC3E}">
        <p14:creationId xmlns:p14="http://schemas.microsoft.com/office/powerpoint/2010/main" val="3891422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i="0" kern="1200" dirty="0" smtClean="0">
                <a:solidFill>
                  <a:schemeClr val="tx1"/>
                </a:solidFill>
                <a:effectLst/>
                <a:latin typeface="+mn-lt"/>
                <a:ea typeface="+mn-ea"/>
                <a:cs typeface="+mn-cs"/>
              </a:rPr>
              <a:t>Someone</a:t>
            </a:r>
            <a:r>
              <a:rPr lang="en-AU" sz="1200" b="0" i="0" kern="1200" baseline="0" dirty="0" smtClean="0">
                <a:solidFill>
                  <a:schemeClr val="tx1"/>
                </a:solidFill>
                <a:effectLst/>
                <a:latin typeface="+mn-lt"/>
                <a:ea typeface="+mn-ea"/>
                <a:cs typeface="+mn-cs"/>
              </a:rPr>
              <a:t> experiencing DFV may display some or all of these behaviours or responses. If you are concerned about a colleague either discuss it with them or detail your concerns to your manager. Given that these behaviours can sometimes be ambiguous, it’s important to discuss these behaviours so that you can help determine what is happening for the employee.</a:t>
            </a:r>
            <a:endParaRPr lang="en-AU" sz="1200" b="0" i="0" kern="1200" dirty="0" smtClean="0">
              <a:solidFill>
                <a:schemeClr val="tx1"/>
              </a:solidFill>
              <a:effectLst/>
              <a:latin typeface="+mn-lt"/>
              <a:ea typeface="+mn-ea"/>
              <a:cs typeface="+mn-cs"/>
            </a:endParaRPr>
          </a:p>
          <a:p>
            <a:r>
              <a:rPr lang="en-AU" sz="1200" b="1" i="0" kern="1200" dirty="0" smtClean="0">
                <a:solidFill>
                  <a:schemeClr val="tx1"/>
                </a:solidFill>
                <a:effectLst/>
                <a:latin typeface="+mn-lt"/>
                <a:ea typeface="+mn-ea"/>
                <a:cs typeface="+mn-cs"/>
              </a:rPr>
              <a:t>Some examples of the sort</a:t>
            </a:r>
            <a:r>
              <a:rPr lang="en-AU" sz="1200" b="1" i="0" kern="1200" baseline="0" dirty="0" smtClean="0">
                <a:solidFill>
                  <a:schemeClr val="tx1"/>
                </a:solidFill>
                <a:effectLst/>
                <a:latin typeface="+mn-lt"/>
                <a:ea typeface="+mn-ea"/>
                <a:cs typeface="+mn-cs"/>
              </a:rPr>
              <a:t>s of behaviours that might be observed are:</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Previously well-performing employees starting to slip,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coming in to work late,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being anxious about finishing on time,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taking increased Personal Care leave,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being less flexible about working additional hours and doing work-related travel,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less open to accepting promotions or taking on greater responsibility,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less likely to attend staff or work related social events,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become visibly quieter and quick to tears at seemingly little things, or quick to outbursts or irritability,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appear exhausted,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constantly checking their mobile phone.</a:t>
            </a:r>
          </a:p>
          <a:p>
            <a:endParaRPr lang="en-AU" sz="1200" b="1" i="0" kern="1200" dirty="0" smtClean="0">
              <a:solidFill>
                <a:schemeClr val="tx1"/>
              </a:solidFill>
              <a:effectLst/>
              <a:latin typeface="+mn-lt"/>
              <a:ea typeface="+mn-ea"/>
              <a:cs typeface="+mn-cs"/>
            </a:endParaRPr>
          </a:p>
          <a:p>
            <a:r>
              <a:rPr lang="en-AU" sz="1200" b="1" i="0" kern="1200" dirty="0" smtClean="0">
                <a:solidFill>
                  <a:schemeClr val="tx1"/>
                </a:solidFill>
                <a:effectLst/>
                <a:latin typeface="+mn-lt"/>
                <a:ea typeface="+mn-ea"/>
                <a:cs typeface="+mn-cs"/>
              </a:rPr>
              <a:t>They may be in greater danger if:</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there is a history of domestic and family violence</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violence has escalated within the relationship</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their partner is stalking or monitoring their movements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they separate or plan to separate from their partner</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they start a new relationship or their ex-partner believes they have</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there is conflict within the broader family</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there are issues about child custody or access to children</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they are pregnant</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there is financial hardship or unemployment</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the partner has a history of physical violence, mental illness or access to weapons</a:t>
            </a:r>
          </a:p>
          <a:p>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7</a:t>
            </a:fld>
            <a:endParaRPr lang="en-US"/>
          </a:p>
        </p:txBody>
      </p:sp>
    </p:spTree>
    <p:extLst>
      <p:ext uri="{BB962C8B-B14F-4D97-AF65-F5344CB8AC3E}">
        <p14:creationId xmlns:p14="http://schemas.microsoft.com/office/powerpoint/2010/main" val="2539794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Only try to start a conversation if the person is </a:t>
            </a:r>
            <a:r>
              <a:rPr lang="en-AU" sz="1200" b="1" i="0" kern="1200" dirty="0" smtClean="0">
                <a:solidFill>
                  <a:schemeClr val="tx1"/>
                </a:solidFill>
                <a:effectLst/>
                <a:latin typeface="+mn-lt"/>
                <a:ea typeface="+mn-ea"/>
                <a:cs typeface="+mn-cs"/>
              </a:rPr>
              <a:t>alone</a:t>
            </a:r>
            <a:r>
              <a:rPr lang="en-AU" sz="1200" b="0" i="0" kern="1200" dirty="0" smtClean="0">
                <a:solidFill>
                  <a:schemeClr val="tx1"/>
                </a:solidFill>
                <a:effectLst/>
                <a:latin typeface="+mn-lt"/>
                <a:ea typeface="+mn-ea"/>
                <a:cs typeface="+mn-cs"/>
              </a:rPr>
              <a:t> in a place where it is safe to speak with you and there is enough time to talk about the issue. The </a:t>
            </a:r>
            <a:r>
              <a:rPr lang="en-AU" sz="1200" b="0" i="0" kern="1200" dirty="0" smtClean="0">
                <a:solidFill>
                  <a:srgbClr val="FF0000"/>
                </a:solidFill>
                <a:effectLst/>
                <a:latin typeface="+mn-lt"/>
                <a:ea typeface="+mn-ea"/>
                <a:cs typeface="+mn-cs"/>
              </a:rPr>
              <a:t>person experiencing violence </a:t>
            </a:r>
            <a:r>
              <a:rPr lang="en-AU" sz="1200" b="0" i="0" kern="1200" dirty="0" smtClean="0">
                <a:solidFill>
                  <a:schemeClr val="tx1"/>
                </a:solidFill>
                <a:effectLst/>
                <a:latin typeface="+mn-lt"/>
                <a:ea typeface="+mn-ea"/>
                <a:cs typeface="+mn-cs"/>
              </a:rPr>
              <a:t>may be willing to talk if they feel safe and trust you to keep their situation to yourself. Questions such as "I am worried about you because I don't get to see you often anymore" or "You look unhappy lately" may help get the conversation started.</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It is important that you believe what they tell you. They are more likely to downplay the abuse rather than exaggerate it. </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Many abusers are charming to others. What you see of their behaviour may be very different to their behaviour towards their partner.</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It is important that you listen and are not judgemental or critical. Do </a:t>
            </a:r>
            <a:r>
              <a:rPr lang="en-AU" sz="1200" b="1" i="0" kern="1200" dirty="0" smtClean="0">
                <a:solidFill>
                  <a:schemeClr val="tx1"/>
                </a:solidFill>
                <a:effectLst/>
                <a:latin typeface="+mn-lt"/>
                <a:ea typeface="+mn-ea"/>
                <a:cs typeface="+mn-cs"/>
              </a:rPr>
              <a:t>not </a:t>
            </a:r>
            <a:r>
              <a:rPr lang="en-AU" sz="1200" b="0" i="0" kern="1200" dirty="0" smtClean="0">
                <a:solidFill>
                  <a:schemeClr val="tx1"/>
                </a:solidFill>
                <a:effectLst/>
                <a:latin typeface="+mn-lt"/>
                <a:ea typeface="+mn-ea"/>
                <a:cs typeface="+mn-cs"/>
              </a:rPr>
              <a:t>tell them what to do but help them to explore options that are available.</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When they finish talking let them know you care and ask them how you can help. Make it clear that it is the person using violent or abusive behaviour who is responsible for their behaviour and not them. The person experiencing the violence or abuse cannot make a person stop being abusive, no matter how hard they try.</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You should let them know there are organisations that can help, including services to help them escape the violence if that's what they want to do. If you think it's important to seek professional assistance, encourage the person to do this on their own behalf.</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If you think you might need to seek professional advice to help you better assist your friend or family member, it is important to let them know that you might do this. Reassure them that you can discuss the situation with the professional organisation without revealing their name or any identifying details.</a:t>
            </a:r>
          </a:p>
          <a:p>
            <a:pPr marL="171450" indent="-171450">
              <a:buFont typeface="Arial" panose="020B0604020202020204" pitchFamily="34" charset="0"/>
              <a:buChar char="•"/>
            </a:pPr>
            <a:r>
              <a:rPr lang="en-AU" sz="1200" b="0" i="0" kern="1200" dirty="0" smtClean="0">
                <a:solidFill>
                  <a:schemeClr val="tx1"/>
                </a:solidFill>
                <a:effectLst/>
                <a:latin typeface="+mn-lt"/>
                <a:ea typeface="+mn-ea"/>
                <a:cs typeface="+mn-cs"/>
              </a:rPr>
              <a:t>Remain their friend even if they continue to stay in the relationship. At the same time remind them that everyone has the right to live free from violence. If they would like specialist assistance with safety planning, or want to hear about what options might be available to them including a Refuge or safe place, you can encourage and support them to call </a:t>
            </a:r>
            <a:r>
              <a:rPr lang="en-AU" sz="1200" b="0" i="0" kern="1200" dirty="0" err="1" smtClean="0">
                <a:solidFill>
                  <a:schemeClr val="tx1"/>
                </a:solidFill>
                <a:effectLst/>
                <a:latin typeface="+mn-lt"/>
                <a:ea typeface="+mn-ea"/>
                <a:cs typeface="+mn-cs"/>
              </a:rPr>
              <a:t>DVConnect</a:t>
            </a:r>
            <a:r>
              <a:rPr lang="en-AU" sz="1200" b="0" i="0" kern="1200" dirty="0" smtClean="0">
                <a:solidFill>
                  <a:schemeClr val="tx1"/>
                </a:solidFill>
                <a:effectLst/>
                <a:latin typeface="+mn-lt"/>
                <a:ea typeface="+mn-ea"/>
                <a:cs typeface="+mn-cs"/>
              </a:rPr>
              <a:t> on 1800 811 811 for a 24/7 professional response. If they are in immediate danger, call the police on 000 (Triple Zero). Remember, you do not have to hold this risk alone, specialist services are available. </a:t>
            </a:r>
          </a:p>
          <a:p>
            <a:endParaRPr lang="en-AU" sz="1200" b="1" i="0" kern="1200" dirty="0" smtClean="0">
              <a:solidFill>
                <a:schemeClr val="tx1"/>
              </a:solidFill>
              <a:effectLst/>
              <a:latin typeface="+mn-lt"/>
              <a:ea typeface="+mn-ea"/>
              <a:cs typeface="+mn-cs"/>
            </a:endParaRPr>
          </a:p>
          <a:p>
            <a:r>
              <a:rPr lang="en-AU" sz="1200" b="1" i="0" kern="1200" dirty="0" smtClean="0">
                <a:solidFill>
                  <a:schemeClr val="tx1"/>
                </a:solidFill>
                <a:effectLst/>
                <a:latin typeface="+mn-lt"/>
                <a:ea typeface="+mn-ea"/>
                <a:cs typeface="+mn-cs"/>
              </a:rPr>
              <a:t>What if the person experiencing violence does not want to talk?</a:t>
            </a:r>
          </a:p>
          <a:p>
            <a:r>
              <a:rPr lang="en-AU" sz="1200" b="0" i="0" kern="1200" dirty="0" smtClean="0">
                <a:solidFill>
                  <a:schemeClr val="tx1"/>
                </a:solidFill>
                <a:effectLst/>
                <a:latin typeface="+mn-lt"/>
                <a:ea typeface="+mn-ea"/>
                <a:cs typeface="+mn-cs"/>
              </a:rPr>
              <a:t>If they do not want to talk, express your concern for them anyway. Tell them that domestic and family violence is never okay, they have done nothing to deserve or cause it, and it is not their fault. You need to reassure them that you will stand by them, and be ready to talk or help, when they ask.</a:t>
            </a:r>
          </a:p>
          <a:p>
            <a:r>
              <a:rPr lang="en-AU" dirty="0" smtClean="0"/>
              <a:t/>
            </a:r>
            <a:br>
              <a:rPr lang="en-AU" dirty="0" smtClean="0"/>
            </a:br>
            <a:endParaRPr lang="en-A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8</a:t>
            </a:fld>
            <a:endParaRPr lang="en-US"/>
          </a:p>
        </p:txBody>
      </p:sp>
    </p:spTree>
    <p:extLst>
      <p:ext uri="{BB962C8B-B14F-4D97-AF65-F5344CB8AC3E}">
        <p14:creationId xmlns:p14="http://schemas.microsoft.com/office/powerpoint/2010/main" val="2083718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smtClean="0"/>
              <a:t>When a person speaks to you about their situation, it is important to listen to them without judgement and to take the issue seriously. It is also important to respect the decisions they make and help find ways for them to become stronger and safer.</a:t>
            </a:r>
          </a:p>
          <a:p>
            <a:pPr marL="171450" indent="-171450">
              <a:buFont typeface="Arial" panose="020B0604020202020204" pitchFamily="34" charset="0"/>
              <a:buChar char="•"/>
            </a:pPr>
            <a:r>
              <a:rPr lang="en-AU" dirty="0" smtClean="0"/>
              <a:t>This is one of the most important things you can do. Encourage them to understand they have a right to a life free from abuse and affirm that it’s a positive step that they are seeking help and that there is help out there.</a:t>
            </a:r>
          </a:p>
          <a:p>
            <a:pPr marL="171450" indent="-171450">
              <a:buFont typeface="Arial" panose="020B0604020202020204" pitchFamily="34" charset="0"/>
              <a:buChar char="•"/>
            </a:pPr>
            <a:r>
              <a:rPr lang="en-AU" dirty="0" smtClean="0"/>
              <a:t>People who are abused are more likely to minimise the abuse rather than exaggerate the situation. They are also likely to make excuses for the person abusing them.</a:t>
            </a:r>
          </a:p>
          <a:p>
            <a:pPr marL="171450" indent="-171450">
              <a:buFont typeface="Arial" panose="020B0604020202020204" pitchFamily="34" charset="0"/>
              <a:buChar char="•"/>
            </a:pPr>
            <a:r>
              <a:rPr lang="en-AU" dirty="0" smtClean="0"/>
              <a:t>No one deserves to be abused. You could say: “The way you are being treated is wrong — it’s abuse” or “People feel angry but everyone has a choice in how they respond to the situation. Anger is not an excuse for domestic violence”.</a:t>
            </a:r>
          </a:p>
          <a:p>
            <a:pPr marL="171450" indent="-171450">
              <a:buFont typeface="Arial" panose="020B0604020202020204" pitchFamily="34" charset="0"/>
              <a:buChar char="•"/>
            </a:pPr>
            <a:r>
              <a:rPr lang="en-AU" dirty="0" smtClean="0"/>
              <a:t>Legal help and support services are available, for all forms of domestic and family violence, not just physical violence. Domestic violence services can help people consider their options and work out ways to keep them safe. </a:t>
            </a:r>
            <a:endParaRPr lang="en-AU" dirty="0"/>
          </a:p>
        </p:txBody>
      </p:sp>
      <p:sp>
        <p:nvSpPr>
          <p:cNvPr id="4" name="Slide Number Placeholder 3"/>
          <p:cNvSpPr>
            <a:spLocks noGrp="1"/>
          </p:cNvSpPr>
          <p:nvPr>
            <p:ph type="sldNum" sz="quarter" idx="10"/>
          </p:nvPr>
        </p:nvSpPr>
        <p:spPr/>
        <p:txBody>
          <a:bodyPr/>
          <a:lstStyle/>
          <a:p>
            <a:fld id="{4DE67098-617A-2245-B500-9D7DD8810DEC}" type="slidenum">
              <a:rPr lang="en-US" smtClean="0"/>
              <a:t>9</a:t>
            </a:fld>
            <a:endParaRPr lang="en-US"/>
          </a:p>
        </p:txBody>
      </p:sp>
    </p:spTree>
    <p:extLst>
      <p:ext uri="{BB962C8B-B14F-4D97-AF65-F5344CB8AC3E}">
        <p14:creationId xmlns:p14="http://schemas.microsoft.com/office/powerpoint/2010/main" val="835059183"/>
      </p:ext>
    </p:extLst>
  </p:cSld>
  <p:clrMapOvr>
    <a:masterClrMapping/>
  </p:clrMapOvr>
</p:notes>
</file>

<file path=ppt/slideLayouts/_rels/slideLayout1.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10.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2.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B0EBE2-D34A-584A-BA52-0B08891DF532}"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4231806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B0EBE2-D34A-584A-BA52-0B08891DF532}"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345167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B0EBE2-D34A-584A-BA52-0B08891DF532}"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2562743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B0EBE2-D34A-584A-BA52-0B08891DF532}"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2955631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B0EBE2-D34A-584A-BA52-0B08891DF532}"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34811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B0EBE2-D34A-584A-BA52-0B08891DF532}"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2436570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B0EBE2-D34A-584A-BA52-0B08891DF532}" type="datetimeFigureOut">
              <a:rPr lang="en-US" smtClean="0"/>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3832249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B0EBE2-D34A-584A-BA52-0B08891DF532}" type="datetimeFigureOut">
              <a:rPr lang="en-US" smtClean="0"/>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413512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0EBE2-D34A-584A-BA52-0B08891DF532}" type="datetimeFigureOut">
              <a:rPr lang="en-US" smtClean="0"/>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3971632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B0EBE2-D34A-584A-BA52-0B08891DF532}"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2928385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B0EBE2-D34A-584A-BA52-0B08891DF532}"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338EB-615C-A440-9D5A-2EF514032DE8}" type="slidenum">
              <a:rPr lang="en-US" smtClean="0"/>
              <a:t>‹#›</a:t>
            </a:fld>
            <a:endParaRPr lang="en-US"/>
          </a:p>
        </p:txBody>
      </p:sp>
    </p:spTree>
    <p:extLst>
      <p:ext uri="{BB962C8B-B14F-4D97-AF65-F5344CB8AC3E}">
        <p14:creationId xmlns:p14="http://schemas.microsoft.com/office/powerpoint/2010/main" val="1271507090"/>
      </p:ext>
    </p:extLst>
  </p:cSld>
  <p:clrMapOvr>
    <a:masterClrMapping/>
  </p:clrMapOvr>
</p:sldLayout>
</file>

<file path=ppt/slideMasters/_rels/slideMaster1.xml.rels><?xml version="1.0" encoding="UTF-8" standalone="yes"?>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theme/theme1.xml" Type="http://schemas.openxmlformats.org/officeDocument/2006/relationships/theme"/>
<Relationship Id="rId13" Target="../media/image1.jpg" Type="http://schemas.openxmlformats.org/officeDocument/2006/relationships/imag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0EBE2-D34A-584A-BA52-0B08891DF532}" type="datetimeFigureOut">
              <a:rPr lang="en-US" smtClean="0"/>
              <a:t>9/30/2020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338EB-615C-A440-9D5A-2EF514032DE8}" type="slidenum">
              <a:rPr lang="en-US" smtClean="0"/>
              <a:t>‹#›</a:t>
            </a:fld>
            <a:endParaRPr lang="en-US"/>
          </a:p>
        </p:txBody>
      </p:sp>
      <p:pic>
        <p:nvPicPr>
          <p:cNvPr id="8" name="Picture 7">
            <a:extLst>
              <a:ext uri="{FF2B5EF4-FFF2-40B4-BE49-F238E27FC236}">
                <a16:creationId xmlns="" xmlns:a16="http://schemas.microsoft.com/office/drawing/2014/main" id="{932A8B40-7935-5248-BD36-7A58DFD14AA0}"/>
              </a:ext>
            </a:extLst>
          </p:cNvPr>
          <p:cNvPicPr>
            <a:picLocks noChangeAspect="1"/>
          </p:cNvPicPr>
          <p:nvPr userDrawn="1"/>
        </p:nvPicPr>
        <p:blipFill>
          <a:blip r:embed="rId13"/>
          <a:stretch>
            <a:fillRect/>
          </a:stretch>
        </p:blipFill>
        <p:spPr>
          <a:xfrm>
            <a:off x="2367" y="-5166"/>
            <a:ext cx="9131300" cy="1181100"/>
          </a:xfrm>
          <a:prstGeom prst="rect">
            <a:avLst/>
          </a:prstGeom>
        </p:spPr>
      </p:pic>
    </p:spTree>
    <p:extLst>
      <p:ext uri="{BB962C8B-B14F-4D97-AF65-F5344CB8AC3E}">
        <p14:creationId xmlns:p14="http://schemas.microsoft.com/office/powerpoint/2010/main" val="2756956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media/image2.jpg" Type="http://schemas.openxmlformats.org/officeDocument/2006/relationships/image"/>
</Relationships>

</file>

<file path=ppt/slides/_rels/slide10.xml.rels><?xml version="1.0" encoding="UTF-8" standalone="yes"?>
<Relationships xmlns="http://schemas.openxmlformats.org/package/2006/relationships">
<Relationship Id="rId1" Target="../slideLayouts/slideLayout5.xml" Type="http://schemas.openxmlformats.org/officeDocument/2006/relationships/slideLayout"/>
<Relationship Id="rId2" Target="../notesSlides/notesSlide10.xml" Type="http://schemas.openxmlformats.org/officeDocument/2006/relationships/notesSlide"/>
</Relationships>

</file>

<file path=ppt/slides/_rels/slide11.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11.xml" Type="http://schemas.openxmlformats.org/officeDocument/2006/relationships/notesSlide"/>
</Relationships>

</file>

<file path=ppt/slides/_rels/slide12.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12.xml" Type="http://schemas.openxmlformats.org/officeDocument/2006/relationships/notesSlide"/>
</Relationships>

</file>

<file path=ppt/slides/_rels/slide13.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13.xml" Type="http://schemas.openxmlformats.org/officeDocument/2006/relationships/notesSlide"/>
<Relationship Id="rId3" Target="http://www.qld.gov.au/domesticviolence" TargetMode="External" Type="http://schemas.openxmlformats.org/officeDocument/2006/relationships/hyperlink"/>
<Relationship Id="rId4" Target="https://www.csyw.qld.gov.au/campaign/not-now-not-ever-together" TargetMode="External" Type="http://schemas.openxmlformats.org/officeDocument/2006/relationships/hyperlink"/>
</Relationships>

</file>

<file path=ppt/slides/_rels/slide14.xml.rels><?xml version="1.0" encoding="UTF-8" standalone="yes"?>
<Relationships xmlns="http://schemas.openxmlformats.org/package/2006/relationships">
<Relationship Id="rId1" Target="../slideLayouts/slideLayout1.xml" Type="http://schemas.openxmlformats.org/officeDocument/2006/relationships/slideLayout"/>
<Relationship Id="rId2" Target="../notesSlides/notesSlide14.xml" Type="http://schemas.openxmlformats.org/officeDocument/2006/relationships/notesSlide"/>
<Relationship Id="rId3" Target="../media/image2.jpg" Type="http://schemas.openxmlformats.org/officeDocument/2006/relationships/image"/>
</Relationships>

</file>

<file path=ppt/slides/_rels/slide2.xml.rels><?xml version="1.0" encoding="UTF-8" standalone="yes"?>
<Relationships xmlns="http://schemas.openxmlformats.org/package/2006/relationships">
<Relationship Id="rId1" Target="../slideLayouts/slideLayout4.xml" Type="http://schemas.openxmlformats.org/officeDocument/2006/relationships/slideLayout"/>
<Relationship Id="rId2" Target="../notesSlides/notesSlide2.xml" Type="http://schemas.openxmlformats.org/officeDocument/2006/relationships/notesSlide"/>
</Relationships>

</file>

<file path=ppt/slides/_rels/slide3.xml.rels><?xml version="1.0" encoding="UTF-8" standalone="yes"?>
<Relationships xmlns="http://schemas.openxmlformats.org/package/2006/relationships">
<Relationship Id="rId1" Target="../slideLayouts/slideLayout4.xml" Type="http://schemas.openxmlformats.org/officeDocument/2006/relationships/slideLayout"/>
<Relationship Id="rId2" Target="../notesSlides/notesSlide3.xml" Type="http://schemas.openxmlformats.org/officeDocument/2006/relationships/notesSlide"/>
<Relationship Id="rId3" Target="../media/image3.png" Type="http://schemas.openxmlformats.org/officeDocument/2006/relationships/image"/>
</Relationships>

</file>

<file path=ppt/slides/_rels/slide4.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yes"?>
<Relationships xmlns="http://schemas.openxmlformats.org/package/2006/relationships">
<Relationship Id="rId1" Target="../slideLayouts/slideLayout5.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yes"?>
<Relationships xmlns="http://schemas.openxmlformats.org/package/2006/relationships">
<Relationship Id="rId1" Target="../slideLayouts/slideLayout5.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8448E5-7016-1A43-BEFE-F4EB122933D0}"/>
              </a:ext>
            </a:extLst>
          </p:cNvPr>
          <p:cNvSpPr>
            <a:spLocks noGrp="1"/>
          </p:cNvSpPr>
          <p:nvPr>
            <p:ph type="ctrTitle"/>
          </p:nvPr>
        </p:nvSpPr>
        <p:spPr/>
        <p:txBody>
          <a:bodyPr/>
          <a:lstStyle/>
          <a:p>
            <a:endParaRPr lang="en-US"/>
          </a:p>
        </p:txBody>
      </p:sp>
      <p:sp>
        <p:nvSpPr>
          <p:cNvPr id="3" name="Subtitle 2">
            <a:extLst>
              <a:ext uri="{FF2B5EF4-FFF2-40B4-BE49-F238E27FC236}">
                <a16:creationId xmlns="" xmlns:a16="http://schemas.microsoft.com/office/drawing/2014/main" id="{E5DE59C5-5DF8-694E-907F-00E421BC0F7E}"/>
              </a:ext>
            </a:extLst>
          </p:cNvPr>
          <p:cNvSpPr>
            <a:spLocks noGrp="1"/>
          </p:cNvSpPr>
          <p:nvPr>
            <p:ph type="subTitle" idx="1"/>
          </p:nvPr>
        </p:nvSpPr>
        <p:spPr/>
        <p:txBody>
          <a:bodyPr/>
          <a:lstStyle/>
          <a:p>
            <a:endParaRPr lang="en-US"/>
          </a:p>
        </p:txBody>
      </p:sp>
      <p:pic>
        <p:nvPicPr>
          <p:cNvPr id="5" name="Picture 4">
            <a:extLst>
              <a:ext uri="{FF2B5EF4-FFF2-40B4-BE49-F238E27FC236}">
                <a16:creationId xmlns="" xmlns:a16="http://schemas.microsoft.com/office/drawing/2014/main" id="{1BB35FF0-46FC-F542-B73D-AB6D0D93943E}"/>
              </a:ext>
            </a:extLst>
          </p:cNvPr>
          <p:cNvPicPr>
            <a:picLocks noChangeAspect="1"/>
          </p:cNvPicPr>
          <p:nvPr/>
        </p:nvPicPr>
        <p:blipFill>
          <a:blip r:embed="rId3"/>
          <a:stretch>
            <a:fillRect/>
          </a:stretch>
        </p:blipFill>
        <p:spPr>
          <a:xfrm>
            <a:off x="-16329" y="-8164"/>
            <a:ext cx="9144000" cy="6858000"/>
          </a:xfrm>
          <a:prstGeom prst="rect">
            <a:avLst/>
          </a:prstGeom>
        </p:spPr>
      </p:pic>
      <p:sp>
        <p:nvSpPr>
          <p:cNvPr id="6" name="Title 1"/>
          <p:cNvSpPr txBox="1">
            <a:spLocks/>
          </p:cNvSpPr>
          <p:nvPr/>
        </p:nvSpPr>
        <p:spPr>
          <a:xfrm>
            <a:off x="3562864" y="3704907"/>
            <a:ext cx="4633784" cy="747046"/>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sz="4400" b="1" dirty="0" smtClean="0">
                <a:solidFill>
                  <a:srgbClr val="A44895"/>
                </a:solidFill>
              </a:rPr>
              <a:t>Staff presentation </a:t>
            </a:r>
            <a:endParaRPr lang="en-AU" sz="4400" b="1" dirty="0" smtClean="0"/>
          </a:p>
        </p:txBody>
      </p:sp>
      <p:sp>
        <p:nvSpPr>
          <p:cNvPr id="7" name="Subtitle 2"/>
          <p:cNvSpPr txBox="1">
            <a:spLocks/>
          </p:cNvSpPr>
          <p:nvPr/>
        </p:nvSpPr>
        <p:spPr>
          <a:xfrm>
            <a:off x="1524000" y="36020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Tree>
    <p:extLst>
      <p:ext uri="{BB962C8B-B14F-4D97-AF65-F5344CB8AC3E}">
        <p14:creationId xmlns:p14="http://schemas.microsoft.com/office/powerpoint/2010/main" val="941918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20316" y="1040130"/>
            <a:ext cx="7886700" cy="824389"/>
          </a:xfrm>
        </p:spPr>
        <p:txBody>
          <a:bodyPr/>
          <a:lstStyle/>
          <a:p>
            <a:r>
              <a:rPr lang="en-AU" sz="3600" b="1" dirty="0" smtClean="0">
                <a:solidFill>
                  <a:srgbClr val="A44895"/>
                </a:solidFill>
              </a:rPr>
              <a:t>Safety planning in the workplace</a:t>
            </a:r>
            <a:endParaRPr lang="en-AU" sz="3600" b="1" dirty="0">
              <a:solidFill>
                <a:srgbClr val="A44895"/>
              </a:solidFill>
            </a:endParaRPr>
          </a:p>
        </p:txBody>
      </p:sp>
      <p:sp>
        <p:nvSpPr>
          <p:cNvPr id="8" name="Content Placeholder 2"/>
          <p:cNvSpPr>
            <a:spLocks noGrp="1"/>
          </p:cNvSpPr>
          <p:nvPr>
            <p:ph idx="1"/>
          </p:nvPr>
        </p:nvSpPr>
        <p:spPr>
          <a:xfrm>
            <a:off x="158496" y="1726443"/>
            <a:ext cx="8900160" cy="4820662"/>
          </a:xfrm>
        </p:spPr>
        <p:txBody>
          <a:bodyPr anchor="t">
            <a:normAutofit fontScale="92500" lnSpcReduction="20000"/>
          </a:bodyPr>
          <a:lstStyle/>
          <a:p>
            <a:r>
              <a:rPr lang="en-AU" sz="1800" b="0" dirty="0" smtClean="0"/>
              <a:t>Maintaining a Risk Assessment and Workplace Safety Plan assists managers assess the risks and the level of support needed to assist an employee affected by domestic and family violence.</a:t>
            </a:r>
          </a:p>
          <a:p>
            <a:r>
              <a:rPr lang="en-AU" sz="1800" b="0" dirty="0" smtClean="0"/>
              <a:t>Risk Assessment and Workplace Safety Plans are one element of a broader suite of government resources that are available for managers to use to support employees affected by DFV.</a:t>
            </a:r>
          </a:p>
          <a:p>
            <a:r>
              <a:rPr lang="en-AU" sz="1800" b="0" dirty="0"/>
              <a:t>Safety planning considers an individuals circumstances and should be </a:t>
            </a:r>
            <a:r>
              <a:rPr lang="en-AU" sz="1800" b="0" dirty="0" smtClean="0"/>
              <a:t>created on </a:t>
            </a:r>
            <a:r>
              <a:rPr lang="en-AU" sz="1800" b="0" dirty="0"/>
              <a:t>a case-by-case basis. </a:t>
            </a:r>
            <a:endParaRPr lang="en-AU" sz="1800" b="0" dirty="0" smtClean="0"/>
          </a:p>
          <a:p>
            <a:r>
              <a:rPr lang="en-AU" sz="1800" b="0" dirty="0" smtClean="0"/>
              <a:t>The plan can include a range of measures such as new phone numbers, flexible hours, relocation, changed parking arrangements, additional record keeping.</a:t>
            </a:r>
          </a:p>
          <a:p>
            <a:r>
              <a:rPr lang="en-AU" sz="1800" b="0" dirty="0"/>
              <a:t>The plan considers an individual’s circumstances and should be used on a case-by-case basis to:</a:t>
            </a:r>
          </a:p>
          <a:p>
            <a:pPr marL="285750" lvl="0" indent="-285750">
              <a:buFont typeface="Arial" panose="020B0604020202020204" pitchFamily="34" charset="0"/>
              <a:buChar char="•"/>
            </a:pPr>
            <a:r>
              <a:rPr lang="en-AU" sz="1800" b="0" dirty="0"/>
              <a:t>Reflect their specific circumstances and needs</a:t>
            </a:r>
          </a:p>
          <a:p>
            <a:pPr marL="285750" lvl="0" indent="-285750">
              <a:buFont typeface="Arial" panose="020B0604020202020204" pitchFamily="34" charset="0"/>
              <a:buChar char="•"/>
            </a:pPr>
            <a:r>
              <a:rPr lang="en-AU" sz="1800" b="0" dirty="0"/>
              <a:t>Take into account their role and the workplace environment</a:t>
            </a:r>
          </a:p>
          <a:p>
            <a:pPr marL="285750" lvl="0" indent="-285750">
              <a:buFont typeface="Arial" panose="020B0604020202020204" pitchFamily="34" charset="0"/>
              <a:buChar char="•"/>
            </a:pPr>
            <a:r>
              <a:rPr lang="en-AU" sz="1800" b="0" dirty="0"/>
              <a:t>List the precautions to be undertaken to support their safety</a:t>
            </a:r>
          </a:p>
          <a:p>
            <a:pPr marL="285750" lvl="0" indent="-285750">
              <a:buFont typeface="Arial" panose="020B0604020202020204" pitchFamily="34" charset="0"/>
              <a:buChar char="•"/>
            </a:pPr>
            <a:r>
              <a:rPr lang="en-AU" sz="1800" b="0" dirty="0"/>
              <a:t>Identify the changes to their working arrangements to protect them and colleagues</a:t>
            </a:r>
          </a:p>
          <a:p>
            <a:pPr marL="285750" indent="-285750">
              <a:buFont typeface="Arial" panose="020B0604020202020204" pitchFamily="34" charset="0"/>
              <a:buChar char="•"/>
            </a:pPr>
            <a:r>
              <a:rPr lang="en-AU" sz="1800" b="0" dirty="0"/>
              <a:t>Include any other information require to ensure their safety in the </a:t>
            </a:r>
            <a:r>
              <a:rPr lang="en-AU" sz="1800" b="0" dirty="0" smtClean="0"/>
              <a:t>workplace</a:t>
            </a:r>
          </a:p>
          <a:p>
            <a:r>
              <a:rPr lang="en-AU" sz="1800" b="0" dirty="0" smtClean="0"/>
              <a:t>Special consideration needs to be given if both the person experiencing violence and the person using violence both work at the same workplace: can shifts be changed, can one person move location, can one person work remotely?</a:t>
            </a:r>
            <a:endParaRPr lang="en-AU" sz="1800" b="0" dirty="0"/>
          </a:p>
          <a:p>
            <a:endParaRPr lang="en-AU" sz="1800" b="0" dirty="0"/>
          </a:p>
          <a:p>
            <a:endParaRPr lang="en-AU" sz="7200" b="0" dirty="0"/>
          </a:p>
          <a:p>
            <a:endParaRPr lang="en-AU" sz="4900" dirty="0"/>
          </a:p>
          <a:p>
            <a:endParaRPr lang="en-AU" sz="4900" dirty="0" smtClean="0"/>
          </a:p>
        </p:txBody>
      </p:sp>
    </p:spTree>
    <p:extLst>
      <p:ext uri="{BB962C8B-B14F-4D97-AF65-F5344CB8AC3E}">
        <p14:creationId xmlns:p14="http://schemas.microsoft.com/office/powerpoint/2010/main" val="91160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7907"/>
            <a:ext cx="7886700" cy="1325563"/>
          </a:xfrm>
        </p:spPr>
        <p:txBody>
          <a:bodyPr/>
          <a:lstStyle/>
          <a:p>
            <a:r>
              <a:rPr lang="en-AU" sz="3600" b="1" dirty="0" smtClean="0">
                <a:solidFill>
                  <a:srgbClr val="A44895"/>
                </a:solidFill>
              </a:rPr>
              <a:t>What about employees who might be using violence (perpetrators)?</a:t>
            </a:r>
            <a:endParaRPr lang="en-AU" sz="3600" b="1" dirty="0">
              <a:solidFill>
                <a:srgbClr val="A44895"/>
              </a:solidFill>
            </a:endParaRPr>
          </a:p>
        </p:txBody>
      </p:sp>
      <p:sp>
        <p:nvSpPr>
          <p:cNvPr id="3" name="Content Placeholder 2"/>
          <p:cNvSpPr>
            <a:spLocks noGrp="1"/>
          </p:cNvSpPr>
          <p:nvPr>
            <p:ph idx="1"/>
          </p:nvPr>
        </p:nvSpPr>
        <p:spPr>
          <a:xfrm>
            <a:off x="628650" y="2187615"/>
            <a:ext cx="7886700" cy="3989348"/>
          </a:xfrm>
        </p:spPr>
        <p:txBody>
          <a:bodyPr>
            <a:normAutofit fontScale="92500" lnSpcReduction="10000"/>
          </a:bodyPr>
          <a:lstStyle/>
          <a:p>
            <a:r>
              <a:rPr lang="en-AU" sz="2600" dirty="0" smtClean="0"/>
              <a:t>Employers should send the message that domestic and family violence </a:t>
            </a:r>
            <a:r>
              <a:rPr lang="en-AU" sz="2600" dirty="0"/>
              <a:t>i</a:t>
            </a:r>
            <a:r>
              <a:rPr lang="en-AU" sz="2600" dirty="0" smtClean="0"/>
              <a:t>s not acceptable, and policies should be clear about consequences for using work resources (phone, email, car etc.) to perpetrate domestic violence.</a:t>
            </a:r>
          </a:p>
          <a:p>
            <a:r>
              <a:rPr lang="en-AU" sz="2600" dirty="0" smtClean="0"/>
              <a:t>Support and referral should be provided to employees who seek help in relation to using violence through EAP services and/or referral to Mensline.</a:t>
            </a:r>
          </a:p>
          <a:p>
            <a:r>
              <a:rPr lang="en-AU" sz="2600" dirty="0" smtClean="0"/>
              <a:t>Consider what access people using violence should have to leave provisions (For example the Queensland Public Service Directive provides that </a:t>
            </a:r>
            <a:r>
              <a:rPr lang="en-AU" sz="2600" dirty="0"/>
              <a:t>paid leave can only be accessed to attend an approved behavioural change program and after all other leave has been </a:t>
            </a:r>
            <a:r>
              <a:rPr lang="en-AU" sz="2600" dirty="0" smtClean="0"/>
              <a:t>exhausted).</a:t>
            </a:r>
            <a:endParaRPr lang="en-AU" sz="2600" dirty="0"/>
          </a:p>
          <a:p>
            <a:endParaRPr lang="en-AU" dirty="0"/>
          </a:p>
        </p:txBody>
      </p:sp>
    </p:spTree>
    <p:extLst>
      <p:ext uri="{BB962C8B-B14F-4D97-AF65-F5344CB8AC3E}">
        <p14:creationId xmlns:p14="http://schemas.microsoft.com/office/powerpoint/2010/main" val="4179399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85850"/>
            <a:ext cx="7886700" cy="1062039"/>
          </a:xfrm>
        </p:spPr>
        <p:txBody>
          <a:bodyPr/>
          <a:lstStyle/>
          <a:p>
            <a:r>
              <a:rPr lang="en-AU" dirty="0" smtClean="0">
                <a:solidFill>
                  <a:srgbClr val="A44895"/>
                </a:solidFill>
              </a:rPr>
              <a:t>Help lines and contact details</a:t>
            </a:r>
            <a:endParaRPr lang="en-AU" dirty="0">
              <a:solidFill>
                <a:srgbClr val="A44895"/>
              </a:solidFill>
            </a:endParaRPr>
          </a:p>
        </p:txBody>
      </p:sp>
      <p:sp>
        <p:nvSpPr>
          <p:cNvPr id="3" name="Content Placeholder 2"/>
          <p:cNvSpPr>
            <a:spLocks noGrp="1"/>
          </p:cNvSpPr>
          <p:nvPr>
            <p:ph idx="1"/>
          </p:nvPr>
        </p:nvSpPr>
        <p:spPr>
          <a:xfrm>
            <a:off x="628648" y="1954530"/>
            <a:ext cx="8515351" cy="4748213"/>
          </a:xfrm>
        </p:spPr>
        <p:txBody>
          <a:bodyPr/>
          <a:lstStyle/>
          <a:p>
            <a:r>
              <a:rPr lang="en-AU" dirty="0" smtClean="0"/>
              <a:t>Emergency response – triple zero (000)</a:t>
            </a:r>
          </a:p>
          <a:p>
            <a:r>
              <a:rPr lang="en-AU" dirty="0"/>
              <a:t>DVConnect </a:t>
            </a:r>
            <a:r>
              <a:rPr lang="en-AU" dirty="0" err="1"/>
              <a:t>Womensline</a:t>
            </a:r>
            <a:r>
              <a:rPr lang="en-AU" dirty="0"/>
              <a:t> – 1800 811 </a:t>
            </a:r>
            <a:r>
              <a:rPr lang="en-AU" dirty="0" smtClean="0"/>
              <a:t>811 (Queensland)</a:t>
            </a:r>
          </a:p>
          <a:p>
            <a:r>
              <a:rPr lang="en-AU" dirty="0"/>
              <a:t>DVConnect Mensline – 1800 600 636 (Queensland</a:t>
            </a:r>
            <a:r>
              <a:rPr lang="en-AU" dirty="0" smtClean="0"/>
              <a:t>)</a:t>
            </a:r>
          </a:p>
          <a:p>
            <a:r>
              <a:rPr lang="en-AU" dirty="0"/>
              <a:t>Elder Abuse Helpline – 1300 651 </a:t>
            </a:r>
            <a:r>
              <a:rPr lang="en-AU" dirty="0" smtClean="0"/>
              <a:t>192</a:t>
            </a:r>
          </a:p>
          <a:p>
            <a:r>
              <a:rPr lang="en-AU" dirty="0"/>
              <a:t>Sexual Assault Helpline – 1800 010 </a:t>
            </a:r>
            <a:r>
              <a:rPr lang="en-AU" dirty="0" smtClean="0"/>
              <a:t>120</a:t>
            </a:r>
          </a:p>
          <a:p>
            <a:r>
              <a:rPr lang="en-AU" dirty="0" smtClean="0"/>
              <a:t>Women’s Legal Service Qld – 1800 957 957</a:t>
            </a:r>
          </a:p>
          <a:p>
            <a:r>
              <a:rPr lang="en-AU" dirty="0"/>
              <a:t>1800 RESPECT – 1800 737 </a:t>
            </a:r>
            <a:r>
              <a:rPr lang="en-AU" dirty="0" smtClean="0"/>
              <a:t>732</a:t>
            </a:r>
          </a:p>
          <a:p>
            <a:r>
              <a:rPr lang="en-AU" dirty="0" err="1"/>
              <a:t>Policelink</a:t>
            </a:r>
            <a:r>
              <a:rPr lang="en-AU" dirty="0"/>
              <a:t> – 131 444</a:t>
            </a:r>
            <a:endParaRPr lang="en-AU" dirty="0" smtClean="0"/>
          </a:p>
          <a:p>
            <a:endParaRPr lang="en-AU" dirty="0" smtClean="0"/>
          </a:p>
          <a:p>
            <a:endParaRPr lang="en-AU" dirty="0" smtClean="0"/>
          </a:p>
          <a:p>
            <a:endParaRPr lang="en-AU" dirty="0" smtClean="0"/>
          </a:p>
          <a:p>
            <a:endParaRPr lang="en-AU" dirty="0"/>
          </a:p>
        </p:txBody>
      </p:sp>
    </p:spTree>
    <p:extLst>
      <p:ext uri="{BB962C8B-B14F-4D97-AF65-F5344CB8AC3E}">
        <p14:creationId xmlns:p14="http://schemas.microsoft.com/office/powerpoint/2010/main" val="1873226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7907"/>
            <a:ext cx="7886700" cy="1325563"/>
          </a:xfrm>
        </p:spPr>
        <p:txBody>
          <a:bodyPr/>
          <a:lstStyle/>
          <a:p>
            <a:r>
              <a:rPr lang="en-AU" dirty="0" smtClean="0">
                <a:solidFill>
                  <a:srgbClr val="A44895"/>
                </a:solidFill>
              </a:rPr>
              <a:t>Further resources</a:t>
            </a:r>
            <a:endParaRPr lang="en-AU" dirty="0">
              <a:solidFill>
                <a:srgbClr val="A44895"/>
              </a:solidFill>
            </a:endParaRPr>
          </a:p>
        </p:txBody>
      </p:sp>
      <p:sp>
        <p:nvSpPr>
          <p:cNvPr id="3" name="Content Placeholder 2"/>
          <p:cNvSpPr>
            <a:spLocks noGrp="1"/>
          </p:cNvSpPr>
          <p:nvPr>
            <p:ph idx="1"/>
          </p:nvPr>
        </p:nvSpPr>
        <p:spPr>
          <a:xfrm>
            <a:off x="628650" y="1771651"/>
            <a:ext cx="7886700" cy="4073842"/>
          </a:xfrm>
        </p:spPr>
        <p:txBody>
          <a:bodyPr/>
          <a:lstStyle/>
          <a:p>
            <a:r>
              <a:rPr lang="en-AU" dirty="0"/>
              <a:t>The Queensland Government is committed to helping prevent domestic and family violence. Further information about domestic and family violence and support for </a:t>
            </a:r>
            <a:r>
              <a:rPr lang="en-AU" dirty="0" smtClean="0"/>
              <a:t>people experiencing </a:t>
            </a:r>
            <a:r>
              <a:rPr lang="en-AU" dirty="0"/>
              <a:t>abuse can be found on </a:t>
            </a:r>
            <a:r>
              <a:rPr lang="en-AU" dirty="0" smtClean="0">
                <a:hlinkClick r:id="rId3"/>
              </a:rPr>
              <a:t>www.qld.gov.au/domesticviolence</a:t>
            </a:r>
            <a:endParaRPr lang="en-AU" dirty="0" smtClean="0"/>
          </a:p>
          <a:p>
            <a:r>
              <a:rPr lang="en-AU" dirty="0" smtClean="0"/>
              <a:t>More information about workplaces and organisations taking action to create a Queensland free from violence is available at: </a:t>
            </a:r>
            <a:r>
              <a:rPr lang="en-AU" dirty="0">
                <a:hlinkClick r:id="rId4"/>
              </a:rPr>
              <a:t>https://www.csyw.qld.gov.au/campaign/not-now-not-ever-together</a:t>
            </a:r>
            <a:endParaRPr lang="en-AU" dirty="0" smtClean="0"/>
          </a:p>
          <a:p>
            <a:endParaRPr lang="en-AU" dirty="0"/>
          </a:p>
        </p:txBody>
      </p:sp>
    </p:spTree>
    <p:extLst>
      <p:ext uri="{BB962C8B-B14F-4D97-AF65-F5344CB8AC3E}">
        <p14:creationId xmlns:p14="http://schemas.microsoft.com/office/powerpoint/2010/main" val="2479406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8448E5-7016-1A43-BEFE-F4EB122933D0}"/>
              </a:ext>
            </a:extLst>
          </p:cNvPr>
          <p:cNvSpPr>
            <a:spLocks noGrp="1"/>
          </p:cNvSpPr>
          <p:nvPr>
            <p:ph type="ctrTitle"/>
          </p:nvPr>
        </p:nvSpPr>
        <p:spPr/>
        <p:txBody>
          <a:bodyPr/>
          <a:lstStyle/>
          <a:p>
            <a:endParaRPr lang="en-US"/>
          </a:p>
        </p:txBody>
      </p:sp>
      <p:sp>
        <p:nvSpPr>
          <p:cNvPr id="3" name="Subtitle 2">
            <a:extLst>
              <a:ext uri="{FF2B5EF4-FFF2-40B4-BE49-F238E27FC236}">
                <a16:creationId xmlns="" xmlns:a16="http://schemas.microsoft.com/office/drawing/2014/main" id="{E5DE59C5-5DF8-694E-907F-00E421BC0F7E}"/>
              </a:ext>
            </a:extLst>
          </p:cNvPr>
          <p:cNvSpPr>
            <a:spLocks noGrp="1"/>
          </p:cNvSpPr>
          <p:nvPr>
            <p:ph type="subTitle" idx="1"/>
          </p:nvPr>
        </p:nvSpPr>
        <p:spPr/>
        <p:txBody>
          <a:bodyPr/>
          <a:lstStyle/>
          <a:p>
            <a:endParaRPr lang="en-US"/>
          </a:p>
        </p:txBody>
      </p:sp>
      <p:pic>
        <p:nvPicPr>
          <p:cNvPr id="5" name="Picture 4">
            <a:extLst>
              <a:ext uri="{FF2B5EF4-FFF2-40B4-BE49-F238E27FC236}">
                <a16:creationId xmlns="" xmlns:a16="http://schemas.microsoft.com/office/drawing/2014/main" id="{1BB35FF0-46FC-F542-B73D-AB6D0D93943E}"/>
              </a:ext>
            </a:extLst>
          </p:cNvPr>
          <p:cNvPicPr>
            <a:picLocks noChangeAspect="1"/>
          </p:cNvPicPr>
          <p:nvPr/>
        </p:nvPicPr>
        <p:blipFill>
          <a:blip r:embed="rId3"/>
          <a:stretch>
            <a:fillRect/>
          </a:stretch>
        </p:blipFill>
        <p:spPr>
          <a:xfrm>
            <a:off x="-16329" y="-8164"/>
            <a:ext cx="9144000" cy="6858000"/>
          </a:xfrm>
          <a:prstGeom prst="rect">
            <a:avLst/>
          </a:prstGeom>
        </p:spPr>
      </p:pic>
      <p:sp>
        <p:nvSpPr>
          <p:cNvPr id="6" name="Title 1"/>
          <p:cNvSpPr txBox="1">
            <a:spLocks/>
          </p:cNvSpPr>
          <p:nvPr/>
        </p:nvSpPr>
        <p:spPr>
          <a:xfrm>
            <a:off x="3562864" y="3704907"/>
            <a:ext cx="4633784" cy="747046"/>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sz="4400" b="1" dirty="0" smtClean="0">
                <a:solidFill>
                  <a:srgbClr val="A44895"/>
                </a:solidFill>
              </a:rPr>
              <a:t>Any questions? </a:t>
            </a:r>
            <a:endParaRPr lang="en-AU" sz="4400" b="1" dirty="0" smtClean="0"/>
          </a:p>
        </p:txBody>
      </p:sp>
      <p:sp>
        <p:nvSpPr>
          <p:cNvPr id="7" name="Subtitle 2"/>
          <p:cNvSpPr txBox="1">
            <a:spLocks/>
          </p:cNvSpPr>
          <p:nvPr/>
        </p:nvSpPr>
        <p:spPr>
          <a:xfrm>
            <a:off x="1524000" y="36020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Tree>
    <p:extLst>
      <p:ext uri="{BB962C8B-B14F-4D97-AF65-F5344CB8AC3E}">
        <p14:creationId xmlns:p14="http://schemas.microsoft.com/office/powerpoint/2010/main" val="1950954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57701"/>
            <a:ext cx="7948968" cy="962168"/>
          </a:xfrm>
        </p:spPr>
        <p:txBody>
          <a:bodyPr/>
          <a:lstStyle/>
          <a:p>
            <a:r>
              <a:rPr lang="en-AU" b="1" dirty="0" smtClean="0">
                <a:solidFill>
                  <a:srgbClr val="A44895"/>
                </a:solidFill>
              </a:rPr>
              <a:t>Before we start…</a:t>
            </a:r>
            <a:endParaRPr lang="en-AU" b="1" dirty="0">
              <a:solidFill>
                <a:srgbClr val="A44895"/>
              </a:solidFill>
            </a:endParaRPr>
          </a:p>
        </p:txBody>
      </p:sp>
      <p:sp>
        <p:nvSpPr>
          <p:cNvPr id="3" name="Content Placeholder 2"/>
          <p:cNvSpPr>
            <a:spLocks noGrp="1"/>
          </p:cNvSpPr>
          <p:nvPr>
            <p:ph sz="half" idx="1"/>
          </p:nvPr>
        </p:nvSpPr>
        <p:spPr>
          <a:xfrm>
            <a:off x="628650" y="1903863"/>
            <a:ext cx="7886700" cy="4660710"/>
          </a:xfrm>
        </p:spPr>
        <p:txBody>
          <a:bodyPr/>
          <a:lstStyle/>
          <a:p>
            <a:r>
              <a:rPr lang="en-AU" dirty="0" smtClean="0"/>
              <a:t>This is a general presentation.</a:t>
            </a:r>
          </a:p>
          <a:p>
            <a:r>
              <a:rPr lang="en-AU" dirty="0" smtClean="0"/>
              <a:t>It’s designed to provide an overview of:</a:t>
            </a:r>
          </a:p>
          <a:p>
            <a:pPr lvl="1"/>
            <a:r>
              <a:rPr lang="en-AU" dirty="0" smtClean="0"/>
              <a:t>what domestic and family violence is, </a:t>
            </a:r>
          </a:p>
          <a:p>
            <a:pPr lvl="1"/>
            <a:r>
              <a:rPr lang="en-AU" dirty="0" smtClean="0"/>
              <a:t>why it’s relevant to us, and </a:t>
            </a:r>
          </a:p>
          <a:p>
            <a:pPr lvl="1"/>
            <a:r>
              <a:rPr lang="en-AU" dirty="0" smtClean="0"/>
              <a:t>some basic tips to help you to recognise it and respond.</a:t>
            </a:r>
          </a:p>
          <a:p>
            <a:r>
              <a:rPr lang="en-AU" dirty="0" smtClean="0"/>
              <a:t>Given what we know about domestic and family violence statistics, it’s highly likely someone here is impacted in some way. </a:t>
            </a:r>
          </a:p>
          <a:p>
            <a:r>
              <a:rPr lang="en-AU" dirty="0" smtClean="0"/>
              <a:t>Our EAP service is available to provide support.</a:t>
            </a:r>
            <a:endParaRPr lang="en-AU" dirty="0"/>
          </a:p>
        </p:txBody>
      </p:sp>
    </p:spTree>
    <p:extLst>
      <p:ext uri="{BB962C8B-B14F-4D97-AF65-F5344CB8AC3E}">
        <p14:creationId xmlns:p14="http://schemas.microsoft.com/office/powerpoint/2010/main" val="144917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081222"/>
            <a:ext cx="7886700" cy="593341"/>
          </a:xfrm>
        </p:spPr>
        <p:txBody>
          <a:bodyPr/>
          <a:lstStyle/>
          <a:p>
            <a:r>
              <a:rPr lang="en-AU" sz="3600" b="1" dirty="0" smtClean="0">
                <a:solidFill>
                  <a:srgbClr val="A44895"/>
                </a:solidFill>
              </a:rPr>
              <a:t>What is Domestic and Family Violence </a:t>
            </a:r>
            <a:endParaRPr lang="en-AU" sz="4000" dirty="0"/>
          </a:p>
        </p:txBody>
      </p:sp>
      <p:sp>
        <p:nvSpPr>
          <p:cNvPr id="5" name="Content Placeholder 4"/>
          <p:cNvSpPr>
            <a:spLocks noGrp="1"/>
          </p:cNvSpPr>
          <p:nvPr>
            <p:ph sz="half" idx="1"/>
          </p:nvPr>
        </p:nvSpPr>
        <p:spPr>
          <a:xfrm>
            <a:off x="628649" y="1746916"/>
            <a:ext cx="4120771" cy="4708477"/>
          </a:xfrm>
        </p:spPr>
        <p:txBody>
          <a:bodyPr>
            <a:normAutofit fontScale="92500" lnSpcReduction="20000"/>
          </a:bodyPr>
          <a:lstStyle/>
          <a:p>
            <a:r>
              <a:rPr lang="en-AU" dirty="0" smtClean="0"/>
              <a:t>Domestic violence is about power and control.</a:t>
            </a:r>
          </a:p>
          <a:p>
            <a:r>
              <a:rPr lang="en-AU" dirty="0" smtClean="0"/>
              <a:t>It’s not limited to physical violence, and includes: </a:t>
            </a:r>
          </a:p>
          <a:p>
            <a:pPr lvl="1"/>
            <a:r>
              <a:rPr lang="en-AU" dirty="0" smtClean="0"/>
              <a:t>Emotional abuse</a:t>
            </a:r>
          </a:p>
          <a:p>
            <a:pPr lvl="1"/>
            <a:r>
              <a:rPr lang="en-AU" dirty="0" smtClean="0"/>
              <a:t>Isolation </a:t>
            </a:r>
          </a:p>
          <a:p>
            <a:pPr lvl="1"/>
            <a:r>
              <a:rPr lang="en-AU" dirty="0" smtClean="0"/>
              <a:t>Financial abuse and control </a:t>
            </a:r>
          </a:p>
          <a:p>
            <a:pPr lvl="1"/>
            <a:r>
              <a:rPr lang="en-AU" dirty="0" smtClean="0"/>
              <a:t>Physical abuse </a:t>
            </a:r>
          </a:p>
          <a:p>
            <a:pPr lvl="1"/>
            <a:r>
              <a:rPr lang="en-AU" dirty="0" smtClean="0"/>
              <a:t>Psychological abuse</a:t>
            </a:r>
          </a:p>
          <a:p>
            <a:pPr lvl="1"/>
            <a:r>
              <a:rPr lang="en-AU" dirty="0" smtClean="0"/>
              <a:t>Sexual abuse</a:t>
            </a:r>
          </a:p>
          <a:p>
            <a:r>
              <a:rPr lang="en-AU" dirty="0" smtClean="0"/>
              <a:t>It does not discriminate and impacts on all sectors of society and every community.</a:t>
            </a:r>
          </a:p>
        </p:txBody>
      </p:sp>
      <p:pic>
        <p:nvPicPr>
          <p:cNvPr id="3" name="Content Placeholder 2"/>
          <p:cNvPicPr>
            <a:picLocks noGrp="1" noChangeAspect="1"/>
          </p:cNvPicPr>
          <p:nvPr>
            <p:ph sz="half" idx="2"/>
          </p:nvPr>
        </p:nvPicPr>
        <p:blipFill>
          <a:blip r:embed="rId3"/>
          <a:stretch>
            <a:fillRect/>
          </a:stretch>
        </p:blipFill>
        <p:spPr>
          <a:xfrm>
            <a:off x="4936226" y="1687801"/>
            <a:ext cx="3886200" cy="3886200"/>
          </a:xfrm>
          <a:prstGeom prst="rect">
            <a:avLst/>
          </a:prstGeom>
        </p:spPr>
      </p:pic>
      <p:sp>
        <p:nvSpPr>
          <p:cNvPr id="2" name="TextBox 1"/>
          <p:cNvSpPr txBox="1"/>
          <p:nvPr/>
        </p:nvSpPr>
        <p:spPr>
          <a:xfrm>
            <a:off x="4908932" y="5648440"/>
            <a:ext cx="3886200" cy="400110"/>
          </a:xfrm>
          <a:prstGeom prst="rect">
            <a:avLst/>
          </a:prstGeom>
          <a:noFill/>
        </p:spPr>
        <p:txBody>
          <a:bodyPr wrap="square" rtlCol="0">
            <a:spAutoFit/>
          </a:bodyPr>
          <a:lstStyle/>
          <a:p>
            <a:pPr lvl="0">
              <a:defRPr/>
            </a:pPr>
            <a:r>
              <a:rPr lang="en-AU" sz="1000" b="1" dirty="0"/>
              <a:t>Power and Control Wheel </a:t>
            </a:r>
            <a:r>
              <a:rPr lang="en-AU" sz="1000" dirty="0"/>
              <a:t>co</a:t>
            </a:r>
            <a:r>
              <a:rPr lang="en-AU" sz="1000" b="1" dirty="0"/>
              <a:t>-</a:t>
            </a:r>
            <a:r>
              <a:rPr lang="en-AU" sz="1000" dirty="0"/>
              <a:t>created by Ellen Pence and Michael </a:t>
            </a:r>
            <a:r>
              <a:rPr lang="en-AU" sz="1000" dirty="0" err="1"/>
              <a:t>Paymar</a:t>
            </a:r>
            <a:r>
              <a:rPr lang="en-AU" sz="1000" dirty="0"/>
              <a:t> (Domestic Abuse Intervention Project in Duluth, MN)</a:t>
            </a:r>
          </a:p>
        </p:txBody>
      </p:sp>
    </p:spTree>
    <p:extLst>
      <p:ext uri="{BB962C8B-B14F-4D97-AF65-F5344CB8AC3E}">
        <p14:creationId xmlns:p14="http://schemas.microsoft.com/office/powerpoint/2010/main" val="1629903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628650" y="1048171"/>
            <a:ext cx="7886700" cy="593341"/>
          </a:xfrm>
        </p:spPr>
        <p:txBody>
          <a:bodyPr/>
          <a:lstStyle/>
          <a:p>
            <a:r>
              <a:rPr lang="en-AU" sz="3600" b="1" dirty="0" smtClean="0">
                <a:solidFill>
                  <a:srgbClr val="A44895"/>
                </a:solidFill>
              </a:rPr>
              <a:t>Impacts of DFV in the Workplace </a:t>
            </a:r>
            <a:endParaRPr lang="en-AU" sz="4000" dirty="0"/>
          </a:p>
        </p:txBody>
      </p:sp>
      <p:sp>
        <p:nvSpPr>
          <p:cNvPr id="2" name="Content Placeholder 1"/>
          <p:cNvSpPr>
            <a:spLocks noGrp="1"/>
          </p:cNvSpPr>
          <p:nvPr>
            <p:ph idx="1"/>
          </p:nvPr>
        </p:nvSpPr>
        <p:spPr>
          <a:xfrm>
            <a:off x="628650" y="1825624"/>
            <a:ext cx="7886700" cy="4674327"/>
          </a:xfrm>
        </p:spPr>
        <p:txBody>
          <a:bodyPr>
            <a:normAutofit lnSpcReduction="10000"/>
          </a:bodyPr>
          <a:lstStyle/>
          <a:p>
            <a:r>
              <a:rPr lang="en-AU" sz="1400" dirty="0"/>
              <a:t>One in six women (16% or 1.5 million) and one in seventeen men (5.9% or 528,800) experienced physical violence by a partner (Australian Bureau of Statistics) </a:t>
            </a:r>
            <a:endParaRPr lang="en-AU" sz="1400" dirty="0" smtClean="0"/>
          </a:p>
          <a:p>
            <a:r>
              <a:rPr lang="en-AU" sz="1400" dirty="0"/>
              <a:t>1 in 2 working people in the last five years have been exposed to workplace harassment, as a victim or bystander (AHRC) </a:t>
            </a:r>
          </a:p>
          <a:p>
            <a:r>
              <a:rPr lang="en-AU" sz="1400" dirty="0" smtClean="0"/>
              <a:t>Women experiencing violence need time to attend court, meet with police, lawyers, health professionals, counsellors, child care centres and schools, real estate agents, removalists, banks </a:t>
            </a:r>
            <a:r>
              <a:rPr lang="en-AU" sz="1400" dirty="0" err="1" smtClean="0"/>
              <a:t>etc</a:t>
            </a:r>
            <a:r>
              <a:rPr lang="en-AU" sz="1400" dirty="0" smtClean="0"/>
              <a:t> – estimated a total 141 hours (ACTU)</a:t>
            </a:r>
          </a:p>
          <a:p>
            <a:r>
              <a:rPr lang="en-AU" sz="1400" dirty="0"/>
              <a:t>95% of victims who were stalked by a violent partner experienced that harassment at work</a:t>
            </a:r>
            <a:r>
              <a:rPr lang="en-AU" sz="1400" dirty="0" smtClean="0"/>
              <a:t>. (Not Now Not Ever Report)</a:t>
            </a:r>
          </a:p>
          <a:p>
            <a:r>
              <a:rPr lang="en-AU" sz="1400" dirty="0" smtClean="0"/>
              <a:t>Between one </a:t>
            </a:r>
            <a:r>
              <a:rPr lang="en-AU" sz="1400" dirty="0"/>
              <a:t>quarter </a:t>
            </a:r>
            <a:r>
              <a:rPr lang="en-AU" sz="1400" dirty="0" smtClean="0"/>
              <a:t>and one </a:t>
            </a:r>
            <a:r>
              <a:rPr lang="en-AU" sz="1400" dirty="0"/>
              <a:t>half of women subjected to </a:t>
            </a:r>
            <a:r>
              <a:rPr lang="en-AU" sz="1400" dirty="0" smtClean="0"/>
              <a:t>domestic violence </a:t>
            </a:r>
            <a:r>
              <a:rPr lang="en-AU" sz="1400" dirty="0"/>
              <a:t>reported having lost a job at least in part </a:t>
            </a:r>
            <a:r>
              <a:rPr lang="en-AU" sz="1400" dirty="0" smtClean="0"/>
              <a:t>due to that violence. (Not Now Not Ever Report)</a:t>
            </a:r>
          </a:p>
          <a:p>
            <a:r>
              <a:rPr lang="en-AU" sz="1400" dirty="0" smtClean="0"/>
              <a:t>Violence </a:t>
            </a:r>
            <a:r>
              <a:rPr lang="en-AU" sz="1400" dirty="0"/>
              <a:t>against women is estimated to cost the Australian economy $22 billion a </a:t>
            </a:r>
            <a:r>
              <a:rPr lang="en-AU" sz="1400" dirty="0" smtClean="0"/>
              <a:t>year (KPMG)</a:t>
            </a:r>
          </a:p>
          <a:p>
            <a:r>
              <a:rPr lang="en-AU" sz="1400" dirty="0" smtClean="0"/>
              <a:t>This includes </a:t>
            </a:r>
            <a:r>
              <a:rPr lang="en-AU" sz="1400" dirty="0"/>
              <a:t>direct costs of $465 million each year through absenteeism, lost productivity, and </a:t>
            </a:r>
            <a:r>
              <a:rPr lang="en-AU" sz="1400" dirty="0" smtClean="0"/>
              <a:t>staff turnover. (Commonwealth)</a:t>
            </a:r>
          </a:p>
          <a:p>
            <a:r>
              <a:rPr lang="en-AU" sz="1400" dirty="0"/>
              <a:t>The Retail Industry’s </a:t>
            </a:r>
            <a:r>
              <a:rPr lang="en-AU" sz="1400" dirty="0" smtClean="0"/>
              <a:t>research estimates that for </a:t>
            </a:r>
            <a:r>
              <a:rPr lang="en-AU" sz="1400" u="sng" dirty="0"/>
              <a:t>each case </a:t>
            </a:r>
            <a:r>
              <a:rPr lang="en-AU" sz="1400" dirty="0"/>
              <a:t>of family violence experienced by </a:t>
            </a:r>
            <a:r>
              <a:rPr lang="en-AU" sz="1400" dirty="0" smtClean="0"/>
              <a:t>an employee </a:t>
            </a:r>
            <a:r>
              <a:rPr lang="en-AU" sz="1400" dirty="0"/>
              <a:t>within </a:t>
            </a:r>
            <a:r>
              <a:rPr lang="en-AU" sz="1400" dirty="0" smtClean="0"/>
              <a:t>their industry</a:t>
            </a:r>
            <a:r>
              <a:rPr lang="en-AU" sz="1400" dirty="0"/>
              <a:t>, the direct costs to employers and business owners </a:t>
            </a:r>
            <a:r>
              <a:rPr lang="en-AU" sz="1400" dirty="0" smtClean="0"/>
              <a:t>was approximately </a:t>
            </a:r>
            <a:r>
              <a:rPr lang="en-AU" sz="1400" dirty="0"/>
              <a:t>$</a:t>
            </a:r>
            <a:r>
              <a:rPr lang="en-AU" sz="1400" dirty="0" smtClean="0"/>
              <a:t>1,404 (NRA)</a:t>
            </a:r>
          </a:p>
          <a:p>
            <a:r>
              <a:rPr lang="en-AU" sz="1400" dirty="0" smtClean="0"/>
              <a:t>Violence </a:t>
            </a:r>
            <a:r>
              <a:rPr lang="en-AU" sz="1400" dirty="0"/>
              <a:t>against women in the workplace impacts on the organisational climate and employees’ sense of </a:t>
            </a:r>
            <a:r>
              <a:rPr lang="en-AU" sz="1400" dirty="0" smtClean="0"/>
              <a:t>wellbeing (VicHealth)</a:t>
            </a:r>
          </a:p>
        </p:txBody>
      </p:sp>
    </p:spTree>
    <p:extLst>
      <p:ext uri="{BB962C8B-B14F-4D97-AF65-F5344CB8AC3E}">
        <p14:creationId xmlns:p14="http://schemas.microsoft.com/office/powerpoint/2010/main" val="4070736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58495" y="1040130"/>
            <a:ext cx="8626689" cy="824389"/>
          </a:xfrm>
        </p:spPr>
        <p:txBody>
          <a:bodyPr/>
          <a:lstStyle/>
          <a:p>
            <a:r>
              <a:rPr lang="en-AU" sz="3400" b="1" dirty="0" smtClean="0">
                <a:solidFill>
                  <a:srgbClr val="A44895"/>
                </a:solidFill>
              </a:rPr>
              <a:t>Domestic and family violence is a workplace issue</a:t>
            </a:r>
            <a:endParaRPr lang="en-AU" sz="3400" b="1" dirty="0">
              <a:solidFill>
                <a:srgbClr val="A44895"/>
              </a:solidFill>
            </a:endParaRPr>
          </a:p>
        </p:txBody>
      </p:sp>
      <p:sp>
        <p:nvSpPr>
          <p:cNvPr id="8" name="Content Placeholder 2"/>
          <p:cNvSpPr>
            <a:spLocks noGrp="1"/>
          </p:cNvSpPr>
          <p:nvPr>
            <p:ph idx="1"/>
          </p:nvPr>
        </p:nvSpPr>
        <p:spPr>
          <a:xfrm>
            <a:off x="158496" y="1493134"/>
            <a:ext cx="8900160" cy="5224657"/>
          </a:xfrm>
        </p:spPr>
        <p:txBody>
          <a:bodyPr anchor="t">
            <a:normAutofit fontScale="25000" lnSpcReduction="20000"/>
          </a:bodyPr>
          <a:lstStyle/>
          <a:p>
            <a:endParaRPr lang="en-AU" sz="2000" dirty="0" smtClean="0"/>
          </a:p>
          <a:p>
            <a:r>
              <a:rPr lang="en-AU" sz="7200" b="0" dirty="0" smtClean="0"/>
              <a:t>Workplaces have </a:t>
            </a:r>
            <a:r>
              <a:rPr lang="en-AU" sz="7200" b="0" dirty="0"/>
              <a:t>an important role to play in raising awareness about domestic and family violence, and creating a workplace culture and environment that promotes non-violent, equitable and respectful gender relations. </a:t>
            </a:r>
            <a:endParaRPr lang="en-AU" sz="7200" b="0" dirty="0" smtClean="0"/>
          </a:p>
          <a:p>
            <a:endParaRPr lang="en-AU" sz="4000" b="0" dirty="0"/>
          </a:p>
          <a:p>
            <a:r>
              <a:rPr lang="en-AU" sz="7200" b="0" dirty="0" smtClean="0"/>
              <a:t>The workplace can be the source of economic independence and financial security, supporting people experiencing violence to consider their choices. </a:t>
            </a:r>
          </a:p>
          <a:p>
            <a:endParaRPr lang="en-AU" sz="4000" b="0" dirty="0" smtClean="0"/>
          </a:p>
          <a:p>
            <a:r>
              <a:rPr lang="en-AU" sz="7200" b="0" dirty="0" smtClean="0"/>
              <a:t>For some people experiencing violence the workplace is their only safe haven to seek support.</a:t>
            </a:r>
          </a:p>
          <a:p>
            <a:endParaRPr lang="en-AU" sz="4000" b="0" dirty="0" smtClean="0"/>
          </a:p>
          <a:p>
            <a:r>
              <a:rPr lang="en-AU" sz="7200" b="0" dirty="0" smtClean="0"/>
              <a:t>Workplaces also have </a:t>
            </a:r>
            <a:r>
              <a:rPr lang="en-AU" sz="7200" b="0" dirty="0"/>
              <a:t>a </a:t>
            </a:r>
            <a:r>
              <a:rPr lang="en-AU" sz="7200" b="0" u="sng" dirty="0"/>
              <a:t>legislative obligation </a:t>
            </a:r>
            <a:r>
              <a:rPr lang="en-AU" sz="7200" b="0" dirty="0"/>
              <a:t>to ensure a safe workplace</a:t>
            </a:r>
            <a:r>
              <a:rPr lang="en-AU" sz="7200" b="0" dirty="0" smtClean="0"/>
              <a:t>.</a:t>
            </a:r>
          </a:p>
          <a:p>
            <a:endParaRPr lang="en-AU" sz="4000" b="0" dirty="0"/>
          </a:p>
          <a:p>
            <a:r>
              <a:rPr lang="en-AU" sz="7200" b="0" dirty="0"/>
              <a:t>The Fair Work Act requires that employees dealing with the impact of family and domestic violence can: </a:t>
            </a:r>
          </a:p>
          <a:p>
            <a:pPr lvl="1"/>
            <a:r>
              <a:rPr lang="en-AU" sz="6800" b="0" dirty="0" smtClean="0"/>
              <a:t>- take </a:t>
            </a:r>
            <a:r>
              <a:rPr lang="en-AU" sz="6800" b="0" dirty="0"/>
              <a:t>unpaid family and domestic violence leave </a:t>
            </a:r>
          </a:p>
          <a:p>
            <a:pPr lvl="1"/>
            <a:r>
              <a:rPr lang="en-AU" sz="6800" b="0" dirty="0" smtClean="0"/>
              <a:t>- request </a:t>
            </a:r>
            <a:r>
              <a:rPr lang="en-AU" sz="6800" b="0" dirty="0"/>
              <a:t>flexible working arrangements </a:t>
            </a:r>
          </a:p>
          <a:p>
            <a:pPr lvl="1"/>
            <a:r>
              <a:rPr lang="en-AU" sz="6800" b="0" dirty="0" smtClean="0"/>
              <a:t>- take </a:t>
            </a:r>
            <a:r>
              <a:rPr lang="en-AU" sz="6800" b="0" dirty="0"/>
              <a:t>paid or unpaid personal/carer’s leave, in certain circumstances. </a:t>
            </a:r>
            <a:endParaRPr lang="en-AU" sz="6800" b="0" dirty="0" smtClean="0"/>
          </a:p>
          <a:p>
            <a:pPr marL="1314450" lvl="1" indent="-857250">
              <a:buFontTx/>
              <a:buChar char="-"/>
            </a:pPr>
            <a:endParaRPr lang="en-AU" sz="4000" b="0" dirty="0"/>
          </a:p>
          <a:p>
            <a:r>
              <a:rPr lang="en-AU" sz="7200" b="0" dirty="0"/>
              <a:t>Some employers (such as the Queensland Government, Queensland Rail, Woolworths, Rio Tinto) go further and provide PAID leave</a:t>
            </a:r>
          </a:p>
          <a:p>
            <a:endParaRPr lang="en-AU" sz="4900" dirty="0"/>
          </a:p>
        </p:txBody>
      </p:sp>
    </p:spTree>
    <p:extLst>
      <p:ext uri="{BB962C8B-B14F-4D97-AF65-F5344CB8AC3E}">
        <p14:creationId xmlns:p14="http://schemas.microsoft.com/office/powerpoint/2010/main" val="2456980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8650" y="1099595"/>
            <a:ext cx="7886700" cy="591094"/>
          </a:xfrm>
        </p:spPr>
        <p:txBody>
          <a:bodyPr/>
          <a:lstStyle/>
          <a:p>
            <a:r>
              <a:rPr lang="en-AU" sz="3600" b="1" dirty="0" smtClean="0">
                <a:solidFill>
                  <a:srgbClr val="A44895"/>
                </a:solidFill>
              </a:rPr>
              <a:t>Why have a DFV policy?</a:t>
            </a:r>
            <a:endParaRPr lang="en-AU" sz="3600" b="1" dirty="0">
              <a:solidFill>
                <a:srgbClr val="A44895"/>
              </a:solidFill>
            </a:endParaRPr>
          </a:p>
        </p:txBody>
      </p:sp>
      <p:sp>
        <p:nvSpPr>
          <p:cNvPr id="8" name="Content Placeholder 7"/>
          <p:cNvSpPr>
            <a:spLocks noGrp="1"/>
          </p:cNvSpPr>
          <p:nvPr>
            <p:ph idx="1"/>
          </p:nvPr>
        </p:nvSpPr>
        <p:spPr>
          <a:xfrm>
            <a:off x="628650" y="1825624"/>
            <a:ext cx="7886700" cy="4476321"/>
          </a:xfrm>
        </p:spPr>
        <p:txBody>
          <a:bodyPr>
            <a:normAutofit fontScale="77500" lnSpcReduction="20000"/>
          </a:bodyPr>
          <a:lstStyle/>
          <a:p>
            <a:r>
              <a:rPr lang="en-AU" dirty="0"/>
              <a:t>A workplace domestic and family violence policy is an important component of an overall workplace strategy for responding to domestic and family violence and ensuring a safe environment and respectful workplace culture. </a:t>
            </a:r>
          </a:p>
          <a:p>
            <a:r>
              <a:rPr lang="en-AU" dirty="0"/>
              <a:t>The purpose of a workplace domestic and family violence policy is to:</a:t>
            </a:r>
          </a:p>
          <a:p>
            <a:pPr marL="742950" lvl="1" indent="-285750">
              <a:lnSpc>
                <a:spcPct val="110000"/>
              </a:lnSpc>
            </a:pPr>
            <a:r>
              <a:rPr lang="en-AU" dirty="0"/>
              <a:t>Raise awareness among employees about family violence and the impacts it has on people in the workplace, and how to support co-workers</a:t>
            </a:r>
          </a:p>
          <a:p>
            <a:pPr marL="742950" lvl="1" indent="-285750">
              <a:lnSpc>
                <a:spcPct val="110000"/>
              </a:lnSpc>
            </a:pPr>
            <a:r>
              <a:rPr lang="en-AU" dirty="0"/>
              <a:t>Create a safe working environment that promotes gender equity and models non-violent and respectful relationships</a:t>
            </a:r>
          </a:p>
          <a:p>
            <a:pPr marL="742950" lvl="1" indent="-285750">
              <a:lnSpc>
                <a:spcPct val="110000"/>
              </a:lnSpc>
            </a:pPr>
            <a:r>
              <a:rPr lang="en-AU" dirty="0"/>
              <a:t>Guide responses to employees who are affected by domestic and family violence</a:t>
            </a:r>
          </a:p>
          <a:p>
            <a:pPr marL="742950" lvl="1" indent="-285750">
              <a:lnSpc>
                <a:spcPct val="110000"/>
              </a:lnSpc>
            </a:pPr>
            <a:r>
              <a:rPr lang="en-AU" dirty="0"/>
              <a:t>Create a supportive environment that will encourage people experiencing domestic and family violence to seek support</a:t>
            </a:r>
          </a:p>
          <a:p>
            <a:endParaRPr lang="en-AU" dirty="0"/>
          </a:p>
          <a:p>
            <a:endParaRPr lang="en-AU" dirty="0"/>
          </a:p>
        </p:txBody>
      </p:sp>
    </p:spTree>
    <p:extLst>
      <p:ext uri="{BB962C8B-B14F-4D97-AF65-F5344CB8AC3E}">
        <p14:creationId xmlns:p14="http://schemas.microsoft.com/office/powerpoint/2010/main" val="483379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628650" y="1024569"/>
            <a:ext cx="7886700" cy="659443"/>
          </a:xfrm>
        </p:spPr>
        <p:txBody>
          <a:bodyPr/>
          <a:lstStyle/>
          <a:p>
            <a:r>
              <a:rPr lang="en-AU" sz="3200" b="1" dirty="0" smtClean="0">
                <a:solidFill>
                  <a:srgbClr val="A44895"/>
                </a:solidFill>
              </a:rPr>
              <a:t>How to recognise Domestic and Family Violence</a:t>
            </a:r>
            <a:endParaRPr lang="en-AU" sz="3600" dirty="0"/>
          </a:p>
        </p:txBody>
      </p:sp>
      <p:sp>
        <p:nvSpPr>
          <p:cNvPr id="6" name="Content Placeholder 5"/>
          <p:cNvSpPr>
            <a:spLocks noGrp="1"/>
          </p:cNvSpPr>
          <p:nvPr>
            <p:ph idx="1"/>
          </p:nvPr>
        </p:nvSpPr>
        <p:spPr/>
        <p:txBody>
          <a:bodyPr>
            <a:normAutofit fontScale="62500" lnSpcReduction="20000"/>
          </a:bodyPr>
          <a:lstStyle/>
          <a:p>
            <a:pPr marL="0" indent="0">
              <a:lnSpc>
                <a:spcPct val="110000"/>
              </a:lnSpc>
              <a:buNone/>
            </a:pPr>
            <a:r>
              <a:rPr lang="en-AU" b="1" dirty="0">
                <a:solidFill>
                  <a:srgbClr val="A44895"/>
                </a:solidFill>
              </a:rPr>
              <a:t>Someone experiencing domestic and family violence may:</a:t>
            </a:r>
          </a:p>
          <a:p>
            <a:r>
              <a:rPr lang="en-AU" dirty="0"/>
              <a:t>seem afraid of their partner or someone close to them</a:t>
            </a:r>
          </a:p>
          <a:p>
            <a:r>
              <a:rPr lang="en-AU" dirty="0"/>
              <a:t>try to hide bruises (e.g. by wearing long sleeves in summer, or giving unlikely explanations for injuries)</a:t>
            </a:r>
          </a:p>
          <a:p>
            <a:r>
              <a:rPr lang="en-AU" dirty="0"/>
              <a:t>have little or no say about how money is spent</a:t>
            </a:r>
          </a:p>
          <a:p>
            <a:r>
              <a:rPr lang="en-AU" dirty="0"/>
              <a:t>stop seeing friends and family and become isolated</a:t>
            </a:r>
          </a:p>
          <a:p>
            <a:r>
              <a:rPr lang="en-AU" dirty="0"/>
              <a:t>become depressed, unusually quiet or lose confidence</a:t>
            </a:r>
          </a:p>
          <a:p>
            <a:r>
              <a:rPr lang="en-AU" dirty="0"/>
              <a:t>show signs of neglect if they are older or have a disability</a:t>
            </a:r>
          </a:p>
          <a:p>
            <a:r>
              <a:rPr lang="en-AU" dirty="0"/>
              <a:t>have a partner who frequently accuses them of cheating or continually checks up on them</a:t>
            </a:r>
          </a:p>
          <a:p>
            <a:r>
              <a:rPr lang="en-AU" dirty="0"/>
              <a:t>be reluctant to leave their children with their partner</a:t>
            </a:r>
          </a:p>
          <a:p>
            <a:r>
              <a:rPr lang="en-AU" dirty="0"/>
              <a:t>suspect they are being stalked or followed</a:t>
            </a:r>
            <a:r>
              <a:rPr lang="en-AU" dirty="0" smtClean="0"/>
              <a:t>.</a:t>
            </a:r>
          </a:p>
          <a:p>
            <a:r>
              <a:rPr lang="en-AU" dirty="0"/>
              <a:t>b</a:t>
            </a:r>
            <a:r>
              <a:rPr lang="en-AU" dirty="0" smtClean="0"/>
              <a:t>e contacted many times per day at work by a partner</a:t>
            </a:r>
          </a:p>
          <a:p>
            <a:r>
              <a:rPr lang="en-AU" dirty="0"/>
              <a:t>s</a:t>
            </a:r>
            <a:r>
              <a:rPr lang="en-AU" dirty="0" smtClean="0"/>
              <a:t>how an unusual reduction in productivity</a:t>
            </a:r>
          </a:p>
          <a:p>
            <a:endParaRPr lang="en-AU" dirty="0"/>
          </a:p>
        </p:txBody>
      </p:sp>
    </p:spTree>
    <p:extLst>
      <p:ext uri="{BB962C8B-B14F-4D97-AF65-F5344CB8AC3E}">
        <p14:creationId xmlns:p14="http://schemas.microsoft.com/office/powerpoint/2010/main" val="4290884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9497"/>
            <a:ext cx="7886700" cy="929476"/>
          </a:xfrm>
        </p:spPr>
        <p:txBody>
          <a:bodyPr/>
          <a:lstStyle/>
          <a:p>
            <a:r>
              <a:rPr lang="en-AU" sz="2800" b="1" dirty="0">
                <a:solidFill>
                  <a:srgbClr val="A44895"/>
                </a:solidFill>
              </a:rPr>
              <a:t>How can you </a:t>
            </a:r>
            <a:r>
              <a:rPr lang="en-AU" sz="2800" b="1" dirty="0" smtClean="0">
                <a:solidFill>
                  <a:srgbClr val="A44895"/>
                </a:solidFill>
              </a:rPr>
              <a:t>assist someone seeking </a:t>
            </a:r>
            <a:r>
              <a:rPr lang="en-AU" sz="2800" b="1" dirty="0">
                <a:solidFill>
                  <a:srgbClr val="A44895"/>
                </a:solidFill>
              </a:rPr>
              <a:t>help relating to a domestic and family violence matter?</a:t>
            </a:r>
          </a:p>
        </p:txBody>
      </p:sp>
      <p:sp>
        <p:nvSpPr>
          <p:cNvPr id="3" name="Content Placeholder 2"/>
          <p:cNvSpPr>
            <a:spLocks noGrp="1"/>
          </p:cNvSpPr>
          <p:nvPr>
            <p:ph idx="1"/>
          </p:nvPr>
        </p:nvSpPr>
        <p:spPr>
          <a:xfrm>
            <a:off x="628650" y="1958973"/>
            <a:ext cx="8103870" cy="3890963"/>
          </a:xfrm>
        </p:spPr>
        <p:txBody>
          <a:bodyPr>
            <a:normAutofit/>
          </a:bodyPr>
          <a:lstStyle/>
          <a:p>
            <a:r>
              <a:rPr lang="en-AU" dirty="0" smtClean="0"/>
              <a:t>Respect a person’s right to make their own decisions</a:t>
            </a:r>
          </a:p>
          <a:p>
            <a:r>
              <a:rPr lang="en-AU" dirty="0" smtClean="0"/>
              <a:t>Listen and be empathetic</a:t>
            </a:r>
          </a:p>
          <a:p>
            <a:r>
              <a:rPr lang="en-AU" dirty="0" smtClean="0"/>
              <a:t>Be open and show that you believe what they are telling you</a:t>
            </a:r>
          </a:p>
          <a:p>
            <a:r>
              <a:rPr lang="en-AU" dirty="0" smtClean="0"/>
              <a:t>Let them know the domestic and family violence is not their fault</a:t>
            </a:r>
          </a:p>
          <a:p>
            <a:r>
              <a:rPr lang="en-AU" dirty="0" smtClean="0"/>
              <a:t>Let them know there are support services available</a:t>
            </a:r>
          </a:p>
        </p:txBody>
      </p:sp>
    </p:spTree>
    <p:extLst>
      <p:ext uri="{BB962C8B-B14F-4D97-AF65-F5344CB8AC3E}">
        <p14:creationId xmlns:p14="http://schemas.microsoft.com/office/powerpoint/2010/main" val="648698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16" y="1040130"/>
            <a:ext cx="7886700" cy="824389"/>
          </a:xfrm>
        </p:spPr>
        <p:txBody>
          <a:bodyPr/>
          <a:lstStyle/>
          <a:p>
            <a:r>
              <a:rPr lang="en-AU" sz="3600" b="1" dirty="0" smtClean="0">
                <a:solidFill>
                  <a:srgbClr val="A44895"/>
                </a:solidFill>
              </a:rPr>
              <a:t>What to say to a person you think is experiencing DFV</a:t>
            </a:r>
            <a:endParaRPr lang="en-AU" sz="3600" b="1" dirty="0">
              <a:solidFill>
                <a:srgbClr val="A44895"/>
              </a:solidFill>
            </a:endParaRPr>
          </a:p>
        </p:txBody>
      </p:sp>
      <p:sp>
        <p:nvSpPr>
          <p:cNvPr id="3" name="Text Placeholder 2"/>
          <p:cNvSpPr>
            <a:spLocks noGrp="1"/>
          </p:cNvSpPr>
          <p:nvPr>
            <p:ph type="body" idx="1"/>
          </p:nvPr>
        </p:nvSpPr>
        <p:spPr>
          <a:xfrm>
            <a:off x="620316" y="2160985"/>
            <a:ext cx="3868340" cy="823912"/>
          </a:xfrm>
        </p:spPr>
        <p:txBody>
          <a:bodyPr/>
          <a:lstStyle/>
          <a:p>
            <a:r>
              <a:rPr lang="en-AU" dirty="0" smtClean="0">
                <a:solidFill>
                  <a:srgbClr val="A44895"/>
                </a:solidFill>
              </a:rPr>
              <a:t>You can start the conversation with:</a:t>
            </a:r>
            <a:endParaRPr lang="en-AU" dirty="0">
              <a:solidFill>
                <a:srgbClr val="A44895"/>
              </a:solidFill>
            </a:endParaRPr>
          </a:p>
        </p:txBody>
      </p:sp>
      <p:sp>
        <p:nvSpPr>
          <p:cNvPr id="4" name="Content Placeholder 3"/>
          <p:cNvSpPr>
            <a:spLocks noGrp="1"/>
          </p:cNvSpPr>
          <p:nvPr>
            <p:ph sz="half" idx="2"/>
          </p:nvPr>
        </p:nvSpPr>
        <p:spPr>
          <a:xfrm>
            <a:off x="620316" y="3003948"/>
            <a:ext cx="3868340" cy="1291828"/>
          </a:xfrm>
        </p:spPr>
        <p:txBody>
          <a:bodyPr>
            <a:normAutofit fontScale="70000" lnSpcReduction="20000"/>
          </a:bodyPr>
          <a:lstStyle/>
          <a:p>
            <a:r>
              <a:rPr lang="en-AU" dirty="0" smtClean="0"/>
              <a:t>You don’t seem yourself – are you OK?</a:t>
            </a:r>
          </a:p>
          <a:p>
            <a:r>
              <a:rPr lang="en-AU" dirty="0" smtClean="0"/>
              <a:t>I’ve noticed you’ve been coming in late recently, what’s happening for you?</a:t>
            </a:r>
          </a:p>
          <a:p>
            <a:endParaRPr lang="en-AU" dirty="0"/>
          </a:p>
        </p:txBody>
      </p:sp>
      <p:sp>
        <p:nvSpPr>
          <p:cNvPr id="5" name="Text Placeholder 4"/>
          <p:cNvSpPr>
            <a:spLocks noGrp="1"/>
          </p:cNvSpPr>
          <p:nvPr>
            <p:ph type="body" sz="quarter" idx="3"/>
          </p:nvPr>
        </p:nvSpPr>
        <p:spPr>
          <a:xfrm>
            <a:off x="4629150" y="4015390"/>
            <a:ext cx="3887391" cy="489769"/>
          </a:xfrm>
        </p:spPr>
        <p:txBody>
          <a:bodyPr/>
          <a:lstStyle/>
          <a:p>
            <a:r>
              <a:rPr lang="en-AU" dirty="0" smtClean="0">
                <a:solidFill>
                  <a:srgbClr val="A44895"/>
                </a:solidFill>
              </a:rPr>
              <a:t>Don’t:</a:t>
            </a:r>
            <a:endParaRPr lang="en-AU" dirty="0">
              <a:solidFill>
                <a:srgbClr val="A44895"/>
              </a:solidFill>
            </a:endParaRPr>
          </a:p>
        </p:txBody>
      </p:sp>
      <p:sp>
        <p:nvSpPr>
          <p:cNvPr id="6" name="Content Placeholder 5"/>
          <p:cNvSpPr>
            <a:spLocks noGrp="1"/>
          </p:cNvSpPr>
          <p:nvPr>
            <p:ph sz="quarter" idx="4"/>
          </p:nvPr>
        </p:nvSpPr>
        <p:spPr>
          <a:xfrm>
            <a:off x="4629150" y="4597339"/>
            <a:ext cx="3887391" cy="1521619"/>
          </a:xfrm>
        </p:spPr>
        <p:txBody>
          <a:bodyPr/>
          <a:lstStyle/>
          <a:p>
            <a:pPr marL="446088" indent="0">
              <a:buNone/>
            </a:pPr>
            <a:r>
              <a:rPr lang="en-AU" dirty="0" smtClean="0"/>
              <a:t>provide </a:t>
            </a:r>
            <a:r>
              <a:rPr lang="en-AU" dirty="0"/>
              <a:t>legal advice </a:t>
            </a:r>
            <a:endParaRPr lang="en-AU" dirty="0" smtClean="0"/>
          </a:p>
          <a:p>
            <a:pPr marL="446088" indent="0">
              <a:spcBef>
                <a:spcPts val="600"/>
              </a:spcBef>
              <a:buNone/>
            </a:pPr>
            <a:r>
              <a:rPr lang="en-AU" dirty="0" smtClean="0"/>
              <a:t>guarantee </a:t>
            </a:r>
            <a:r>
              <a:rPr lang="en-AU" dirty="0"/>
              <a:t>any particular </a:t>
            </a:r>
            <a:r>
              <a:rPr lang="en-AU" dirty="0" smtClean="0"/>
              <a:t>outcomes</a:t>
            </a:r>
            <a:endParaRPr lang="en-AU" dirty="0"/>
          </a:p>
        </p:txBody>
      </p:sp>
      <p:sp>
        <p:nvSpPr>
          <p:cNvPr id="7" name="Multiply 6"/>
          <p:cNvSpPr/>
          <p:nvPr/>
        </p:nvSpPr>
        <p:spPr>
          <a:xfrm>
            <a:off x="4629150" y="4601028"/>
            <a:ext cx="428017" cy="428017"/>
          </a:xfrm>
          <a:prstGeom prst="mathMultiply">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Multiply 7"/>
          <p:cNvSpPr/>
          <p:nvPr/>
        </p:nvSpPr>
        <p:spPr>
          <a:xfrm>
            <a:off x="4629150" y="5144139"/>
            <a:ext cx="428017" cy="428017"/>
          </a:xfrm>
          <a:prstGeom prst="mathMultiply">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 Placeholder 2"/>
          <p:cNvSpPr txBox="1">
            <a:spLocks/>
          </p:cNvSpPr>
          <p:nvPr/>
        </p:nvSpPr>
        <p:spPr>
          <a:xfrm>
            <a:off x="620316" y="4357093"/>
            <a:ext cx="3868340"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smtClean="0">
                <a:solidFill>
                  <a:srgbClr val="A44895"/>
                </a:solidFill>
              </a:rPr>
              <a:t>If they don’t want to talk, you could say:</a:t>
            </a:r>
            <a:endParaRPr lang="en-AU" dirty="0">
              <a:solidFill>
                <a:srgbClr val="A44895"/>
              </a:solidFill>
            </a:endParaRPr>
          </a:p>
        </p:txBody>
      </p:sp>
      <p:sp>
        <p:nvSpPr>
          <p:cNvPr id="10" name="Content Placeholder 3"/>
          <p:cNvSpPr txBox="1">
            <a:spLocks/>
          </p:cNvSpPr>
          <p:nvPr/>
        </p:nvSpPr>
        <p:spPr>
          <a:xfrm>
            <a:off x="620316" y="5242323"/>
            <a:ext cx="3868340" cy="129182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2200" dirty="0" smtClean="0"/>
              <a:t>I understand, but if you do want to talk, I’m here.</a:t>
            </a:r>
          </a:p>
          <a:p>
            <a:r>
              <a:rPr lang="en-AU" sz="2200" dirty="0" smtClean="0"/>
              <a:t>Maybe we could check in again next week?</a:t>
            </a:r>
          </a:p>
          <a:p>
            <a:endParaRPr lang="en-AU" dirty="0"/>
          </a:p>
        </p:txBody>
      </p:sp>
      <p:sp>
        <p:nvSpPr>
          <p:cNvPr id="11" name="TextBox 10"/>
          <p:cNvSpPr txBox="1"/>
          <p:nvPr/>
        </p:nvSpPr>
        <p:spPr>
          <a:xfrm>
            <a:off x="4618258" y="6122426"/>
            <a:ext cx="4086833" cy="523220"/>
          </a:xfrm>
          <a:prstGeom prst="rect">
            <a:avLst/>
          </a:prstGeom>
          <a:noFill/>
        </p:spPr>
        <p:txBody>
          <a:bodyPr wrap="square" rtlCol="0">
            <a:spAutoFit/>
          </a:bodyPr>
          <a:lstStyle/>
          <a:p>
            <a:r>
              <a:rPr lang="en-AU" sz="1400" b="1" i="1" dirty="0" smtClean="0">
                <a:solidFill>
                  <a:srgbClr val="FF9966"/>
                </a:solidFill>
              </a:rPr>
              <a:t>With thanks to Australia’s CEO Challenge Recognise, Respond, Refer training.</a:t>
            </a:r>
            <a:endParaRPr lang="en-AU" sz="1400" b="1" i="1" dirty="0">
              <a:solidFill>
                <a:srgbClr val="FF9966"/>
              </a:solidFill>
            </a:endParaRPr>
          </a:p>
        </p:txBody>
      </p:sp>
      <p:sp>
        <p:nvSpPr>
          <p:cNvPr id="12" name="Text Placeholder 4"/>
          <p:cNvSpPr txBox="1">
            <a:spLocks/>
          </p:cNvSpPr>
          <p:nvPr/>
        </p:nvSpPr>
        <p:spPr>
          <a:xfrm>
            <a:off x="4629150" y="2097882"/>
            <a:ext cx="3887391" cy="489769"/>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AU" dirty="0" smtClean="0">
                <a:solidFill>
                  <a:srgbClr val="A44895"/>
                </a:solidFill>
              </a:rPr>
              <a:t>Do:</a:t>
            </a:r>
            <a:endParaRPr lang="en-AU" dirty="0">
              <a:solidFill>
                <a:srgbClr val="A44895"/>
              </a:solidFill>
            </a:endParaRPr>
          </a:p>
        </p:txBody>
      </p:sp>
      <p:sp>
        <p:nvSpPr>
          <p:cNvPr id="13" name="Content Placeholder 3"/>
          <p:cNvSpPr txBox="1">
            <a:spLocks/>
          </p:cNvSpPr>
          <p:nvPr/>
        </p:nvSpPr>
        <p:spPr>
          <a:xfrm>
            <a:off x="4563666" y="2657753"/>
            <a:ext cx="3868340" cy="129182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smtClean="0"/>
              <a:t>Make open ended comments: </a:t>
            </a:r>
          </a:p>
          <a:p>
            <a:pPr lvl="1"/>
            <a:r>
              <a:rPr lang="en-AU" dirty="0" smtClean="0"/>
              <a:t>That must be tough…</a:t>
            </a:r>
          </a:p>
          <a:p>
            <a:pPr lvl="1"/>
            <a:r>
              <a:rPr lang="en-AU" dirty="0" smtClean="0"/>
              <a:t>Thanks for trusting me with this, what can I do to help?</a:t>
            </a:r>
          </a:p>
          <a:p>
            <a:pPr lvl="1"/>
            <a:r>
              <a:rPr lang="en-AU" dirty="0" smtClean="0"/>
              <a:t>It sounds like you are worried…</a:t>
            </a:r>
          </a:p>
          <a:p>
            <a:endParaRPr lang="en-AU" dirty="0"/>
          </a:p>
        </p:txBody>
      </p:sp>
    </p:spTree>
    <p:extLst>
      <p:ext uri="{BB962C8B-B14F-4D97-AF65-F5344CB8AC3E}">
        <p14:creationId xmlns:p14="http://schemas.microsoft.com/office/powerpoint/2010/main" val="2262191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3174</TotalTime>
  <Words>3388</Words>
  <Application>Microsoft Office PowerPoint</Application>
  <PresentationFormat>On-screen Show (4:3)</PresentationFormat>
  <Paragraphs>254</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Before we start…</vt:lpstr>
      <vt:lpstr>What is Domestic and Family Violence </vt:lpstr>
      <vt:lpstr>Impacts of DFV in the Workplace </vt:lpstr>
      <vt:lpstr>Domestic and family violence is a workplace issue</vt:lpstr>
      <vt:lpstr>Why have a DFV policy?</vt:lpstr>
      <vt:lpstr>How to recognise Domestic and Family Violence</vt:lpstr>
      <vt:lpstr>How can you assist someone seeking help relating to a domestic and family violence matter?</vt:lpstr>
      <vt:lpstr>What to say to a person you think is experiencing DFV</vt:lpstr>
      <vt:lpstr>Safety planning in the workplace</vt:lpstr>
      <vt:lpstr>What about employees who might be using violence (perpetrators)?</vt:lpstr>
      <vt:lpstr>Help lines and contact details</vt:lpstr>
      <vt:lpstr>Further resources</vt:lpstr>
      <vt:lpstr>PowerPoint Presentation</vt:lpstr>
    </vt:vector>
  </TitlesOfParts>
  <Company>Queensland Government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2019-11-05T00:39:00Z</dcterms:created>
  <dc:creator>Queensland Government</dc:creator>
  <cp:keywords>Domestic and family violence staff presentation</cp:keywords>
  <cp:lastModifiedBy>Amanda Schneider</cp:lastModifiedBy>
  <dcterms:modified xsi:type="dcterms:W3CDTF">2020-09-29T22:53:33Z</dcterms:modified>
  <cp:revision>114</cp:revision>
  <dc:subject>Domestic and family violence staff presentation</dc:subject>
  <dc:title>Domestic and family violence staff presentation</dc:title>
</cp:coreProperties>
</file>