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36"/>
  </p:notesMasterIdLst>
  <p:sldIdLst>
    <p:sldId id="256" r:id="rId5"/>
    <p:sldId id="366" r:id="rId6"/>
    <p:sldId id="273" r:id="rId7"/>
    <p:sldId id="362" r:id="rId8"/>
    <p:sldId id="369" r:id="rId9"/>
    <p:sldId id="393" r:id="rId10"/>
    <p:sldId id="363" r:id="rId11"/>
    <p:sldId id="349" r:id="rId12"/>
    <p:sldId id="392" r:id="rId13"/>
    <p:sldId id="404" r:id="rId14"/>
    <p:sldId id="370" r:id="rId15"/>
    <p:sldId id="403" r:id="rId16"/>
    <p:sldId id="373" r:id="rId17"/>
    <p:sldId id="374" r:id="rId18"/>
    <p:sldId id="391" r:id="rId19"/>
    <p:sldId id="400" r:id="rId20"/>
    <p:sldId id="371" r:id="rId21"/>
    <p:sldId id="388" r:id="rId22"/>
    <p:sldId id="398" r:id="rId23"/>
    <p:sldId id="385" r:id="rId24"/>
    <p:sldId id="396" r:id="rId25"/>
    <p:sldId id="386" r:id="rId26"/>
    <p:sldId id="375" r:id="rId27"/>
    <p:sldId id="378" r:id="rId28"/>
    <p:sldId id="377" r:id="rId29"/>
    <p:sldId id="380" r:id="rId30"/>
    <p:sldId id="381" r:id="rId31"/>
    <p:sldId id="389" r:id="rId32"/>
    <p:sldId id="379" r:id="rId33"/>
    <p:sldId id="395" r:id="rId34"/>
    <p:sldId id="4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hearman" initials="RS" lastIdx="8" clrIdx="0">
    <p:extLst>
      <p:ext uri="{19B8F6BF-5375-455C-9EA6-DF929625EA0E}">
        <p15:presenceInfo xmlns:p15="http://schemas.microsoft.com/office/powerpoint/2012/main" userId="S::Rebecca.Shearman@justice.qld.gov.au::2c3a882b-f1f6-4bcb-b0ac-eba9a1bf9477" providerId="AD"/>
      </p:ext>
    </p:extLst>
  </p:cmAuthor>
  <p:cmAuthor id="2" name="Samantha Davidson" initials="SD" lastIdx="8" clrIdx="1">
    <p:extLst>
      <p:ext uri="{19B8F6BF-5375-455C-9EA6-DF929625EA0E}">
        <p15:presenceInfo xmlns:p15="http://schemas.microsoft.com/office/powerpoint/2012/main" userId="Samantha Davidson" providerId="None"/>
      </p:ext>
    </p:extLst>
  </p:cmAuthor>
  <p:cmAuthor id="3" name="Nicole Copeland" initials="NC" lastIdx="1" clrIdx="2">
    <p:extLst>
      <p:ext uri="{19B8F6BF-5375-455C-9EA6-DF929625EA0E}">
        <p15:presenceInfo xmlns:p15="http://schemas.microsoft.com/office/powerpoint/2012/main" userId="S::Nicole.Copeland@justice.qld.gov.au::773eff8a-cc77-4ba1-85dc-d5bd8d320f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B89"/>
    <a:srgbClr val="CEE8DC"/>
    <a:srgbClr val="8DC9AD"/>
    <a:srgbClr val="C4E2D3"/>
    <a:srgbClr val="AFD498"/>
    <a:srgbClr val="B6DCCA"/>
    <a:srgbClr val="C5E0B4"/>
    <a:srgbClr val="71BB98"/>
    <a:srgbClr val="75BDBB"/>
    <a:srgbClr val="A5E3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15" autoAdjust="0"/>
    <p:restoredTop sz="71002" autoAdjust="0"/>
  </p:normalViewPr>
  <p:slideViewPr>
    <p:cSldViewPr snapToGrid="0">
      <p:cViewPr varScale="1">
        <p:scale>
          <a:sx n="61" d="100"/>
          <a:sy n="61" d="100"/>
        </p:scale>
        <p:origin x="830" y="43"/>
      </p:cViewPr>
      <p:guideLst/>
    </p:cSldViewPr>
  </p:slideViewPr>
  <p:outlineViewPr>
    <p:cViewPr>
      <p:scale>
        <a:sx n="33" d="100"/>
        <a:sy n="33" d="100"/>
      </p:scale>
      <p:origin x="0" y="-59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E13D-2C65-429A-86B8-DF6DC67ABB9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C3B30923-FB66-48BC-BAB1-FE79B0AD7AD6}">
      <dgm:prSet phldrT="[Text]"/>
      <dgm:spPr>
        <a:solidFill>
          <a:srgbClr val="2B8B89"/>
        </a:solidFill>
        <a:ln>
          <a:solidFill>
            <a:srgbClr val="2B8B89"/>
          </a:solidFill>
        </a:ln>
      </dgm:spPr>
      <dgm:t>
        <a:bodyPr/>
        <a:lstStyle/>
        <a:p>
          <a:r>
            <a:rPr lang="en-AU" dirty="0">
              <a:solidFill>
                <a:schemeClr val="tx1"/>
              </a:solidFill>
            </a:rPr>
            <a:t>Principles</a:t>
          </a:r>
        </a:p>
      </dgm:t>
    </dgm:pt>
    <dgm:pt modelId="{F9BBF412-B7E0-48D3-A8FF-B8EC9275970C}" type="parTrans" cxnId="{3207BD2F-AC19-4519-8235-AFB63D5425BE}">
      <dgm:prSet/>
      <dgm:spPr/>
      <dgm:t>
        <a:bodyPr/>
        <a:lstStyle/>
        <a:p>
          <a:endParaRPr lang="en-AU"/>
        </a:p>
      </dgm:t>
    </dgm:pt>
    <dgm:pt modelId="{29551864-75EE-4D5D-A4B2-D842A3E9D372}" type="sibTrans" cxnId="{3207BD2F-AC19-4519-8235-AFB63D5425BE}">
      <dgm:prSet/>
      <dgm:spPr/>
      <dgm:t>
        <a:bodyPr/>
        <a:lstStyle/>
        <a:p>
          <a:endParaRPr lang="en-AU"/>
        </a:p>
      </dgm:t>
    </dgm:pt>
    <dgm:pt modelId="{BFDE9EB3-D4A5-4B69-9535-5CC3A0503468}">
      <dgm:prSet phldrT="[Text]"/>
      <dgm:spPr>
        <a:ln>
          <a:solidFill>
            <a:srgbClr val="2B8B89"/>
          </a:solidFill>
        </a:ln>
      </dgm:spPr>
      <dgm:t>
        <a:bodyPr/>
        <a:lstStyle/>
        <a:p>
          <a:r>
            <a:rPr lang="en-AU" dirty="0"/>
            <a:t>Outline what all clients – victims and perpetrators – should be able to expect from DFV services in Queensland</a:t>
          </a:r>
        </a:p>
      </dgm:t>
    </dgm:pt>
    <dgm:pt modelId="{CB3B0034-87CB-4CC9-A3EF-EED957384B76}" type="parTrans" cxnId="{5FA78E3E-F24D-4AC0-B46E-77E9F83BB39D}">
      <dgm:prSet/>
      <dgm:spPr/>
      <dgm:t>
        <a:bodyPr/>
        <a:lstStyle/>
        <a:p>
          <a:endParaRPr lang="en-AU"/>
        </a:p>
      </dgm:t>
    </dgm:pt>
    <dgm:pt modelId="{ECD2ADF6-C288-4B74-A761-14248C31A06F}" type="sibTrans" cxnId="{5FA78E3E-F24D-4AC0-B46E-77E9F83BB39D}">
      <dgm:prSet/>
      <dgm:spPr/>
      <dgm:t>
        <a:bodyPr/>
        <a:lstStyle/>
        <a:p>
          <a:endParaRPr lang="en-AU"/>
        </a:p>
      </dgm:t>
    </dgm:pt>
    <dgm:pt modelId="{F54C659E-A9D4-40B0-8607-CC5DD999DC1F}">
      <dgm:prSet phldrT="[Text]"/>
      <dgm:spPr>
        <a:solidFill>
          <a:srgbClr val="8DC9AD"/>
        </a:solidFill>
        <a:ln>
          <a:solidFill>
            <a:srgbClr val="B6DCCA"/>
          </a:solidFill>
        </a:ln>
      </dgm:spPr>
      <dgm:t>
        <a:bodyPr/>
        <a:lstStyle/>
        <a:p>
          <a:r>
            <a:rPr lang="en-AU" dirty="0">
              <a:solidFill>
                <a:schemeClr val="tx1"/>
              </a:solidFill>
            </a:rPr>
            <a:t>Standards</a:t>
          </a:r>
        </a:p>
      </dgm:t>
    </dgm:pt>
    <dgm:pt modelId="{657EF98D-81E1-4E54-AC08-AE27FF01541F}" type="parTrans" cxnId="{BC8225E2-8990-40E8-BCAA-DA56F3429533}">
      <dgm:prSet/>
      <dgm:spPr/>
      <dgm:t>
        <a:bodyPr/>
        <a:lstStyle/>
        <a:p>
          <a:endParaRPr lang="en-AU"/>
        </a:p>
      </dgm:t>
    </dgm:pt>
    <dgm:pt modelId="{9433B67E-ACB9-4BA0-A2FF-C1AFAD748A4E}" type="sibTrans" cxnId="{BC8225E2-8990-40E8-BCAA-DA56F3429533}">
      <dgm:prSet/>
      <dgm:spPr/>
      <dgm:t>
        <a:bodyPr/>
        <a:lstStyle/>
        <a:p>
          <a:endParaRPr lang="en-AU"/>
        </a:p>
      </dgm:t>
    </dgm:pt>
    <dgm:pt modelId="{EDBD95D2-5178-486A-B9FA-52E8125219B1}">
      <dgm:prSet phldrT="[Text]"/>
      <dgm:spPr>
        <a:ln>
          <a:solidFill>
            <a:srgbClr val="B6DCCA"/>
          </a:solidFill>
        </a:ln>
      </dgm:spPr>
      <dgm:t>
        <a:bodyPr/>
        <a:lstStyle/>
        <a:p>
          <a:r>
            <a:rPr lang="en-AU" dirty="0"/>
            <a:t>Outline a consistent approach to responding to DFV for all service sectors</a:t>
          </a:r>
        </a:p>
      </dgm:t>
    </dgm:pt>
    <dgm:pt modelId="{4E7B9DAB-C372-4163-90DF-05C31DEEAF0F}" type="parTrans" cxnId="{B490AD30-73A3-4A76-B99E-EBAEE126A67D}">
      <dgm:prSet/>
      <dgm:spPr/>
      <dgm:t>
        <a:bodyPr/>
        <a:lstStyle/>
        <a:p>
          <a:endParaRPr lang="en-AU"/>
        </a:p>
      </dgm:t>
    </dgm:pt>
    <dgm:pt modelId="{8AD8CBDA-302E-4738-ABA9-0EB946FF293F}" type="sibTrans" cxnId="{B490AD30-73A3-4A76-B99E-EBAEE126A67D}">
      <dgm:prSet/>
      <dgm:spPr/>
      <dgm:t>
        <a:bodyPr/>
        <a:lstStyle/>
        <a:p>
          <a:endParaRPr lang="en-AU"/>
        </a:p>
      </dgm:t>
    </dgm:pt>
    <dgm:pt modelId="{6984988E-41F7-4EDC-B081-ED0E496D6DB8}">
      <dgm:prSet phldrT="[Text]"/>
      <dgm:spPr>
        <a:solidFill>
          <a:srgbClr val="C5E0B4"/>
        </a:solidFill>
        <a:ln>
          <a:solidFill>
            <a:srgbClr val="AFD498"/>
          </a:solidFill>
        </a:ln>
      </dgm:spPr>
      <dgm:t>
        <a:bodyPr/>
        <a:lstStyle/>
        <a:p>
          <a:r>
            <a:rPr lang="en-AU" dirty="0">
              <a:solidFill>
                <a:schemeClr val="tx1"/>
              </a:solidFill>
            </a:rPr>
            <a:t>Practice guidance</a:t>
          </a:r>
        </a:p>
      </dgm:t>
    </dgm:pt>
    <dgm:pt modelId="{B5AA35F8-EF94-42BC-A2DA-8CD650058E76}" type="parTrans" cxnId="{9751B186-1A16-4664-9D7F-9A0C96BF2422}">
      <dgm:prSet/>
      <dgm:spPr/>
      <dgm:t>
        <a:bodyPr/>
        <a:lstStyle/>
        <a:p>
          <a:endParaRPr lang="en-AU"/>
        </a:p>
      </dgm:t>
    </dgm:pt>
    <dgm:pt modelId="{637CB0D8-B8CD-4053-97DF-1B5275A6769F}" type="sibTrans" cxnId="{9751B186-1A16-4664-9D7F-9A0C96BF2422}">
      <dgm:prSet/>
      <dgm:spPr/>
      <dgm:t>
        <a:bodyPr/>
        <a:lstStyle/>
        <a:p>
          <a:endParaRPr lang="en-AU"/>
        </a:p>
      </dgm:t>
    </dgm:pt>
    <dgm:pt modelId="{ABADBE57-A8EE-4F24-BDDF-8ACD26E86342}">
      <dgm:prSet phldrT="[Text]"/>
      <dgm:spPr>
        <a:ln>
          <a:solidFill>
            <a:srgbClr val="AFD498"/>
          </a:solidFill>
        </a:ln>
      </dgm:spPr>
      <dgm:t>
        <a:bodyPr/>
        <a:lstStyle/>
        <a:p>
          <a:r>
            <a:rPr lang="en-AU" dirty="0"/>
            <a:t>Translates the standards into practice</a:t>
          </a:r>
        </a:p>
      </dgm:t>
    </dgm:pt>
    <dgm:pt modelId="{A2D7165C-F18A-400A-9A44-5377B2D6AC3C}" type="parTrans" cxnId="{FABD49D6-8F3E-471B-950A-A908AEC997B1}">
      <dgm:prSet/>
      <dgm:spPr/>
      <dgm:t>
        <a:bodyPr/>
        <a:lstStyle/>
        <a:p>
          <a:endParaRPr lang="en-AU"/>
        </a:p>
      </dgm:t>
    </dgm:pt>
    <dgm:pt modelId="{74CF77E9-2BF1-4BD3-A28F-88232A9A7734}" type="sibTrans" cxnId="{FABD49D6-8F3E-471B-950A-A908AEC997B1}">
      <dgm:prSet/>
      <dgm:spPr/>
      <dgm:t>
        <a:bodyPr/>
        <a:lstStyle/>
        <a:p>
          <a:endParaRPr lang="en-AU"/>
        </a:p>
      </dgm:t>
    </dgm:pt>
    <dgm:pt modelId="{C73DDE5F-8C8A-4A8F-8C1B-6F37AD1DDE37}">
      <dgm:prSet phldrT="[Text]"/>
      <dgm:spPr>
        <a:ln>
          <a:solidFill>
            <a:srgbClr val="B6DCCA"/>
          </a:solidFill>
        </a:ln>
      </dgm:spPr>
      <dgm:t>
        <a:bodyPr/>
        <a:lstStyle/>
        <a:p>
          <a:r>
            <a:rPr lang="en-AU" dirty="0"/>
            <a:t>Elements that must be in place in order to give effect to the principles</a:t>
          </a:r>
        </a:p>
      </dgm:t>
    </dgm:pt>
    <dgm:pt modelId="{71362A33-A5E1-4F37-84CD-BC2D7F01EEB3}" type="parTrans" cxnId="{7F8CB81C-86B5-40D7-A931-02BE73637CE0}">
      <dgm:prSet/>
      <dgm:spPr/>
      <dgm:t>
        <a:bodyPr/>
        <a:lstStyle/>
        <a:p>
          <a:endParaRPr lang="en-AU"/>
        </a:p>
      </dgm:t>
    </dgm:pt>
    <dgm:pt modelId="{2B6EEDD4-FFB2-4C6B-9DAF-CF3FCBDA7E95}" type="sibTrans" cxnId="{7F8CB81C-86B5-40D7-A931-02BE73637CE0}">
      <dgm:prSet/>
      <dgm:spPr/>
      <dgm:t>
        <a:bodyPr/>
        <a:lstStyle/>
        <a:p>
          <a:endParaRPr lang="en-AU"/>
        </a:p>
      </dgm:t>
    </dgm:pt>
    <dgm:pt modelId="{A1B64B27-671C-4648-8FD2-585C81375C18}">
      <dgm:prSet phldrT="[Text]"/>
      <dgm:spPr>
        <a:ln>
          <a:solidFill>
            <a:srgbClr val="AFD498"/>
          </a:solidFill>
        </a:ln>
      </dgm:spPr>
      <dgm:t>
        <a:bodyPr/>
        <a:lstStyle/>
        <a:p>
          <a:r>
            <a:rPr lang="en-AU" dirty="0"/>
            <a:t>Highlights activities and examples of practice that allow staff to meet each standard and bring the standards to life in their daily practice</a:t>
          </a:r>
        </a:p>
      </dgm:t>
    </dgm:pt>
    <dgm:pt modelId="{B03CC457-1231-4275-9D41-0B256A277184}" type="parTrans" cxnId="{DCF34718-8A28-4644-9515-F5B826F66976}">
      <dgm:prSet/>
      <dgm:spPr/>
      <dgm:t>
        <a:bodyPr/>
        <a:lstStyle/>
        <a:p>
          <a:endParaRPr lang="en-AU"/>
        </a:p>
      </dgm:t>
    </dgm:pt>
    <dgm:pt modelId="{7FDC8CC3-188D-4B3D-8803-0DE267BD1CC0}" type="sibTrans" cxnId="{DCF34718-8A28-4644-9515-F5B826F66976}">
      <dgm:prSet/>
      <dgm:spPr/>
      <dgm:t>
        <a:bodyPr/>
        <a:lstStyle/>
        <a:p>
          <a:endParaRPr lang="en-AU"/>
        </a:p>
      </dgm:t>
    </dgm:pt>
    <dgm:pt modelId="{B8A36015-7FBF-47E2-83A0-F8A940BAC3C9}" type="pres">
      <dgm:prSet presAssocID="{370EE13D-2C65-429A-86B8-DF6DC67ABB9A}" presName="linearFlow" presStyleCnt="0">
        <dgm:presLayoutVars>
          <dgm:dir/>
          <dgm:animLvl val="lvl"/>
          <dgm:resizeHandles val="exact"/>
        </dgm:presLayoutVars>
      </dgm:prSet>
      <dgm:spPr/>
    </dgm:pt>
    <dgm:pt modelId="{173E593C-A78F-403C-B429-6AC57E17A526}" type="pres">
      <dgm:prSet presAssocID="{C3B30923-FB66-48BC-BAB1-FE79B0AD7AD6}" presName="composite" presStyleCnt="0"/>
      <dgm:spPr/>
    </dgm:pt>
    <dgm:pt modelId="{505BEA0B-5FE7-4A8C-89F8-29B8CB063BD7}" type="pres">
      <dgm:prSet presAssocID="{C3B30923-FB66-48BC-BAB1-FE79B0AD7AD6}" presName="parentText" presStyleLbl="alignNode1" presStyleIdx="0" presStyleCnt="3">
        <dgm:presLayoutVars>
          <dgm:chMax val="1"/>
          <dgm:bulletEnabled val="1"/>
        </dgm:presLayoutVars>
      </dgm:prSet>
      <dgm:spPr/>
    </dgm:pt>
    <dgm:pt modelId="{164C737A-6A54-4679-BD42-6D444FB7163D}" type="pres">
      <dgm:prSet presAssocID="{C3B30923-FB66-48BC-BAB1-FE79B0AD7AD6}" presName="descendantText" presStyleLbl="alignAcc1" presStyleIdx="0" presStyleCnt="3" custLinFactNeighborX="0" custLinFactNeighborY="-17193">
        <dgm:presLayoutVars>
          <dgm:bulletEnabled val="1"/>
        </dgm:presLayoutVars>
      </dgm:prSet>
      <dgm:spPr/>
    </dgm:pt>
    <dgm:pt modelId="{EC025FB9-2A98-4EA0-9AC1-5F342ABCCE41}" type="pres">
      <dgm:prSet presAssocID="{29551864-75EE-4D5D-A4B2-D842A3E9D372}" presName="sp" presStyleCnt="0"/>
      <dgm:spPr/>
    </dgm:pt>
    <dgm:pt modelId="{3B36194A-1D0F-4904-88E6-56667B2CAF37}" type="pres">
      <dgm:prSet presAssocID="{F54C659E-A9D4-40B0-8607-CC5DD999DC1F}" presName="composite" presStyleCnt="0"/>
      <dgm:spPr/>
    </dgm:pt>
    <dgm:pt modelId="{F3DC873C-78A6-40EE-8BF8-EB6D158F080E}" type="pres">
      <dgm:prSet presAssocID="{F54C659E-A9D4-40B0-8607-CC5DD999DC1F}" presName="parentText" presStyleLbl="alignNode1" presStyleIdx="1" presStyleCnt="3">
        <dgm:presLayoutVars>
          <dgm:chMax val="1"/>
          <dgm:bulletEnabled val="1"/>
        </dgm:presLayoutVars>
      </dgm:prSet>
      <dgm:spPr/>
    </dgm:pt>
    <dgm:pt modelId="{D872069E-6390-419D-B407-5345F475AFF5}" type="pres">
      <dgm:prSet presAssocID="{F54C659E-A9D4-40B0-8607-CC5DD999DC1F}" presName="descendantText" presStyleLbl="alignAcc1" presStyleIdx="1" presStyleCnt="3">
        <dgm:presLayoutVars>
          <dgm:bulletEnabled val="1"/>
        </dgm:presLayoutVars>
      </dgm:prSet>
      <dgm:spPr/>
    </dgm:pt>
    <dgm:pt modelId="{2FF9EF92-3A3B-4DFA-A113-D8583361B537}" type="pres">
      <dgm:prSet presAssocID="{9433B67E-ACB9-4BA0-A2FF-C1AFAD748A4E}" presName="sp" presStyleCnt="0"/>
      <dgm:spPr/>
    </dgm:pt>
    <dgm:pt modelId="{19B994CA-4C32-4ECF-BB91-C96D20415031}" type="pres">
      <dgm:prSet presAssocID="{6984988E-41F7-4EDC-B081-ED0E496D6DB8}" presName="composite" presStyleCnt="0"/>
      <dgm:spPr/>
    </dgm:pt>
    <dgm:pt modelId="{9C1F6604-56E2-49FE-AF19-8A0B551BF633}" type="pres">
      <dgm:prSet presAssocID="{6984988E-41F7-4EDC-B081-ED0E496D6DB8}" presName="parentText" presStyleLbl="alignNode1" presStyleIdx="2" presStyleCnt="3">
        <dgm:presLayoutVars>
          <dgm:chMax val="1"/>
          <dgm:bulletEnabled val="1"/>
        </dgm:presLayoutVars>
      </dgm:prSet>
      <dgm:spPr/>
    </dgm:pt>
    <dgm:pt modelId="{C57A0656-1611-43CE-A9E9-75818FEF27BA}" type="pres">
      <dgm:prSet presAssocID="{6984988E-41F7-4EDC-B081-ED0E496D6DB8}" presName="descendantText" presStyleLbl="alignAcc1" presStyleIdx="2" presStyleCnt="3">
        <dgm:presLayoutVars>
          <dgm:bulletEnabled val="1"/>
        </dgm:presLayoutVars>
      </dgm:prSet>
      <dgm:spPr/>
    </dgm:pt>
  </dgm:ptLst>
  <dgm:cxnLst>
    <dgm:cxn modelId="{BD50500B-89C5-447F-B3F2-022E78470F06}" type="presOf" srcId="{370EE13D-2C65-429A-86B8-DF6DC67ABB9A}" destId="{B8A36015-7FBF-47E2-83A0-F8A940BAC3C9}" srcOrd="0" destOrd="0" presId="urn:microsoft.com/office/officeart/2005/8/layout/chevron2"/>
    <dgm:cxn modelId="{DCF34718-8A28-4644-9515-F5B826F66976}" srcId="{6984988E-41F7-4EDC-B081-ED0E496D6DB8}" destId="{A1B64B27-671C-4648-8FD2-585C81375C18}" srcOrd="1" destOrd="0" parTransId="{B03CC457-1231-4275-9D41-0B256A277184}" sibTransId="{7FDC8CC3-188D-4B3D-8803-0DE267BD1CC0}"/>
    <dgm:cxn modelId="{7F8CB81C-86B5-40D7-A931-02BE73637CE0}" srcId="{F54C659E-A9D4-40B0-8607-CC5DD999DC1F}" destId="{C73DDE5F-8C8A-4A8F-8C1B-6F37AD1DDE37}" srcOrd="1" destOrd="0" parTransId="{71362A33-A5E1-4F37-84CD-BC2D7F01EEB3}" sibTransId="{2B6EEDD4-FFB2-4C6B-9DAF-CF3FCBDA7E95}"/>
    <dgm:cxn modelId="{88ED661E-92B2-4B3D-8292-2D89126F1F08}" type="presOf" srcId="{C73DDE5F-8C8A-4A8F-8C1B-6F37AD1DDE37}" destId="{D872069E-6390-419D-B407-5345F475AFF5}" srcOrd="0" destOrd="1" presId="urn:microsoft.com/office/officeart/2005/8/layout/chevron2"/>
    <dgm:cxn modelId="{3207BD2F-AC19-4519-8235-AFB63D5425BE}" srcId="{370EE13D-2C65-429A-86B8-DF6DC67ABB9A}" destId="{C3B30923-FB66-48BC-BAB1-FE79B0AD7AD6}" srcOrd="0" destOrd="0" parTransId="{F9BBF412-B7E0-48D3-A8FF-B8EC9275970C}" sibTransId="{29551864-75EE-4D5D-A4B2-D842A3E9D372}"/>
    <dgm:cxn modelId="{B490AD30-73A3-4A76-B99E-EBAEE126A67D}" srcId="{F54C659E-A9D4-40B0-8607-CC5DD999DC1F}" destId="{EDBD95D2-5178-486A-B9FA-52E8125219B1}" srcOrd="0" destOrd="0" parTransId="{4E7B9DAB-C372-4163-90DF-05C31DEEAF0F}" sibTransId="{8AD8CBDA-302E-4738-ABA9-0EB946FF293F}"/>
    <dgm:cxn modelId="{5FA78E3E-F24D-4AC0-B46E-77E9F83BB39D}" srcId="{C3B30923-FB66-48BC-BAB1-FE79B0AD7AD6}" destId="{BFDE9EB3-D4A5-4B69-9535-5CC3A0503468}" srcOrd="0" destOrd="0" parTransId="{CB3B0034-87CB-4CC9-A3EF-EED957384B76}" sibTransId="{ECD2ADF6-C288-4B74-A761-14248C31A06F}"/>
    <dgm:cxn modelId="{54B31349-0F55-4DC9-AE1E-2429238FCDCF}" type="presOf" srcId="{ABADBE57-A8EE-4F24-BDDF-8ACD26E86342}" destId="{C57A0656-1611-43CE-A9E9-75818FEF27BA}" srcOrd="0" destOrd="0" presId="urn:microsoft.com/office/officeart/2005/8/layout/chevron2"/>
    <dgm:cxn modelId="{9D63EC6F-0240-471D-BF93-5F3841B7B179}" type="presOf" srcId="{EDBD95D2-5178-486A-B9FA-52E8125219B1}" destId="{D872069E-6390-419D-B407-5345F475AFF5}" srcOrd="0" destOrd="0" presId="urn:microsoft.com/office/officeart/2005/8/layout/chevron2"/>
    <dgm:cxn modelId="{765F9772-B7B0-465E-9AEE-CD39DC72877E}" type="presOf" srcId="{BFDE9EB3-D4A5-4B69-9535-5CC3A0503468}" destId="{164C737A-6A54-4679-BD42-6D444FB7163D}" srcOrd="0" destOrd="0" presId="urn:microsoft.com/office/officeart/2005/8/layout/chevron2"/>
    <dgm:cxn modelId="{E8F5B558-60EB-4A33-AEC5-2CDFCFE5BCFD}" type="presOf" srcId="{A1B64B27-671C-4648-8FD2-585C81375C18}" destId="{C57A0656-1611-43CE-A9E9-75818FEF27BA}" srcOrd="0" destOrd="1" presId="urn:microsoft.com/office/officeart/2005/8/layout/chevron2"/>
    <dgm:cxn modelId="{4D91167B-543C-4AF5-8347-974BFD618CDD}" type="presOf" srcId="{F54C659E-A9D4-40B0-8607-CC5DD999DC1F}" destId="{F3DC873C-78A6-40EE-8BF8-EB6D158F080E}" srcOrd="0" destOrd="0" presId="urn:microsoft.com/office/officeart/2005/8/layout/chevron2"/>
    <dgm:cxn modelId="{9751B186-1A16-4664-9D7F-9A0C96BF2422}" srcId="{370EE13D-2C65-429A-86B8-DF6DC67ABB9A}" destId="{6984988E-41F7-4EDC-B081-ED0E496D6DB8}" srcOrd="2" destOrd="0" parTransId="{B5AA35F8-EF94-42BC-A2DA-8CD650058E76}" sibTransId="{637CB0D8-B8CD-4053-97DF-1B5275A6769F}"/>
    <dgm:cxn modelId="{268E1EB0-4624-439F-9DF5-65D7CC7C6C19}" type="presOf" srcId="{6984988E-41F7-4EDC-B081-ED0E496D6DB8}" destId="{9C1F6604-56E2-49FE-AF19-8A0B551BF633}" srcOrd="0" destOrd="0" presId="urn:microsoft.com/office/officeart/2005/8/layout/chevron2"/>
    <dgm:cxn modelId="{BC8225E2-8990-40E8-BCAA-DA56F3429533}" srcId="{370EE13D-2C65-429A-86B8-DF6DC67ABB9A}" destId="{F54C659E-A9D4-40B0-8607-CC5DD999DC1F}" srcOrd="1" destOrd="0" parTransId="{657EF98D-81E1-4E54-AC08-AE27FF01541F}" sibTransId="{9433B67E-ACB9-4BA0-A2FF-C1AFAD748A4E}"/>
    <dgm:cxn modelId="{9F66B1C8-AC7E-49CF-B2EE-653E8C2AF66D}" type="presOf" srcId="{C3B30923-FB66-48BC-BAB1-FE79B0AD7AD6}" destId="{505BEA0B-5FE7-4A8C-89F8-29B8CB063BD7}" srcOrd="0" destOrd="0" presId="urn:microsoft.com/office/officeart/2005/8/layout/chevron2"/>
    <dgm:cxn modelId="{FABD49D6-8F3E-471B-950A-A908AEC997B1}" srcId="{6984988E-41F7-4EDC-B081-ED0E496D6DB8}" destId="{ABADBE57-A8EE-4F24-BDDF-8ACD26E86342}" srcOrd="0" destOrd="0" parTransId="{A2D7165C-F18A-400A-9A44-5377B2D6AC3C}" sibTransId="{74CF77E9-2BF1-4BD3-A28F-88232A9A7734}"/>
    <dgm:cxn modelId="{5A021A1A-72BC-4B03-B894-645879346D67}" type="presParOf" srcId="{B8A36015-7FBF-47E2-83A0-F8A940BAC3C9}" destId="{173E593C-A78F-403C-B429-6AC57E17A526}" srcOrd="0" destOrd="0" presId="urn:microsoft.com/office/officeart/2005/8/layout/chevron2"/>
    <dgm:cxn modelId="{5ECA5D0D-C173-4B59-903B-5839452D048E}" type="presParOf" srcId="{173E593C-A78F-403C-B429-6AC57E17A526}" destId="{505BEA0B-5FE7-4A8C-89F8-29B8CB063BD7}" srcOrd="0" destOrd="0" presId="urn:microsoft.com/office/officeart/2005/8/layout/chevron2"/>
    <dgm:cxn modelId="{C9FD775B-E3A6-45EE-95A8-161070CD51A8}" type="presParOf" srcId="{173E593C-A78F-403C-B429-6AC57E17A526}" destId="{164C737A-6A54-4679-BD42-6D444FB7163D}" srcOrd="1" destOrd="0" presId="urn:microsoft.com/office/officeart/2005/8/layout/chevron2"/>
    <dgm:cxn modelId="{CA384E90-0A3C-4623-A78C-7D67F34CDA0F}" type="presParOf" srcId="{B8A36015-7FBF-47E2-83A0-F8A940BAC3C9}" destId="{EC025FB9-2A98-4EA0-9AC1-5F342ABCCE41}" srcOrd="1" destOrd="0" presId="urn:microsoft.com/office/officeart/2005/8/layout/chevron2"/>
    <dgm:cxn modelId="{9CEA545D-9963-4385-8E1A-9C76CCB67F93}" type="presParOf" srcId="{B8A36015-7FBF-47E2-83A0-F8A940BAC3C9}" destId="{3B36194A-1D0F-4904-88E6-56667B2CAF37}" srcOrd="2" destOrd="0" presId="urn:microsoft.com/office/officeart/2005/8/layout/chevron2"/>
    <dgm:cxn modelId="{82B67DED-8A65-467A-83FD-2A239176A9B9}" type="presParOf" srcId="{3B36194A-1D0F-4904-88E6-56667B2CAF37}" destId="{F3DC873C-78A6-40EE-8BF8-EB6D158F080E}" srcOrd="0" destOrd="0" presId="urn:microsoft.com/office/officeart/2005/8/layout/chevron2"/>
    <dgm:cxn modelId="{FC35148E-9167-4A56-AC26-BDE1189F635C}" type="presParOf" srcId="{3B36194A-1D0F-4904-88E6-56667B2CAF37}" destId="{D872069E-6390-419D-B407-5345F475AFF5}" srcOrd="1" destOrd="0" presId="urn:microsoft.com/office/officeart/2005/8/layout/chevron2"/>
    <dgm:cxn modelId="{4EC67891-D787-4950-81B5-C1E24469814C}" type="presParOf" srcId="{B8A36015-7FBF-47E2-83A0-F8A940BAC3C9}" destId="{2FF9EF92-3A3B-4DFA-A113-D8583361B537}" srcOrd="3" destOrd="0" presId="urn:microsoft.com/office/officeart/2005/8/layout/chevron2"/>
    <dgm:cxn modelId="{5187EC69-6133-42BE-A1B6-743C193C87C5}" type="presParOf" srcId="{B8A36015-7FBF-47E2-83A0-F8A940BAC3C9}" destId="{19B994CA-4C32-4ECF-BB91-C96D20415031}" srcOrd="4" destOrd="0" presId="urn:microsoft.com/office/officeart/2005/8/layout/chevron2"/>
    <dgm:cxn modelId="{A1A34501-64CF-4211-8B23-37DFC8D67501}" type="presParOf" srcId="{19B994CA-4C32-4ECF-BB91-C96D20415031}" destId="{9C1F6604-56E2-49FE-AF19-8A0B551BF633}" srcOrd="0" destOrd="0" presId="urn:microsoft.com/office/officeart/2005/8/layout/chevron2"/>
    <dgm:cxn modelId="{16AE6B67-3F85-44C2-8C69-CC6C9FA677DC}" type="presParOf" srcId="{19B994CA-4C32-4ECF-BB91-C96D20415031}" destId="{C57A0656-1611-43CE-A9E9-75818FEF27B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410DAD-D37A-4F9F-B21C-D5527E81CA58}" type="doc">
      <dgm:prSet loTypeId="urn:microsoft.com/office/officeart/2005/8/layout/chevron1" loCatId="process" qsTypeId="urn:microsoft.com/office/officeart/2005/8/quickstyle/simple1" qsCatId="simple" csTypeId="urn:microsoft.com/office/officeart/2005/8/colors/accent1_2" csCatId="accent1" phldr="1"/>
      <dgm:spPr/>
    </dgm:pt>
    <dgm:pt modelId="{D9467501-704F-49E9-B386-63FC6A7E811F}">
      <dgm:prSet phldrT="[Text]" custT="1"/>
      <dgm:spPr>
        <a:solidFill>
          <a:srgbClr val="2B8B89"/>
        </a:solidFill>
      </dgm:spPr>
      <dgm:t>
        <a:bodyPr/>
        <a:lstStyle/>
        <a:p>
          <a:r>
            <a:rPr lang="en-AU" sz="2400" dirty="0"/>
            <a:t>Victim Safety </a:t>
          </a:r>
        </a:p>
      </dgm:t>
    </dgm:pt>
    <dgm:pt modelId="{1AE7DFAE-E9DE-483A-882B-D10A3136AE9C}" type="parTrans" cxnId="{8692590F-30F7-48E2-AFDE-CD045C860E7D}">
      <dgm:prSet/>
      <dgm:spPr/>
      <dgm:t>
        <a:bodyPr/>
        <a:lstStyle/>
        <a:p>
          <a:endParaRPr lang="en-AU" sz="1600"/>
        </a:p>
      </dgm:t>
    </dgm:pt>
    <dgm:pt modelId="{2A673CE7-6089-4D89-88F1-79AD7B1DAD45}" type="sibTrans" cxnId="{8692590F-30F7-48E2-AFDE-CD045C860E7D}">
      <dgm:prSet/>
      <dgm:spPr/>
      <dgm:t>
        <a:bodyPr/>
        <a:lstStyle/>
        <a:p>
          <a:endParaRPr lang="en-AU" sz="1600"/>
        </a:p>
      </dgm:t>
    </dgm:pt>
    <dgm:pt modelId="{98B11AA8-915F-489E-918F-7FDF4B317337}">
      <dgm:prSet phldrT="[Text]" custT="1"/>
      <dgm:spPr>
        <a:solidFill>
          <a:srgbClr val="8DC9AD"/>
        </a:solidFill>
      </dgm:spPr>
      <dgm:t>
        <a:bodyPr/>
        <a:lstStyle/>
        <a:p>
          <a:r>
            <a:rPr lang="en-AU" sz="2400" dirty="0"/>
            <a:t>Perpetrator Accountability </a:t>
          </a:r>
        </a:p>
      </dgm:t>
    </dgm:pt>
    <dgm:pt modelId="{E5CDCA5A-EA08-4E67-8230-B5D50719E41C}" type="parTrans" cxnId="{E80DC80F-0847-478B-B417-7EA82A3FB80B}">
      <dgm:prSet/>
      <dgm:spPr/>
      <dgm:t>
        <a:bodyPr/>
        <a:lstStyle/>
        <a:p>
          <a:endParaRPr lang="en-AU" sz="1600"/>
        </a:p>
      </dgm:t>
    </dgm:pt>
    <dgm:pt modelId="{F1326D9E-4BAC-4FB7-9730-FE1D1D990F96}" type="sibTrans" cxnId="{E80DC80F-0847-478B-B417-7EA82A3FB80B}">
      <dgm:prSet/>
      <dgm:spPr/>
      <dgm:t>
        <a:bodyPr/>
        <a:lstStyle/>
        <a:p>
          <a:endParaRPr lang="en-AU" sz="1600"/>
        </a:p>
      </dgm:t>
    </dgm:pt>
    <dgm:pt modelId="{2D09BD8B-863B-4555-B6B3-60ED16F5622B}">
      <dgm:prSet phldrT="[Text]" custT="1"/>
      <dgm:spPr>
        <a:solidFill>
          <a:srgbClr val="F4B183"/>
        </a:solidFill>
      </dgm:spPr>
      <dgm:t>
        <a:bodyPr/>
        <a:lstStyle/>
        <a:p>
          <a:r>
            <a:rPr lang="en-AU" sz="2400" dirty="0"/>
            <a:t>Integration</a:t>
          </a:r>
        </a:p>
      </dgm:t>
    </dgm:pt>
    <dgm:pt modelId="{954D29F9-5802-4176-8962-6799F75B32A0}" type="parTrans" cxnId="{E1B72844-F7F7-4491-A074-562C8DD56934}">
      <dgm:prSet/>
      <dgm:spPr/>
      <dgm:t>
        <a:bodyPr/>
        <a:lstStyle/>
        <a:p>
          <a:endParaRPr lang="en-AU" sz="1600"/>
        </a:p>
      </dgm:t>
    </dgm:pt>
    <dgm:pt modelId="{201196D4-4677-418A-B620-94FFA842DF66}" type="sibTrans" cxnId="{E1B72844-F7F7-4491-A074-562C8DD56934}">
      <dgm:prSet/>
      <dgm:spPr/>
      <dgm:t>
        <a:bodyPr/>
        <a:lstStyle/>
        <a:p>
          <a:endParaRPr lang="en-AU" sz="1600"/>
        </a:p>
      </dgm:t>
    </dgm:pt>
    <dgm:pt modelId="{4582AB87-1200-4C2E-BC6F-EED5CB2EF144}">
      <dgm:prSet custT="1"/>
      <dgm:spPr>
        <a:solidFill>
          <a:srgbClr val="AFD498"/>
        </a:solidFill>
      </dgm:spPr>
      <dgm:t>
        <a:bodyPr/>
        <a:lstStyle/>
        <a:p>
          <a:r>
            <a:rPr lang="en-AU" sz="2400" dirty="0"/>
            <a:t>Inclusion and Accessibility</a:t>
          </a:r>
        </a:p>
      </dgm:t>
    </dgm:pt>
    <dgm:pt modelId="{E0D01324-6CBB-4A32-A89B-ACAF7E7BBD47}" type="parTrans" cxnId="{2AAC90D1-2AC9-476B-8833-713DBDA3E938}">
      <dgm:prSet/>
      <dgm:spPr/>
      <dgm:t>
        <a:bodyPr/>
        <a:lstStyle/>
        <a:p>
          <a:endParaRPr lang="en-AU" sz="1600"/>
        </a:p>
      </dgm:t>
    </dgm:pt>
    <dgm:pt modelId="{A5571F0C-C553-4270-A572-45FB51AED507}" type="sibTrans" cxnId="{2AAC90D1-2AC9-476B-8833-713DBDA3E938}">
      <dgm:prSet/>
      <dgm:spPr/>
      <dgm:t>
        <a:bodyPr/>
        <a:lstStyle/>
        <a:p>
          <a:endParaRPr lang="en-AU" sz="1600"/>
        </a:p>
      </dgm:t>
    </dgm:pt>
    <dgm:pt modelId="{7DD8D173-C5A2-4CFF-A1FF-9C5053DBB107}" type="pres">
      <dgm:prSet presAssocID="{9C410DAD-D37A-4F9F-B21C-D5527E81CA58}" presName="Name0" presStyleCnt="0">
        <dgm:presLayoutVars>
          <dgm:dir/>
          <dgm:animLvl val="lvl"/>
          <dgm:resizeHandles val="exact"/>
        </dgm:presLayoutVars>
      </dgm:prSet>
      <dgm:spPr/>
    </dgm:pt>
    <dgm:pt modelId="{ABE3E2F7-1B7E-4778-8E59-6A5044C647B4}" type="pres">
      <dgm:prSet presAssocID="{D9467501-704F-49E9-B386-63FC6A7E811F}" presName="parTxOnly" presStyleLbl="node1" presStyleIdx="0" presStyleCnt="4" custScaleX="100094">
        <dgm:presLayoutVars>
          <dgm:chMax val="0"/>
          <dgm:chPref val="0"/>
          <dgm:bulletEnabled val="1"/>
        </dgm:presLayoutVars>
      </dgm:prSet>
      <dgm:spPr/>
    </dgm:pt>
    <dgm:pt modelId="{4580EEF1-5522-4F64-B075-7905D5201909}" type="pres">
      <dgm:prSet presAssocID="{2A673CE7-6089-4D89-88F1-79AD7B1DAD45}" presName="parTxOnlySpace" presStyleCnt="0"/>
      <dgm:spPr/>
    </dgm:pt>
    <dgm:pt modelId="{61FFFA75-C95F-488F-8E44-899921700922}" type="pres">
      <dgm:prSet presAssocID="{98B11AA8-915F-489E-918F-7FDF4B317337}" presName="parTxOnly" presStyleLbl="node1" presStyleIdx="1" presStyleCnt="4">
        <dgm:presLayoutVars>
          <dgm:chMax val="0"/>
          <dgm:chPref val="0"/>
          <dgm:bulletEnabled val="1"/>
        </dgm:presLayoutVars>
      </dgm:prSet>
      <dgm:spPr/>
    </dgm:pt>
    <dgm:pt modelId="{865298BD-CAFA-4743-9290-17ADC19A62F2}" type="pres">
      <dgm:prSet presAssocID="{F1326D9E-4BAC-4FB7-9730-FE1D1D990F96}" presName="parTxOnlySpace" presStyleCnt="0"/>
      <dgm:spPr/>
    </dgm:pt>
    <dgm:pt modelId="{A2666BFA-D467-454A-8229-F6ED61E78467}" type="pres">
      <dgm:prSet presAssocID="{4582AB87-1200-4C2E-BC6F-EED5CB2EF144}" presName="parTxOnly" presStyleLbl="node1" presStyleIdx="2" presStyleCnt="4">
        <dgm:presLayoutVars>
          <dgm:chMax val="0"/>
          <dgm:chPref val="0"/>
          <dgm:bulletEnabled val="1"/>
        </dgm:presLayoutVars>
      </dgm:prSet>
      <dgm:spPr/>
    </dgm:pt>
    <dgm:pt modelId="{76E2A672-579C-43DA-9979-E61B7621BC3A}" type="pres">
      <dgm:prSet presAssocID="{A5571F0C-C553-4270-A572-45FB51AED507}" presName="parTxOnlySpace" presStyleCnt="0"/>
      <dgm:spPr/>
    </dgm:pt>
    <dgm:pt modelId="{C963DBBB-B43F-4EF7-9DA2-C43B57E386D1}" type="pres">
      <dgm:prSet presAssocID="{2D09BD8B-863B-4555-B6B3-60ED16F5622B}" presName="parTxOnly" presStyleLbl="node1" presStyleIdx="3" presStyleCnt="4">
        <dgm:presLayoutVars>
          <dgm:chMax val="0"/>
          <dgm:chPref val="0"/>
          <dgm:bulletEnabled val="1"/>
        </dgm:presLayoutVars>
      </dgm:prSet>
      <dgm:spPr/>
    </dgm:pt>
  </dgm:ptLst>
  <dgm:cxnLst>
    <dgm:cxn modelId="{8692590F-30F7-48E2-AFDE-CD045C860E7D}" srcId="{9C410DAD-D37A-4F9F-B21C-D5527E81CA58}" destId="{D9467501-704F-49E9-B386-63FC6A7E811F}" srcOrd="0" destOrd="0" parTransId="{1AE7DFAE-E9DE-483A-882B-D10A3136AE9C}" sibTransId="{2A673CE7-6089-4D89-88F1-79AD7B1DAD45}"/>
    <dgm:cxn modelId="{E80DC80F-0847-478B-B417-7EA82A3FB80B}" srcId="{9C410DAD-D37A-4F9F-B21C-D5527E81CA58}" destId="{98B11AA8-915F-489E-918F-7FDF4B317337}" srcOrd="1" destOrd="0" parTransId="{E5CDCA5A-EA08-4E67-8230-B5D50719E41C}" sibTransId="{F1326D9E-4BAC-4FB7-9730-FE1D1D990F96}"/>
    <dgm:cxn modelId="{E1B72844-F7F7-4491-A074-562C8DD56934}" srcId="{9C410DAD-D37A-4F9F-B21C-D5527E81CA58}" destId="{2D09BD8B-863B-4555-B6B3-60ED16F5622B}" srcOrd="3" destOrd="0" parTransId="{954D29F9-5802-4176-8962-6799F75B32A0}" sibTransId="{201196D4-4677-418A-B620-94FFA842DF66}"/>
    <dgm:cxn modelId="{0FF653B7-11E8-4B88-BC8B-85A7C130781E}" type="presOf" srcId="{D9467501-704F-49E9-B386-63FC6A7E811F}" destId="{ABE3E2F7-1B7E-4778-8E59-6A5044C647B4}" srcOrd="0" destOrd="0" presId="urn:microsoft.com/office/officeart/2005/8/layout/chevron1"/>
    <dgm:cxn modelId="{A37272ED-28E1-4711-A3E7-871FB09283DF}" type="presOf" srcId="{2D09BD8B-863B-4555-B6B3-60ED16F5622B}" destId="{C963DBBB-B43F-4EF7-9DA2-C43B57E386D1}" srcOrd="0" destOrd="0" presId="urn:microsoft.com/office/officeart/2005/8/layout/chevron1"/>
    <dgm:cxn modelId="{2AAC90D1-2AC9-476B-8833-713DBDA3E938}" srcId="{9C410DAD-D37A-4F9F-B21C-D5527E81CA58}" destId="{4582AB87-1200-4C2E-BC6F-EED5CB2EF144}" srcOrd="2" destOrd="0" parTransId="{E0D01324-6CBB-4A32-A89B-ACAF7E7BBD47}" sibTransId="{A5571F0C-C553-4270-A572-45FB51AED507}"/>
    <dgm:cxn modelId="{82CBD0D3-7F9B-4E1A-AC52-B37B91532BA0}" type="presOf" srcId="{9C410DAD-D37A-4F9F-B21C-D5527E81CA58}" destId="{7DD8D173-C5A2-4CFF-A1FF-9C5053DBB107}" srcOrd="0" destOrd="0" presId="urn:microsoft.com/office/officeart/2005/8/layout/chevron1"/>
    <dgm:cxn modelId="{575BD8F8-95CC-4F02-AF23-9CC6347FCF54}" type="presOf" srcId="{4582AB87-1200-4C2E-BC6F-EED5CB2EF144}" destId="{A2666BFA-D467-454A-8229-F6ED61E78467}" srcOrd="0" destOrd="0" presId="urn:microsoft.com/office/officeart/2005/8/layout/chevron1"/>
    <dgm:cxn modelId="{791FAFDA-B70C-4EE6-8A1E-3D70BCD45BC4}" type="presOf" srcId="{98B11AA8-915F-489E-918F-7FDF4B317337}" destId="{61FFFA75-C95F-488F-8E44-899921700922}" srcOrd="0" destOrd="0" presId="urn:microsoft.com/office/officeart/2005/8/layout/chevron1"/>
    <dgm:cxn modelId="{BA5EC252-4145-4A01-9F9C-70B558695D51}" type="presParOf" srcId="{7DD8D173-C5A2-4CFF-A1FF-9C5053DBB107}" destId="{ABE3E2F7-1B7E-4778-8E59-6A5044C647B4}" srcOrd="0" destOrd="0" presId="urn:microsoft.com/office/officeart/2005/8/layout/chevron1"/>
    <dgm:cxn modelId="{00262361-7BA3-4BA8-A7F6-EEF4B398CE4C}" type="presParOf" srcId="{7DD8D173-C5A2-4CFF-A1FF-9C5053DBB107}" destId="{4580EEF1-5522-4F64-B075-7905D5201909}" srcOrd="1" destOrd="0" presId="urn:microsoft.com/office/officeart/2005/8/layout/chevron1"/>
    <dgm:cxn modelId="{09A8840B-5033-4E1D-942A-D8467B750D3D}" type="presParOf" srcId="{7DD8D173-C5A2-4CFF-A1FF-9C5053DBB107}" destId="{61FFFA75-C95F-488F-8E44-899921700922}" srcOrd="2" destOrd="0" presId="urn:microsoft.com/office/officeart/2005/8/layout/chevron1"/>
    <dgm:cxn modelId="{48F43330-CD30-413D-AA12-EDA77ED0D4D2}" type="presParOf" srcId="{7DD8D173-C5A2-4CFF-A1FF-9C5053DBB107}" destId="{865298BD-CAFA-4743-9290-17ADC19A62F2}" srcOrd="3" destOrd="0" presId="urn:microsoft.com/office/officeart/2005/8/layout/chevron1"/>
    <dgm:cxn modelId="{3252B65A-B793-402B-8F9B-1616C7DCEE17}" type="presParOf" srcId="{7DD8D173-C5A2-4CFF-A1FF-9C5053DBB107}" destId="{A2666BFA-D467-454A-8229-F6ED61E78467}" srcOrd="4" destOrd="0" presId="urn:microsoft.com/office/officeart/2005/8/layout/chevron1"/>
    <dgm:cxn modelId="{D9EF170A-E309-4EF0-91C7-5F373DD42968}" type="presParOf" srcId="{7DD8D173-C5A2-4CFF-A1FF-9C5053DBB107}" destId="{76E2A672-579C-43DA-9979-E61B7621BC3A}" srcOrd="5" destOrd="0" presId="urn:microsoft.com/office/officeart/2005/8/layout/chevron1"/>
    <dgm:cxn modelId="{30D02C82-4507-4D83-94E8-7EAE96ECAA56}" type="presParOf" srcId="{7DD8D173-C5A2-4CFF-A1FF-9C5053DBB107}" destId="{C963DBBB-B43F-4EF7-9DA2-C43B57E386D1}"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410DAD-D37A-4F9F-B21C-D5527E81CA58}" type="doc">
      <dgm:prSet loTypeId="urn:microsoft.com/office/officeart/2005/8/layout/chevron1" loCatId="process" qsTypeId="urn:microsoft.com/office/officeart/2005/8/quickstyle/simple1" qsCatId="simple" csTypeId="urn:microsoft.com/office/officeart/2005/8/colors/accent1_2" csCatId="accent1" phldr="1"/>
      <dgm:spPr/>
    </dgm:pt>
    <dgm:pt modelId="{D9467501-704F-49E9-B386-63FC6A7E811F}">
      <dgm:prSet phldrT="[Text]"/>
      <dgm:spPr>
        <a:solidFill>
          <a:srgbClr val="2B8B89"/>
        </a:solidFill>
      </dgm:spPr>
      <dgm:t>
        <a:bodyPr/>
        <a:lstStyle/>
        <a:p>
          <a:r>
            <a:rPr lang="en-AU" b="1" dirty="0"/>
            <a:t>Victim Safety </a:t>
          </a:r>
        </a:p>
      </dgm:t>
    </dgm:pt>
    <dgm:pt modelId="{1AE7DFAE-E9DE-483A-882B-D10A3136AE9C}" type="parTrans" cxnId="{8692590F-30F7-48E2-AFDE-CD045C860E7D}">
      <dgm:prSet/>
      <dgm:spPr/>
      <dgm:t>
        <a:bodyPr/>
        <a:lstStyle/>
        <a:p>
          <a:endParaRPr lang="en-AU"/>
        </a:p>
      </dgm:t>
    </dgm:pt>
    <dgm:pt modelId="{2A673CE7-6089-4D89-88F1-79AD7B1DAD45}" type="sibTrans" cxnId="{8692590F-30F7-48E2-AFDE-CD045C860E7D}">
      <dgm:prSet/>
      <dgm:spPr/>
      <dgm:t>
        <a:bodyPr/>
        <a:lstStyle/>
        <a:p>
          <a:endParaRPr lang="en-AU"/>
        </a:p>
      </dgm:t>
    </dgm:pt>
    <dgm:pt modelId="{98B11AA8-915F-489E-918F-7FDF4B317337}">
      <dgm:prSet phldrT="[Text]"/>
      <dgm:spPr>
        <a:solidFill>
          <a:srgbClr val="8DC9AD"/>
        </a:solidFill>
      </dgm:spPr>
      <dgm:t>
        <a:bodyPr/>
        <a:lstStyle/>
        <a:p>
          <a:r>
            <a:rPr lang="en-AU" b="0" dirty="0"/>
            <a:t>Perpetrator Accountability </a:t>
          </a:r>
        </a:p>
      </dgm:t>
    </dgm:pt>
    <dgm:pt modelId="{E5CDCA5A-EA08-4E67-8230-B5D50719E41C}" type="parTrans" cxnId="{E80DC80F-0847-478B-B417-7EA82A3FB80B}">
      <dgm:prSet/>
      <dgm:spPr/>
      <dgm:t>
        <a:bodyPr/>
        <a:lstStyle/>
        <a:p>
          <a:endParaRPr lang="en-AU"/>
        </a:p>
      </dgm:t>
    </dgm:pt>
    <dgm:pt modelId="{F1326D9E-4BAC-4FB7-9730-FE1D1D990F96}" type="sibTrans" cxnId="{E80DC80F-0847-478B-B417-7EA82A3FB80B}">
      <dgm:prSet/>
      <dgm:spPr/>
      <dgm:t>
        <a:bodyPr/>
        <a:lstStyle/>
        <a:p>
          <a:endParaRPr lang="en-AU"/>
        </a:p>
      </dgm:t>
    </dgm:pt>
    <dgm:pt modelId="{2D09BD8B-863B-4555-B6B3-60ED16F5622B}">
      <dgm:prSet phldrT="[Text]"/>
      <dgm:spPr>
        <a:solidFill>
          <a:srgbClr val="F4B183"/>
        </a:solidFill>
      </dgm:spPr>
      <dgm:t>
        <a:bodyPr/>
        <a:lstStyle/>
        <a:p>
          <a:r>
            <a:rPr lang="en-AU" dirty="0"/>
            <a:t>Integration</a:t>
          </a:r>
        </a:p>
      </dgm:t>
    </dgm:pt>
    <dgm:pt modelId="{954D29F9-5802-4176-8962-6799F75B32A0}" type="parTrans" cxnId="{E1B72844-F7F7-4491-A074-562C8DD56934}">
      <dgm:prSet/>
      <dgm:spPr/>
      <dgm:t>
        <a:bodyPr/>
        <a:lstStyle/>
        <a:p>
          <a:endParaRPr lang="en-AU"/>
        </a:p>
      </dgm:t>
    </dgm:pt>
    <dgm:pt modelId="{201196D4-4677-418A-B620-94FFA842DF66}" type="sibTrans" cxnId="{E1B72844-F7F7-4491-A074-562C8DD56934}">
      <dgm:prSet/>
      <dgm:spPr/>
      <dgm:t>
        <a:bodyPr/>
        <a:lstStyle/>
        <a:p>
          <a:endParaRPr lang="en-AU"/>
        </a:p>
      </dgm:t>
    </dgm:pt>
    <dgm:pt modelId="{4582AB87-1200-4C2E-BC6F-EED5CB2EF144}">
      <dgm:prSet/>
      <dgm:spPr>
        <a:solidFill>
          <a:srgbClr val="AFD498"/>
        </a:solidFill>
      </dgm:spPr>
      <dgm:t>
        <a:bodyPr/>
        <a:lstStyle/>
        <a:p>
          <a:r>
            <a:rPr lang="en-AU" dirty="0"/>
            <a:t>Inclusion and Accessibility</a:t>
          </a:r>
        </a:p>
      </dgm:t>
    </dgm:pt>
    <dgm:pt modelId="{E0D01324-6CBB-4A32-A89B-ACAF7E7BBD47}" type="parTrans" cxnId="{2AAC90D1-2AC9-476B-8833-713DBDA3E938}">
      <dgm:prSet/>
      <dgm:spPr/>
      <dgm:t>
        <a:bodyPr/>
        <a:lstStyle/>
        <a:p>
          <a:endParaRPr lang="en-AU"/>
        </a:p>
      </dgm:t>
    </dgm:pt>
    <dgm:pt modelId="{A5571F0C-C553-4270-A572-45FB51AED507}" type="sibTrans" cxnId="{2AAC90D1-2AC9-476B-8833-713DBDA3E938}">
      <dgm:prSet/>
      <dgm:spPr/>
      <dgm:t>
        <a:bodyPr/>
        <a:lstStyle/>
        <a:p>
          <a:endParaRPr lang="en-AU"/>
        </a:p>
      </dgm:t>
    </dgm:pt>
    <dgm:pt modelId="{7DD8D173-C5A2-4CFF-A1FF-9C5053DBB107}" type="pres">
      <dgm:prSet presAssocID="{9C410DAD-D37A-4F9F-B21C-D5527E81CA58}" presName="Name0" presStyleCnt="0">
        <dgm:presLayoutVars>
          <dgm:dir/>
          <dgm:animLvl val="lvl"/>
          <dgm:resizeHandles val="exact"/>
        </dgm:presLayoutVars>
      </dgm:prSet>
      <dgm:spPr/>
    </dgm:pt>
    <dgm:pt modelId="{ABE3E2F7-1B7E-4778-8E59-6A5044C647B4}" type="pres">
      <dgm:prSet presAssocID="{D9467501-704F-49E9-B386-63FC6A7E811F}" presName="parTxOnly" presStyleLbl="node1" presStyleIdx="0" presStyleCnt="4" custScaleX="194982">
        <dgm:presLayoutVars>
          <dgm:chMax val="0"/>
          <dgm:chPref val="0"/>
          <dgm:bulletEnabled val="1"/>
        </dgm:presLayoutVars>
      </dgm:prSet>
      <dgm:spPr/>
    </dgm:pt>
    <dgm:pt modelId="{4580EEF1-5522-4F64-B075-7905D5201909}" type="pres">
      <dgm:prSet presAssocID="{2A673CE7-6089-4D89-88F1-79AD7B1DAD45}" presName="parTxOnlySpace" presStyleCnt="0"/>
      <dgm:spPr/>
    </dgm:pt>
    <dgm:pt modelId="{61FFFA75-C95F-488F-8E44-899921700922}" type="pres">
      <dgm:prSet presAssocID="{98B11AA8-915F-489E-918F-7FDF4B317337}" presName="parTxOnly" presStyleLbl="node1" presStyleIdx="1" presStyleCnt="4" custScaleX="91625">
        <dgm:presLayoutVars>
          <dgm:chMax val="0"/>
          <dgm:chPref val="0"/>
          <dgm:bulletEnabled val="1"/>
        </dgm:presLayoutVars>
      </dgm:prSet>
      <dgm:spPr/>
    </dgm:pt>
    <dgm:pt modelId="{865298BD-CAFA-4743-9290-17ADC19A62F2}" type="pres">
      <dgm:prSet presAssocID="{F1326D9E-4BAC-4FB7-9730-FE1D1D990F96}" presName="parTxOnlySpace" presStyleCnt="0"/>
      <dgm:spPr/>
    </dgm:pt>
    <dgm:pt modelId="{A2666BFA-D467-454A-8229-F6ED61E78467}" type="pres">
      <dgm:prSet presAssocID="{4582AB87-1200-4C2E-BC6F-EED5CB2EF144}" presName="parTxOnly" presStyleLbl="node1" presStyleIdx="2" presStyleCnt="4">
        <dgm:presLayoutVars>
          <dgm:chMax val="0"/>
          <dgm:chPref val="0"/>
          <dgm:bulletEnabled val="1"/>
        </dgm:presLayoutVars>
      </dgm:prSet>
      <dgm:spPr/>
    </dgm:pt>
    <dgm:pt modelId="{76E2A672-579C-43DA-9979-E61B7621BC3A}" type="pres">
      <dgm:prSet presAssocID="{A5571F0C-C553-4270-A572-45FB51AED507}" presName="parTxOnlySpace" presStyleCnt="0"/>
      <dgm:spPr/>
    </dgm:pt>
    <dgm:pt modelId="{C963DBBB-B43F-4EF7-9DA2-C43B57E386D1}" type="pres">
      <dgm:prSet presAssocID="{2D09BD8B-863B-4555-B6B3-60ED16F5622B}" presName="parTxOnly" presStyleLbl="node1" presStyleIdx="3" presStyleCnt="4">
        <dgm:presLayoutVars>
          <dgm:chMax val="0"/>
          <dgm:chPref val="0"/>
          <dgm:bulletEnabled val="1"/>
        </dgm:presLayoutVars>
      </dgm:prSet>
      <dgm:spPr/>
    </dgm:pt>
  </dgm:ptLst>
  <dgm:cxnLst>
    <dgm:cxn modelId="{8692590F-30F7-48E2-AFDE-CD045C860E7D}" srcId="{9C410DAD-D37A-4F9F-B21C-D5527E81CA58}" destId="{D9467501-704F-49E9-B386-63FC6A7E811F}" srcOrd="0" destOrd="0" parTransId="{1AE7DFAE-E9DE-483A-882B-D10A3136AE9C}" sibTransId="{2A673CE7-6089-4D89-88F1-79AD7B1DAD45}"/>
    <dgm:cxn modelId="{E80DC80F-0847-478B-B417-7EA82A3FB80B}" srcId="{9C410DAD-D37A-4F9F-B21C-D5527E81CA58}" destId="{98B11AA8-915F-489E-918F-7FDF4B317337}" srcOrd="1" destOrd="0" parTransId="{E5CDCA5A-EA08-4E67-8230-B5D50719E41C}" sibTransId="{F1326D9E-4BAC-4FB7-9730-FE1D1D990F96}"/>
    <dgm:cxn modelId="{E1B72844-F7F7-4491-A074-562C8DD56934}" srcId="{9C410DAD-D37A-4F9F-B21C-D5527E81CA58}" destId="{2D09BD8B-863B-4555-B6B3-60ED16F5622B}" srcOrd="3" destOrd="0" parTransId="{954D29F9-5802-4176-8962-6799F75B32A0}" sibTransId="{201196D4-4677-418A-B620-94FFA842DF66}"/>
    <dgm:cxn modelId="{0FF653B7-11E8-4B88-BC8B-85A7C130781E}" type="presOf" srcId="{D9467501-704F-49E9-B386-63FC6A7E811F}" destId="{ABE3E2F7-1B7E-4778-8E59-6A5044C647B4}" srcOrd="0" destOrd="0" presId="urn:microsoft.com/office/officeart/2005/8/layout/chevron1"/>
    <dgm:cxn modelId="{A37272ED-28E1-4711-A3E7-871FB09283DF}" type="presOf" srcId="{2D09BD8B-863B-4555-B6B3-60ED16F5622B}" destId="{C963DBBB-B43F-4EF7-9DA2-C43B57E386D1}" srcOrd="0" destOrd="0" presId="urn:microsoft.com/office/officeart/2005/8/layout/chevron1"/>
    <dgm:cxn modelId="{2AAC90D1-2AC9-476B-8833-713DBDA3E938}" srcId="{9C410DAD-D37A-4F9F-B21C-D5527E81CA58}" destId="{4582AB87-1200-4C2E-BC6F-EED5CB2EF144}" srcOrd="2" destOrd="0" parTransId="{E0D01324-6CBB-4A32-A89B-ACAF7E7BBD47}" sibTransId="{A5571F0C-C553-4270-A572-45FB51AED507}"/>
    <dgm:cxn modelId="{82CBD0D3-7F9B-4E1A-AC52-B37B91532BA0}" type="presOf" srcId="{9C410DAD-D37A-4F9F-B21C-D5527E81CA58}" destId="{7DD8D173-C5A2-4CFF-A1FF-9C5053DBB107}" srcOrd="0" destOrd="0" presId="urn:microsoft.com/office/officeart/2005/8/layout/chevron1"/>
    <dgm:cxn modelId="{575BD8F8-95CC-4F02-AF23-9CC6347FCF54}" type="presOf" srcId="{4582AB87-1200-4C2E-BC6F-EED5CB2EF144}" destId="{A2666BFA-D467-454A-8229-F6ED61E78467}" srcOrd="0" destOrd="0" presId="urn:microsoft.com/office/officeart/2005/8/layout/chevron1"/>
    <dgm:cxn modelId="{791FAFDA-B70C-4EE6-8A1E-3D70BCD45BC4}" type="presOf" srcId="{98B11AA8-915F-489E-918F-7FDF4B317337}" destId="{61FFFA75-C95F-488F-8E44-899921700922}" srcOrd="0" destOrd="0" presId="urn:microsoft.com/office/officeart/2005/8/layout/chevron1"/>
    <dgm:cxn modelId="{BA5EC252-4145-4A01-9F9C-70B558695D51}" type="presParOf" srcId="{7DD8D173-C5A2-4CFF-A1FF-9C5053DBB107}" destId="{ABE3E2F7-1B7E-4778-8E59-6A5044C647B4}" srcOrd="0" destOrd="0" presId="urn:microsoft.com/office/officeart/2005/8/layout/chevron1"/>
    <dgm:cxn modelId="{00262361-7BA3-4BA8-A7F6-EEF4B398CE4C}" type="presParOf" srcId="{7DD8D173-C5A2-4CFF-A1FF-9C5053DBB107}" destId="{4580EEF1-5522-4F64-B075-7905D5201909}" srcOrd="1" destOrd="0" presId="urn:microsoft.com/office/officeart/2005/8/layout/chevron1"/>
    <dgm:cxn modelId="{09A8840B-5033-4E1D-942A-D8467B750D3D}" type="presParOf" srcId="{7DD8D173-C5A2-4CFF-A1FF-9C5053DBB107}" destId="{61FFFA75-C95F-488F-8E44-899921700922}" srcOrd="2" destOrd="0" presId="urn:microsoft.com/office/officeart/2005/8/layout/chevron1"/>
    <dgm:cxn modelId="{48F43330-CD30-413D-AA12-EDA77ED0D4D2}" type="presParOf" srcId="{7DD8D173-C5A2-4CFF-A1FF-9C5053DBB107}" destId="{865298BD-CAFA-4743-9290-17ADC19A62F2}" srcOrd="3" destOrd="0" presId="urn:microsoft.com/office/officeart/2005/8/layout/chevron1"/>
    <dgm:cxn modelId="{3252B65A-B793-402B-8F9B-1616C7DCEE17}" type="presParOf" srcId="{7DD8D173-C5A2-4CFF-A1FF-9C5053DBB107}" destId="{A2666BFA-D467-454A-8229-F6ED61E78467}" srcOrd="4" destOrd="0" presId="urn:microsoft.com/office/officeart/2005/8/layout/chevron1"/>
    <dgm:cxn modelId="{D9EF170A-E309-4EF0-91C7-5F373DD42968}" type="presParOf" srcId="{7DD8D173-C5A2-4CFF-A1FF-9C5053DBB107}" destId="{76E2A672-579C-43DA-9979-E61B7621BC3A}" srcOrd="5" destOrd="0" presId="urn:microsoft.com/office/officeart/2005/8/layout/chevron1"/>
    <dgm:cxn modelId="{30D02C82-4507-4D83-94E8-7EAE96ECAA56}" type="presParOf" srcId="{7DD8D173-C5A2-4CFF-A1FF-9C5053DBB107}" destId="{C963DBBB-B43F-4EF7-9DA2-C43B57E386D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410DAD-D37A-4F9F-B21C-D5527E81CA58}" type="doc">
      <dgm:prSet loTypeId="urn:microsoft.com/office/officeart/2005/8/layout/chevron1" loCatId="process" qsTypeId="urn:microsoft.com/office/officeart/2005/8/quickstyle/simple1" qsCatId="simple" csTypeId="urn:microsoft.com/office/officeart/2005/8/colors/accent1_2" csCatId="accent1" phldr="1"/>
      <dgm:spPr/>
    </dgm:pt>
    <dgm:pt modelId="{D9467501-704F-49E9-B386-63FC6A7E811F}">
      <dgm:prSet phldrT="[Text]"/>
      <dgm:spPr>
        <a:solidFill>
          <a:srgbClr val="2B8B89"/>
        </a:solidFill>
      </dgm:spPr>
      <dgm:t>
        <a:bodyPr/>
        <a:lstStyle/>
        <a:p>
          <a:r>
            <a:rPr lang="en-AU" dirty="0"/>
            <a:t>Victim Safety </a:t>
          </a:r>
        </a:p>
      </dgm:t>
    </dgm:pt>
    <dgm:pt modelId="{1AE7DFAE-E9DE-483A-882B-D10A3136AE9C}" type="parTrans" cxnId="{8692590F-30F7-48E2-AFDE-CD045C860E7D}">
      <dgm:prSet/>
      <dgm:spPr/>
      <dgm:t>
        <a:bodyPr/>
        <a:lstStyle/>
        <a:p>
          <a:endParaRPr lang="en-AU"/>
        </a:p>
      </dgm:t>
    </dgm:pt>
    <dgm:pt modelId="{2A673CE7-6089-4D89-88F1-79AD7B1DAD45}" type="sibTrans" cxnId="{8692590F-30F7-48E2-AFDE-CD045C860E7D}">
      <dgm:prSet/>
      <dgm:spPr/>
      <dgm:t>
        <a:bodyPr/>
        <a:lstStyle/>
        <a:p>
          <a:endParaRPr lang="en-AU"/>
        </a:p>
      </dgm:t>
    </dgm:pt>
    <dgm:pt modelId="{98B11AA8-915F-489E-918F-7FDF4B317337}">
      <dgm:prSet phldrT="[Text]"/>
      <dgm:spPr>
        <a:solidFill>
          <a:srgbClr val="8DC9AD"/>
        </a:solidFill>
      </dgm:spPr>
      <dgm:t>
        <a:bodyPr/>
        <a:lstStyle/>
        <a:p>
          <a:r>
            <a:rPr lang="en-AU" b="1" dirty="0"/>
            <a:t>Perpetrator Accountability </a:t>
          </a:r>
        </a:p>
      </dgm:t>
    </dgm:pt>
    <dgm:pt modelId="{E5CDCA5A-EA08-4E67-8230-B5D50719E41C}" type="parTrans" cxnId="{E80DC80F-0847-478B-B417-7EA82A3FB80B}">
      <dgm:prSet/>
      <dgm:spPr/>
      <dgm:t>
        <a:bodyPr/>
        <a:lstStyle/>
        <a:p>
          <a:endParaRPr lang="en-AU"/>
        </a:p>
      </dgm:t>
    </dgm:pt>
    <dgm:pt modelId="{F1326D9E-4BAC-4FB7-9730-FE1D1D990F96}" type="sibTrans" cxnId="{E80DC80F-0847-478B-B417-7EA82A3FB80B}">
      <dgm:prSet/>
      <dgm:spPr/>
      <dgm:t>
        <a:bodyPr/>
        <a:lstStyle/>
        <a:p>
          <a:endParaRPr lang="en-AU"/>
        </a:p>
      </dgm:t>
    </dgm:pt>
    <dgm:pt modelId="{2D09BD8B-863B-4555-B6B3-60ED16F5622B}">
      <dgm:prSet phldrT="[Text]"/>
      <dgm:spPr>
        <a:solidFill>
          <a:srgbClr val="F4B183"/>
        </a:solidFill>
      </dgm:spPr>
      <dgm:t>
        <a:bodyPr/>
        <a:lstStyle/>
        <a:p>
          <a:r>
            <a:rPr lang="en-AU" dirty="0"/>
            <a:t>Integration</a:t>
          </a:r>
        </a:p>
      </dgm:t>
    </dgm:pt>
    <dgm:pt modelId="{954D29F9-5802-4176-8962-6799F75B32A0}" type="parTrans" cxnId="{E1B72844-F7F7-4491-A074-562C8DD56934}">
      <dgm:prSet/>
      <dgm:spPr/>
      <dgm:t>
        <a:bodyPr/>
        <a:lstStyle/>
        <a:p>
          <a:endParaRPr lang="en-AU"/>
        </a:p>
      </dgm:t>
    </dgm:pt>
    <dgm:pt modelId="{201196D4-4677-418A-B620-94FFA842DF66}" type="sibTrans" cxnId="{E1B72844-F7F7-4491-A074-562C8DD56934}">
      <dgm:prSet/>
      <dgm:spPr/>
      <dgm:t>
        <a:bodyPr/>
        <a:lstStyle/>
        <a:p>
          <a:endParaRPr lang="en-AU"/>
        </a:p>
      </dgm:t>
    </dgm:pt>
    <dgm:pt modelId="{4582AB87-1200-4C2E-BC6F-EED5CB2EF144}">
      <dgm:prSet/>
      <dgm:spPr>
        <a:solidFill>
          <a:srgbClr val="AFD498"/>
        </a:solidFill>
      </dgm:spPr>
      <dgm:t>
        <a:bodyPr/>
        <a:lstStyle/>
        <a:p>
          <a:r>
            <a:rPr lang="en-AU" dirty="0"/>
            <a:t>Inclusion and Accessibility</a:t>
          </a:r>
        </a:p>
      </dgm:t>
    </dgm:pt>
    <dgm:pt modelId="{E0D01324-6CBB-4A32-A89B-ACAF7E7BBD47}" type="parTrans" cxnId="{2AAC90D1-2AC9-476B-8833-713DBDA3E938}">
      <dgm:prSet/>
      <dgm:spPr/>
      <dgm:t>
        <a:bodyPr/>
        <a:lstStyle/>
        <a:p>
          <a:endParaRPr lang="en-AU"/>
        </a:p>
      </dgm:t>
    </dgm:pt>
    <dgm:pt modelId="{A5571F0C-C553-4270-A572-45FB51AED507}" type="sibTrans" cxnId="{2AAC90D1-2AC9-476B-8833-713DBDA3E938}">
      <dgm:prSet/>
      <dgm:spPr/>
      <dgm:t>
        <a:bodyPr/>
        <a:lstStyle/>
        <a:p>
          <a:endParaRPr lang="en-AU"/>
        </a:p>
      </dgm:t>
    </dgm:pt>
    <dgm:pt modelId="{7DD8D173-C5A2-4CFF-A1FF-9C5053DBB107}" type="pres">
      <dgm:prSet presAssocID="{9C410DAD-D37A-4F9F-B21C-D5527E81CA58}" presName="Name0" presStyleCnt="0">
        <dgm:presLayoutVars>
          <dgm:dir/>
          <dgm:animLvl val="lvl"/>
          <dgm:resizeHandles val="exact"/>
        </dgm:presLayoutVars>
      </dgm:prSet>
      <dgm:spPr/>
    </dgm:pt>
    <dgm:pt modelId="{ABE3E2F7-1B7E-4778-8E59-6A5044C647B4}" type="pres">
      <dgm:prSet presAssocID="{D9467501-704F-49E9-B386-63FC6A7E811F}" presName="parTxOnly" presStyleLbl="node1" presStyleIdx="0" presStyleCnt="4" custScaleX="78123">
        <dgm:presLayoutVars>
          <dgm:chMax val="0"/>
          <dgm:chPref val="0"/>
          <dgm:bulletEnabled val="1"/>
        </dgm:presLayoutVars>
      </dgm:prSet>
      <dgm:spPr/>
    </dgm:pt>
    <dgm:pt modelId="{4580EEF1-5522-4F64-B075-7905D5201909}" type="pres">
      <dgm:prSet presAssocID="{2A673CE7-6089-4D89-88F1-79AD7B1DAD45}" presName="parTxOnlySpace" presStyleCnt="0"/>
      <dgm:spPr/>
    </dgm:pt>
    <dgm:pt modelId="{61FFFA75-C95F-488F-8E44-899921700922}" type="pres">
      <dgm:prSet presAssocID="{98B11AA8-915F-489E-918F-7FDF4B317337}" presName="parTxOnly" presStyleLbl="node1" presStyleIdx="1" presStyleCnt="4" custScaleX="214473">
        <dgm:presLayoutVars>
          <dgm:chMax val="0"/>
          <dgm:chPref val="0"/>
          <dgm:bulletEnabled val="1"/>
        </dgm:presLayoutVars>
      </dgm:prSet>
      <dgm:spPr/>
    </dgm:pt>
    <dgm:pt modelId="{865298BD-CAFA-4743-9290-17ADC19A62F2}" type="pres">
      <dgm:prSet presAssocID="{F1326D9E-4BAC-4FB7-9730-FE1D1D990F96}" presName="parTxOnlySpace" presStyleCnt="0"/>
      <dgm:spPr/>
    </dgm:pt>
    <dgm:pt modelId="{A2666BFA-D467-454A-8229-F6ED61E78467}" type="pres">
      <dgm:prSet presAssocID="{4582AB87-1200-4C2E-BC6F-EED5CB2EF144}" presName="parTxOnly" presStyleLbl="node1" presStyleIdx="2" presStyleCnt="4">
        <dgm:presLayoutVars>
          <dgm:chMax val="0"/>
          <dgm:chPref val="0"/>
          <dgm:bulletEnabled val="1"/>
        </dgm:presLayoutVars>
      </dgm:prSet>
      <dgm:spPr/>
    </dgm:pt>
    <dgm:pt modelId="{76E2A672-579C-43DA-9979-E61B7621BC3A}" type="pres">
      <dgm:prSet presAssocID="{A5571F0C-C553-4270-A572-45FB51AED507}" presName="parTxOnlySpace" presStyleCnt="0"/>
      <dgm:spPr/>
    </dgm:pt>
    <dgm:pt modelId="{C963DBBB-B43F-4EF7-9DA2-C43B57E386D1}" type="pres">
      <dgm:prSet presAssocID="{2D09BD8B-863B-4555-B6B3-60ED16F5622B}" presName="parTxOnly" presStyleLbl="node1" presStyleIdx="3" presStyleCnt="4">
        <dgm:presLayoutVars>
          <dgm:chMax val="0"/>
          <dgm:chPref val="0"/>
          <dgm:bulletEnabled val="1"/>
        </dgm:presLayoutVars>
      </dgm:prSet>
      <dgm:spPr/>
    </dgm:pt>
  </dgm:ptLst>
  <dgm:cxnLst>
    <dgm:cxn modelId="{8692590F-30F7-48E2-AFDE-CD045C860E7D}" srcId="{9C410DAD-D37A-4F9F-B21C-D5527E81CA58}" destId="{D9467501-704F-49E9-B386-63FC6A7E811F}" srcOrd="0" destOrd="0" parTransId="{1AE7DFAE-E9DE-483A-882B-D10A3136AE9C}" sibTransId="{2A673CE7-6089-4D89-88F1-79AD7B1DAD45}"/>
    <dgm:cxn modelId="{E80DC80F-0847-478B-B417-7EA82A3FB80B}" srcId="{9C410DAD-D37A-4F9F-B21C-D5527E81CA58}" destId="{98B11AA8-915F-489E-918F-7FDF4B317337}" srcOrd="1" destOrd="0" parTransId="{E5CDCA5A-EA08-4E67-8230-B5D50719E41C}" sibTransId="{F1326D9E-4BAC-4FB7-9730-FE1D1D990F96}"/>
    <dgm:cxn modelId="{E1B72844-F7F7-4491-A074-562C8DD56934}" srcId="{9C410DAD-D37A-4F9F-B21C-D5527E81CA58}" destId="{2D09BD8B-863B-4555-B6B3-60ED16F5622B}" srcOrd="3" destOrd="0" parTransId="{954D29F9-5802-4176-8962-6799F75B32A0}" sibTransId="{201196D4-4677-418A-B620-94FFA842DF66}"/>
    <dgm:cxn modelId="{0FF653B7-11E8-4B88-BC8B-85A7C130781E}" type="presOf" srcId="{D9467501-704F-49E9-B386-63FC6A7E811F}" destId="{ABE3E2F7-1B7E-4778-8E59-6A5044C647B4}" srcOrd="0" destOrd="0" presId="urn:microsoft.com/office/officeart/2005/8/layout/chevron1"/>
    <dgm:cxn modelId="{A37272ED-28E1-4711-A3E7-871FB09283DF}" type="presOf" srcId="{2D09BD8B-863B-4555-B6B3-60ED16F5622B}" destId="{C963DBBB-B43F-4EF7-9DA2-C43B57E386D1}" srcOrd="0" destOrd="0" presId="urn:microsoft.com/office/officeart/2005/8/layout/chevron1"/>
    <dgm:cxn modelId="{2AAC90D1-2AC9-476B-8833-713DBDA3E938}" srcId="{9C410DAD-D37A-4F9F-B21C-D5527E81CA58}" destId="{4582AB87-1200-4C2E-BC6F-EED5CB2EF144}" srcOrd="2" destOrd="0" parTransId="{E0D01324-6CBB-4A32-A89B-ACAF7E7BBD47}" sibTransId="{A5571F0C-C553-4270-A572-45FB51AED507}"/>
    <dgm:cxn modelId="{82CBD0D3-7F9B-4E1A-AC52-B37B91532BA0}" type="presOf" srcId="{9C410DAD-D37A-4F9F-B21C-D5527E81CA58}" destId="{7DD8D173-C5A2-4CFF-A1FF-9C5053DBB107}" srcOrd="0" destOrd="0" presId="urn:microsoft.com/office/officeart/2005/8/layout/chevron1"/>
    <dgm:cxn modelId="{575BD8F8-95CC-4F02-AF23-9CC6347FCF54}" type="presOf" srcId="{4582AB87-1200-4C2E-BC6F-EED5CB2EF144}" destId="{A2666BFA-D467-454A-8229-F6ED61E78467}" srcOrd="0" destOrd="0" presId="urn:microsoft.com/office/officeart/2005/8/layout/chevron1"/>
    <dgm:cxn modelId="{791FAFDA-B70C-4EE6-8A1E-3D70BCD45BC4}" type="presOf" srcId="{98B11AA8-915F-489E-918F-7FDF4B317337}" destId="{61FFFA75-C95F-488F-8E44-899921700922}" srcOrd="0" destOrd="0" presId="urn:microsoft.com/office/officeart/2005/8/layout/chevron1"/>
    <dgm:cxn modelId="{BA5EC252-4145-4A01-9F9C-70B558695D51}" type="presParOf" srcId="{7DD8D173-C5A2-4CFF-A1FF-9C5053DBB107}" destId="{ABE3E2F7-1B7E-4778-8E59-6A5044C647B4}" srcOrd="0" destOrd="0" presId="urn:microsoft.com/office/officeart/2005/8/layout/chevron1"/>
    <dgm:cxn modelId="{00262361-7BA3-4BA8-A7F6-EEF4B398CE4C}" type="presParOf" srcId="{7DD8D173-C5A2-4CFF-A1FF-9C5053DBB107}" destId="{4580EEF1-5522-4F64-B075-7905D5201909}" srcOrd="1" destOrd="0" presId="urn:microsoft.com/office/officeart/2005/8/layout/chevron1"/>
    <dgm:cxn modelId="{09A8840B-5033-4E1D-942A-D8467B750D3D}" type="presParOf" srcId="{7DD8D173-C5A2-4CFF-A1FF-9C5053DBB107}" destId="{61FFFA75-C95F-488F-8E44-899921700922}" srcOrd="2" destOrd="0" presId="urn:microsoft.com/office/officeart/2005/8/layout/chevron1"/>
    <dgm:cxn modelId="{48F43330-CD30-413D-AA12-EDA77ED0D4D2}" type="presParOf" srcId="{7DD8D173-C5A2-4CFF-A1FF-9C5053DBB107}" destId="{865298BD-CAFA-4743-9290-17ADC19A62F2}" srcOrd="3" destOrd="0" presId="urn:microsoft.com/office/officeart/2005/8/layout/chevron1"/>
    <dgm:cxn modelId="{3252B65A-B793-402B-8F9B-1616C7DCEE17}" type="presParOf" srcId="{7DD8D173-C5A2-4CFF-A1FF-9C5053DBB107}" destId="{A2666BFA-D467-454A-8229-F6ED61E78467}" srcOrd="4" destOrd="0" presId="urn:microsoft.com/office/officeart/2005/8/layout/chevron1"/>
    <dgm:cxn modelId="{D9EF170A-E309-4EF0-91C7-5F373DD42968}" type="presParOf" srcId="{7DD8D173-C5A2-4CFF-A1FF-9C5053DBB107}" destId="{76E2A672-579C-43DA-9979-E61B7621BC3A}" srcOrd="5" destOrd="0" presId="urn:microsoft.com/office/officeart/2005/8/layout/chevron1"/>
    <dgm:cxn modelId="{30D02C82-4507-4D83-94E8-7EAE96ECAA56}" type="presParOf" srcId="{7DD8D173-C5A2-4CFF-A1FF-9C5053DBB107}" destId="{C963DBBB-B43F-4EF7-9DA2-C43B57E386D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410DAD-D37A-4F9F-B21C-D5527E81CA58}" type="doc">
      <dgm:prSet loTypeId="urn:microsoft.com/office/officeart/2005/8/layout/chevron1" loCatId="process" qsTypeId="urn:microsoft.com/office/officeart/2005/8/quickstyle/simple1" qsCatId="simple" csTypeId="urn:microsoft.com/office/officeart/2005/8/colors/accent1_2" csCatId="accent1" phldr="1"/>
      <dgm:spPr/>
    </dgm:pt>
    <dgm:pt modelId="{D9467501-704F-49E9-B386-63FC6A7E811F}">
      <dgm:prSet phldrT="[Text]"/>
      <dgm:spPr>
        <a:solidFill>
          <a:srgbClr val="2B8B89"/>
        </a:solidFill>
      </dgm:spPr>
      <dgm:t>
        <a:bodyPr/>
        <a:lstStyle/>
        <a:p>
          <a:r>
            <a:rPr lang="en-AU" dirty="0"/>
            <a:t>Victim Safety </a:t>
          </a:r>
        </a:p>
      </dgm:t>
    </dgm:pt>
    <dgm:pt modelId="{1AE7DFAE-E9DE-483A-882B-D10A3136AE9C}" type="parTrans" cxnId="{8692590F-30F7-48E2-AFDE-CD045C860E7D}">
      <dgm:prSet/>
      <dgm:spPr/>
      <dgm:t>
        <a:bodyPr/>
        <a:lstStyle/>
        <a:p>
          <a:endParaRPr lang="en-AU"/>
        </a:p>
      </dgm:t>
    </dgm:pt>
    <dgm:pt modelId="{2A673CE7-6089-4D89-88F1-79AD7B1DAD45}" type="sibTrans" cxnId="{8692590F-30F7-48E2-AFDE-CD045C860E7D}">
      <dgm:prSet/>
      <dgm:spPr/>
      <dgm:t>
        <a:bodyPr/>
        <a:lstStyle/>
        <a:p>
          <a:endParaRPr lang="en-AU"/>
        </a:p>
      </dgm:t>
    </dgm:pt>
    <dgm:pt modelId="{98B11AA8-915F-489E-918F-7FDF4B317337}">
      <dgm:prSet phldrT="[Text]"/>
      <dgm:spPr>
        <a:solidFill>
          <a:srgbClr val="8DC9AD"/>
        </a:solidFill>
      </dgm:spPr>
      <dgm:t>
        <a:bodyPr/>
        <a:lstStyle/>
        <a:p>
          <a:r>
            <a:rPr lang="en-AU" b="0" dirty="0"/>
            <a:t>Perpetrator Accountability </a:t>
          </a:r>
        </a:p>
      </dgm:t>
    </dgm:pt>
    <dgm:pt modelId="{E5CDCA5A-EA08-4E67-8230-B5D50719E41C}" type="parTrans" cxnId="{E80DC80F-0847-478B-B417-7EA82A3FB80B}">
      <dgm:prSet/>
      <dgm:spPr/>
      <dgm:t>
        <a:bodyPr/>
        <a:lstStyle/>
        <a:p>
          <a:endParaRPr lang="en-AU"/>
        </a:p>
      </dgm:t>
    </dgm:pt>
    <dgm:pt modelId="{F1326D9E-4BAC-4FB7-9730-FE1D1D990F96}" type="sibTrans" cxnId="{E80DC80F-0847-478B-B417-7EA82A3FB80B}">
      <dgm:prSet/>
      <dgm:spPr/>
      <dgm:t>
        <a:bodyPr/>
        <a:lstStyle/>
        <a:p>
          <a:endParaRPr lang="en-AU"/>
        </a:p>
      </dgm:t>
    </dgm:pt>
    <dgm:pt modelId="{2D09BD8B-863B-4555-B6B3-60ED16F5622B}">
      <dgm:prSet phldrT="[Text]"/>
      <dgm:spPr>
        <a:solidFill>
          <a:srgbClr val="F4B183"/>
        </a:solidFill>
      </dgm:spPr>
      <dgm:t>
        <a:bodyPr/>
        <a:lstStyle/>
        <a:p>
          <a:r>
            <a:rPr lang="en-AU" dirty="0"/>
            <a:t>Integration</a:t>
          </a:r>
        </a:p>
      </dgm:t>
    </dgm:pt>
    <dgm:pt modelId="{954D29F9-5802-4176-8962-6799F75B32A0}" type="parTrans" cxnId="{E1B72844-F7F7-4491-A074-562C8DD56934}">
      <dgm:prSet/>
      <dgm:spPr/>
      <dgm:t>
        <a:bodyPr/>
        <a:lstStyle/>
        <a:p>
          <a:endParaRPr lang="en-AU"/>
        </a:p>
      </dgm:t>
    </dgm:pt>
    <dgm:pt modelId="{201196D4-4677-418A-B620-94FFA842DF66}" type="sibTrans" cxnId="{E1B72844-F7F7-4491-A074-562C8DD56934}">
      <dgm:prSet/>
      <dgm:spPr/>
      <dgm:t>
        <a:bodyPr/>
        <a:lstStyle/>
        <a:p>
          <a:endParaRPr lang="en-AU"/>
        </a:p>
      </dgm:t>
    </dgm:pt>
    <dgm:pt modelId="{4582AB87-1200-4C2E-BC6F-EED5CB2EF144}">
      <dgm:prSet/>
      <dgm:spPr>
        <a:solidFill>
          <a:srgbClr val="AFD498"/>
        </a:solidFill>
      </dgm:spPr>
      <dgm:t>
        <a:bodyPr/>
        <a:lstStyle/>
        <a:p>
          <a:r>
            <a:rPr lang="en-AU" b="1" dirty="0"/>
            <a:t>Inclusion and Accessibility</a:t>
          </a:r>
        </a:p>
      </dgm:t>
    </dgm:pt>
    <dgm:pt modelId="{E0D01324-6CBB-4A32-A89B-ACAF7E7BBD47}" type="parTrans" cxnId="{2AAC90D1-2AC9-476B-8833-713DBDA3E938}">
      <dgm:prSet/>
      <dgm:spPr/>
      <dgm:t>
        <a:bodyPr/>
        <a:lstStyle/>
        <a:p>
          <a:endParaRPr lang="en-AU"/>
        </a:p>
      </dgm:t>
    </dgm:pt>
    <dgm:pt modelId="{A5571F0C-C553-4270-A572-45FB51AED507}" type="sibTrans" cxnId="{2AAC90D1-2AC9-476B-8833-713DBDA3E938}">
      <dgm:prSet/>
      <dgm:spPr/>
      <dgm:t>
        <a:bodyPr/>
        <a:lstStyle/>
        <a:p>
          <a:endParaRPr lang="en-AU"/>
        </a:p>
      </dgm:t>
    </dgm:pt>
    <dgm:pt modelId="{7DD8D173-C5A2-4CFF-A1FF-9C5053DBB107}" type="pres">
      <dgm:prSet presAssocID="{9C410DAD-D37A-4F9F-B21C-D5527E81CA58}" presName="Name0" presStyleCnt="0">
        <dgm:presLayoutVars>
          <dgm:dir/>
          <dgm:animLvl val="lvl"/>
          <dgm:resizeHandles val="exact"/>
        </dgm:presLayoutVars>
      </dgm:prSet>
      <dgm:spPr/>
    </dgm:pt>
    <dgm:pt modelId="{ABE3E2F7-1B7E-4778-8E59-6A5044C647B4}" type="pres">
      <dgm:prSet presAssocID="{D9467501-704F-49E9-B386-63FC6A7E811F}" presName="parTxOnly" presStyleLbl="node1" presStyleIdx="0" presStyleCnt="4" custScaleX="101042">
        <dgm:presLayoutVars>
          <dgm:chMax val="0"/>
          <dgm:chPref val="0"/>
          <dgm:bulletEnabled val="1"/>
        </dgm:presLayoutVars>
      </dgm:prSet>
      <dgm:spPr/>
    </dgm:pt>
    <dgm:pt modelId="{4580EEF1-5522-4F64-B075-7905D5201909}" type="pres">
      <dgm:prSet presAssocID="{2A673CE7-6089-4D89-88F1-79AD7B1DAD45}" presName="parTxOnlySpace" presStyleCnt="0"/>
      <dgm:spPr/>
    </dgm:pt>
    <dgm:pt modelId="{61FFFA75-C95F-488F-8E44-899921700922}" type="pres">
      <dgm:prSet presAssocID="{98B11AA8-915F-489E-918F-7FDF4B317337}" presName="parTxOnly" presStyleLbl="node1" presStyleIdx="1" presStyleCnt="4" custScaleX="129335" custLinFactNeighborY="14777">
        <dgm:presLayoutVars>
          <dgm:chMax val="0"/>
          <dgm:chPref val="0"/>
          <dgm:bulletEnabled val="1"/>
        </dgm:presLayoutVars>
      </dgm:prSet>
      <dgm:spPr/>
    </dgm:pt>
    <dgm:pt modelId="{865298BD-CAFA-4743-9290-17ADC19A62F2}" type="pres">
      <dgm:prSet presAssocID="{F1326D9E-4BAC-4FB7-9730-FE1D1D990F96}" presName="parTxOnlySpace" presStyleCnt="0"/>
      <dgm:spPr/>
    </dgm:pt>
    <dgm:pt modelId="{A2666BFA-D467-454A-8229-F6ED61E78467}" type="pres">
      <dgm:prSet presAssocID="{4582AB87-1200-4C2E-BC6F-EED5CB2EF144}" presName="parTxOnly" presStyleLbl="node1" presStyleIdx="2" presStyleCnt="4" custScaleX="311622" custLinFactNeighborY="-16742">
        <dgm:presLayoutVars>
          <dgm:chMax val="0"/>
          <dgm:chPref val="0"/>
          <dgm:bulletEnabled val="1"/>
        </dgm:presLayoutVars>
      </dgm:prSet>
      <dgm:spPr/>
    </dgm:pt>
    <dgm:pt modelId="{76E2A672-579C-43DA-9979-E61B7621BC3A}" type="pres">
      <dgm:prSet presAssocID="{A5571F0C-C553-4270-A572-45FB51AED507}" presName="parTxOnlySpace" presStyleCnt="0"/>
      <dgm:spPr/>
    </dgm:pt>
    <dgm:pt modelId="{C963DBBB-B43F-4EF7-9DA2-C43B57E386D1}" type="pres">
      <dgm:prSet presAssocID="{2D09BD8B-863B-4555-B6B3-60ED16F5622B}" presName="parTxOnly" presStyleLbl="node1" presStyleIdx="3" presStyleCnt="4">
        <dgm:presLayoutVars>
          <dgm:chMax val="0"/>
          <dgm:chPref val="0"/>
          <dgm:bulletEnabled val="1"/>
        </dgm:presLayoutVars>
      </dgm:prSet>
      <dgm:spPr/>
    </dgm:pt>
  </dgm:ptLst>
  <dgm:cxnLst>
    <dgm:cxn modelId="{8692590F-30F7-48E2-AFDE-CD045C860E7D}" srcId="{9C410DAD-D37A-4F9F-B21C-D5527E81CA58}" destId="{D9467501-704F-49E9-B386-63FC6A7E811F}" srcOrd="0" destOrd="0" parTransId="{1AE7DFAE-E9DE-483A-882B-D10A3136AE9C}" sibTransId="{2A673CE7-6089-4D89-88F1-79AD7B1DAD45}"/>
    <dgm:cxn modelId="{E80DC80F-0847-478B-B417-7EA82A3FB80B}" srcId="{9C410DAD-D37A-4F9F-B21C-D5527E81CA58}" destId="{98B11AA8-915F-489E-918F-7FDF4B317337}" srcOrd="1" destOrd="0" parTransId="{E5CDCA5A-EA08-4E67-8230-B5D50719E41C}" sibTransId="{F1326D9E-4BAC-4FB7-9730-FE1D1D990F96}"/>
    <dgm:cxn modelId="{E1B72844-F7F7-4491-A074-562C8DD56934}" srcId="{9C410DAD-D37A-4F9F-B21C-D5527E81CA58}" destId="{2D09BD8B-863B-4555-B6B3-60ED16F5622B}" srcOrd="3" destOrd="0" parTransId="{954D29F9-5802-4176-8962-6799F75B32A0}" sibTransId="{201196D4-4677-418A-B620-94FFA842DF66}"/>
    <dgm:cxn modelId="{0FF653B7-11E8-4B88-BC8B-85A7C130781E}" type="presOf" srcId="{D9467501-704F-49E9-B386-63FC6A7E811F}" destId="{ABE3E2F7-1B7E-4778-8E59-6A5044C647B4}" srcOrd="0" destOrd="0" presId="urn:microsoft.com/office/officeart/2005/8/layout/chevron1"/>
    <dgm:cxn modelId="{A37272ED-28E1-4711-A3E7-871FB09283DF}" type="presOf" srcId="{2D09BD8B-863B-4555-B6B3-60ED16F5622B}" destId="{C963DBBB-B43F-4EF7-9DA2-C43B57E386D1}" srcOrd="0" destOrd="0" presId="urn:microsoft.com/office/officeart/2005/8/layout/chevron1"/>
    <dgm:cxn modelId="{2AAC90D1-2AC9-476B-8833-713DBDA3E938}" srcId="{9C410DAD-D37A-4F9F-B21C-D5527E81CA58}" destId="{4582AB87-1200-4C2E-BC6F-EED5CB2EF144}" srcOrd="2" destOrd="0" parTransId="{E0D01324-6CBB-4A32-A89B-ACAF7E7BBD47}" sibTransId="{A5571F0C-C553-4270-A572-45FB51AED507}"/>
    <dgm:cxn modelId="{82CBD0D3-7F9B-4E1A-AC52-B37B91532BA0}" type="presOf" srcId="{9C410DAD-D37A-4F9F-B21C-D5527E81CA58}" destId="{7DD8D173-C5A2-4CFF-A1FF-9C5053DBB107}" srcOrd="0" destOrd="0" presId="urn:microsoft.com/office/officeart/2005/8/layout/chevron1"/>
    <dgm:cxn modelId="{575BD8F8-95CC-4F02-AF23-9CC6347FCF54}" type="presOf" srcId="{4582AB87-1200-4C2E-BC6F-EED5CB2EF144}" destId="{A2666BFA-D467-454A-8229-F6ED61E78467}" srcOrd="0" destOrd="0" presId="urn:microsoft.com/office/officeart/2005/8/layout/chevron1"/>
    <dgm:cxn modelId="{791FAFDA-B70C-4EE6-8A1E-3D70BCD45BC4}" type="presOf" srcId="{98B11AA8-915F-489E-918F-7FDF4B317337}" destId="{61FFFA75-C95F-488F-8E44-899921700922}" srcOrd="0" destOrd="0" presId="urn:microsoft.com/office/officeart/2005/8/layout/chevron1"/>
    <dgm:cxn modelId="{BA5EC252-4145-4A01-9F9C-70B558695D51}" type="presParOf" srcId="{7DD8D173-C5A2-4CFF-A1FF-9C5053DBB107}" destId="{ABE3E2F7-1B7E-4778-8E59-6A5044C647B4}" srcOrd="0" destOrd="0" presId="urn:microsoft.com/office/officeart/2005/8/layout/chevron1"/>
    <dgm:cxn modelId="{00262361-7BA3-4BA8-A7F6-EEF4B398CE4C}" type="presParOf" srcId="{7DD8D173-C5A2-4CFF-A1FF-9C5053DBB107}" destId="{4580EEF1-5522-4F64-B075-7905D5201909}" srcOrd="1" destOrd="0" presId="urn:microsoft.com/office/officeart/2005/8/layout/chevron1"/>
    <dgm:cxn modelId="{09A8840B-5033-4E1D-942A-D8467B750D3D}" type="presParOf" srcId="{7DD8D173-C5A2-4CFF-A1FF-9C5053DBB107}" destId="{61FFFA75-C95F-488F-8E44-899921700922}" srcOrd="2" destOrd="0" presId="urn:microsoft.com/office/officeart/2005/8/layout/chevron1"/>
    <dgm:cxn modelId="{48F43330-CD30-413D-AA12-EDA77ED0D4D2}" type="presParOf" srcId="{7DD8D173-C5A2-4CFF-A1FF-9C5053DBB107}" destId="{865298BD-CAFA-4743-9290-17ADC19A62F2}" srcOrd="3" destOrd="0" presId="urn:microsoft.com/office/officeart/2005/8/layout/chevron1"/>
    <dgm:cxn modelId="{3252B65A-B793-402B-8F9B-1616C7DCEE17}" type="presParOf" srcId="{7DD8D173-C5A2-4CFF-A1FF-9C5053DBB107}" destId="{A2666BFA-D467-454A-8229-F6ED61E78467}" srcOrd="4" destOrd="0" presId="urn:microsoft.com/office/officeart/2005/8/layout/chevron1"/>
    <dgm:cxn modelId="{D9EF170A-E309-4EF0-91C7-5F373DD42968}" type="presParOf" srcId="{7DD8D173-C5A2-4CFF-A1FF-9C5053DBB107}" destId="{76E2A672-579C-43DA-9979-E61B7621BC3A}" srcOrd="5" destOrd="0" presId="urn:microsoft.com/office/officeart/2005/8/layout/chevron1"/>
    <dgm:cxn modelId="{30D02C82-4507-4D83-94E8-7EAE96ECAA56}" type="presParOf" srcId="{7DD8D173-C5A2-4CFF-A1FF-9C5053DBB107}" destId="{C963DBBB-B43F-4EF7-9DA2-C43B57E386D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3CD01B-C982-4C70-9422-5DFBFABE576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D40DBD8A-3FE5-4D41-A398-410376C5DCA6}">
      <dgm:prSet phldrT="[Text]" custT="1"/>
      <dgm:spPr>
        <a:solidFill>
          <a:srgbClr val="2B8B89"/>
        </a:solidFill>
        <a:ln>
          <a:solidFill>
            <a:srgbClr val="2B8B89"/>
          </a:solidFill>
        </a:ln>
      </dgm:spPr>
      <dgm:t>
        <a:bodyPr/>
        <a:lstStyle/>
        <a:p>
          <a:pPr algn="l"/>
          <a:r>
            <a:rPr lang="en-AU" sz="1800"/>
            <a:t>  </a:t>
          </a:r>
        </a:p>
      </dgm:t>
    </dgm:pt>
    <dgm:pt modelId="{0D9B2A0A-BB8B-43F3-ACFB-C75A978B7C3C}" type="parTrans" cxnId="{8C5FB5E0-BA7A-4C70-9898-2EB4701049A2}">
      <dgm:prSet/>
      <dgm:spPr/>
      <dgm:t>
        <a:bodyPr/>
        <a:lstStyle/>
        <a:p>
          <a:pPr algn="l"/>
          <a:endParaRPr lang="en-AU" sz="1800"/>
        </a:p>
      </dgm:t>
    </dgm:pt>
    <dgm:pt modelId="{04867558-B4B9-485E-972A-97854D8B18B7}" type="sibTrans" cxnId="{8C5FB5E0-BA7A-4C70-9898-2EB4701049A2}">
      <dgm:prSet/>
      <dgm:spPr/>
      <dgm:t>
        <a:bodyPr/>
        <a:lstStyle/>
        <a:p>
          <a:pPr algn="l"/>
          <a:endParaRPr lang="en-AU" sz="1800"/>
        </a:p>
      </dgm:t>
    </dgm:pt>
    <dgm:pt modelId="{2AF4F280-BAE5-416A-993E-76685EBB7613}">
      <dgm:prSet phldrT="[Text]" custT="1"/>
      <dgm:spPr>
        <a:ln>
          <a:solidFill>
            <a:srgbClr val="2B8B89"/>
          </a:solidFill>
        </a:ln>
      </dgm:spPr>
      <dgm:t>
        <a:bodyPr/>
        <a:lstStyle/>
        <a:p>
          <a:pPr algn="l">
            <a:buFont typeface="Symbol" panose="05050102010706020507" pitchFamily="18" charset="2"/>
            <a:buNone/>
          </a:pPr>
          <a:r>
            <a:rPr lang="en-AU" sz="1800" b="1" dirty="0">
              <a:ln>
                <a:noFill/>
              </a:ln>
              <a:latin typeface="+mn-lt"/>
            </a:rPr>
            <a:t>Partnerships</a:t>
          </a:r>
          <a:r>
            <a:rPr lang="en-AU" sz="1800" dirty="0">
              <a:ln>
                <a:noFill/>
              </a:ln>
              <a:latin typeface="+mn-lt"/>
            </a:rPr>
            <a:t> </a:t>
          </a:r>
          <a:endParaRPr lang="en-AU" sz="1800" dirty="0"/>
        </a:p>
      </dgm:t>
    </dgm:pt>
    <dgm:pt modelId="{D7B83CB9-8550-4724-8638-C81D82584347}" type="parTrans" cxnId="{A9BD9675-C82F-4A6A-AF3D-E70DED391B53}">
      <dgm:prSet/>
      <dgm:spPr/>
      <dgm:t>
        <a:bodyPr/>
        <a:lstStyle/>
        <a:p>
          <a:pPr algn="l"/>
          <a:endParaRPr lang="en-AU" sz="1800"/>
        </a:p>
      </dgm:t>
    </dgm:pt>
    <dgm:pt modelId="{C56458DD-0E30-4A9F-B857-12B5BEC89936}" type="sibTrans" cxnId="{A9BD9675-C82F-4A6A-AF3D-E70DED391B53}">
      <dgm:prSet/>
      <dgm:spPr/>
      <dgm:t>
        <a:bodyPr/>
        <a:lstStyle/>
        <a:p>
          <a:pPr algn="l"/>
          <a:endParaRPr lang="en-AU" sz="1800"/>
        </a:p>
      </dgm:t>
    </dgm:pt>
    <dgm:pt modelId="{BDCCA87E-39BE-4163-9E2B-7823B52C76F8}">
      <dgm:prSet custT="1"/>
      <dgm:spPr>
        <a:solidFill>
          <a:srgbClr val="C4D09C"/>
        </a:solidFill>
        <a:ln>
          <a:solidFill>
            <a:srgbClr val="C4D09C"/>
          </a:solidFill>
        </a:ln>
      </dgm:spPr>
      <dgm:t>
        <a:bodyPr/>
        <a:lstStyle/>
        <a:p>
          <a:pPr algn="l"/>
          <a:endParaRPr lang="en-AU" sz="1800"/>
        </a:p>
      </dgm:t>
    </dgm:pt>
    <dgm:pt modelId="{255A66E2-BBE8-4E2B-A622-34330F91D731}" type="parTrans" cxnId="{47D66E1F-6D2E-4759-BC30-39E138D0638C}">
      <dgm:prSet/>
      <dgm:spPr/>
      <dgm:t>
        <a:bodyPr/>
        <a:lstStyle/>
        <a:p>
          <a:pPr algn="l"/>
          <a:endParaRPr lang="en-AU" sz="1800"/>
        </a:p>
      </dgm:t>
    </dgm:pt>
    <dgm:pt modelId="{BEBEA5DF-CD6A-42DD-A533-B91368716268}" type="sibTrans" cxnId="{47D66E1F-6D2E-4759-BC30-39E138D0638C}">
      <dgm:prSet/>
      <dgm:spPr/>
      <dgm:t>
        <a:bodyPr/>
        <a:lstStyle/>
        <a:p>
          <a:pPr algn="l"/>
          <a:endParaRPr lang="en-AU" sz="1800"/>
        </a:p>
      </dgm:t>
    </dgm:pt>
    <dgm:pt modelId="{ECBBAC6E-9789-4586-9109-A0E114CDAFEA}">
      <dgm:prSet custT="1"/>
      <dgm:spPr>
        <a:solidFill>
          <a:srgbClr val="8DC9AD"/>
        </a:solidFill>
        <a:ln>
          <a:solidFill>
            <a:srgbClr val="8DC9AD"/>
          </a:solidFill>
        </a:ln>
      </dgm:spPr>
      <dgm:t>
        <a:bodyPr/>
        <a:lstStyle/>
        <a:p>
          <a:pPr algn="l"/>
          <a:r>
            <a:rPr lang="en-AU" sz="1800"/>
            <a:t> </a:t>
          </a:r>
        </a:p>
      </dgm:t>
    </dgm:pt>
    <dgm:pt modelId="{A5A76639-04B1-447A-9586-7BAEC9D4620C}" type="parTrans" cxnId="{C3B411DE-73A3-4C53-8EBE-9AF937B2B2F0}">
      <dgm:prSet/>
      <dgm:spPr/>
      <dgm:t>
        <a:bodyPr/>
        <a:lstStyle/>
        <a:p>
          <a:pPr algn="l"/>
          <a:endParaRPr lang="en-AU" sz="1800"/>
        </a:p>
      </dgm:t>
    </dgm:pt>
    <dgm:pt modelId="{09FC21EB-E119-4A23-9078-90669DFFBDD8}" type="sibTrans" cxnId="{C3B411DE-73A3-4C53-8EBE-9AF937B2B2F0}">
      <dgm:prSet/>
      <dgm:spPr/>
      <dgm:t>
        <a:bodyPr/>
        <a:lstStyle/>
        <a:p>
          <a:pPr algn="l"/>
          <a:endParaRPr lang="en-AU" sz="1800"/>
        </a:p>
      </dgm:t>
    </dgm:pt>
    <dgm:pt modelId="{49AB3ADD-7B21-462E-8C5B-CEDBAA07A058}">
      <dgm:prSet custT="1"/>
      <dgm:spPr>
        <a:ln>
          <a:solidFill>
            <a:srgbClr val="8DC9AD"/>
          </a:solidFill>
        </a:ln>
      </dgm:spPr>
      <dgm:t>
        <a:bodyPr/>
        <a:lstStyle/>
        <a:p>
          <a:pPr algn="l">
            <a:buFont typeface="Symbol" panose="05050102010706020507" pitchFamily="18" charset="2"/>
            <a:buNone/>
          </a:pPr>
          <a:r>
            <a:rPr lang="en-AU" sz="1800" b="1" dirty="0">
              <a:ln>
                <a:noFill/>
              </a:ln>
              <a:latin typeface="+mn-lt"/>
            </a:rPr>
            <a:t>Participation </a:t>
          </a:r>
          <a:endParaRPr lang="en-AU" sz="1800" b="0" dirty="0"/>
        </a:p>
      </dgm:t>
    </dgm:pt>
    <dgm:pt modelId="{3A87F45B-F92C-4ED4-841C-E333FB7CFAF9}" type="parTrans" cxnId="{3C523038-C295-4F70-9B06-B07DB4CAC3A7}">
      <dgm:prSet/>
      <dgm:spPr/>
      <dgm:t>
        <a:bodyPr/>
        <a:lstStyle/>
        <a:p>
          <a:pPr algn="l"/>
          <a:endParaRPr lang="en-AU" sz="1800"/>
        </a:p>
      </dgm:t>
    </dgm:pt>
    <dgm:pt modelId="{49654643-535D-483D-85C9-1655B113641C}" type="sibTrans" cxnId="{3C523038-C295-4F70-9B06-B07DB4CAC3A7}">
      <dgm:prSet/>
      <dgm:spPr/>
      <dgm:t>
        <a:bodyPr/>
        <a:lstStyle/>
        <a:p>
          <a:pPr algn="l"/>
          <a:endParaRPr lang="en-AU" sz="1800"/>
        </a:p>
      </dgm:t>
    </dgm:pt>
    <dgm:pt modelId="{5924D641-B762-4F43-B42B-85F771C8B4F0}">
      <dgm:prSet custT="1"/>
      <dgm:spPr>
        <a:ln>
          <a:solidFill>
            <a:srgbClr val="C4E2D3"/>
          </a:solidFill>
        </a:ln>
      </dgm:spPr>
      <dgm:t>
        <a:bodyPr/>
        <a:lstStyle/>
        <a:p>
          <a:pPr algn="l">
            <a:buFont typeface="Symbol" panose="05050102010706020507" pitchFamily="18" charset="2"/>
            <a:buNone/>
          </a:pPr>
          <a:r>
            <a:rPr lang="en-AU" sz="1800" b="1" dirty="0">
              <a:ln>
                <a:noFill/>
              </a:ln>
              <a:latin typeface="+mn-lt"/>
            </a:rPr>
            <a:t>Protection</a:t>
          </a:r>
          <a:endParaRPr lang="en-AU" sz="1800" b="0" dirty="0"/>
        </a:p>
      </dgm:t>
    </dgm:pt>
    <dgm:pt modelId="{8D45B7A1-E6E9-496E-9CB6-D95F42A0A138}" type="parTrans" cxnId="{56FC5105-2787-4688-9DCC-D607EC6A17CE}">
      <dgm:prSet/>
      <dgm:spPr/>
      <dgm:t>
        <a:bodyPr/>
        <a:lstStyle/>
        <a:p>
          <a:pPr algn="l"/>
          <a:endParaRPr lang="en-AU" sz="1800"/>
        </a:p>
      </dgm:t>
    </dgm:pt>
    <dgm:pt modelId="{21F0A3ED-9987-4BA7-97A6-3D5438DB3A83}" type="sibTrans" cxnId="{56FC5105-2787-4688-9DCC-D607EC6A17CE}">
      <dgm:prSet/>
      <dgm:spPr/>
      <dgm:t>
        <a:bodyPr/>
        <a:lstStyle/>
        <a:p>
          <a:pPr algn="l"/>
          <a:endParaRPr lang="en-AU" sz="1800"/>
        </a:p>
      </dgm:t>
    </dgm:pt>
    <dgm:pt modelId="{98EE6A9D-0668-41AE-844D-D836C4BA914A}">
      <dgm:prSet custT="1"/>
      <dgm:spPr>
        <a:ln>
          <a:solidFill>
            <a:srgbClr val="C4D09C"/>
          </a:solidFill>
        </a:ln>
      </dgm:spPr>
      <dgm:t>
        <a:bodyPr/>
        <a:lstStyle/>
        <a:p>
          <a:pPr algn="l">
            <a:buFont typeface="Symbol" panose="05050102010706020507" pitchFamily="18" charset="2"/>
            <a:buNone/>
          </a:pPr>
          <a:r>
            <a:rPr lang="en-AU" sz="1800" b="1" dirty="0">
              <a:latin typeface="+mn-lt"/>
              <a:cs typeface="Arial" panose="020B0604020202020204" pitchFamily="34" charset="0"/>
            </a:rPr>
            <a:t>Reform</a:t>
          </a:r>
          <a:endParaRPr lang="en-AU" sz="1800" dirty="0"/>
        </a:p>
      </dgm:t>
    </dgm:pt>
    <dgm:pt modelId="{F5FF917E-A513-4BCE-B2C7-B7BBC40EF083}" type="parTrans" cxnId="{499C2BDE-8DFB-42A5-81E8-AC175BC58799}">
      <dgm:prSet/>
      <dgm:spPr/>
      <dgm:t>
        <a:bodyPr/>
        <a:lstStyle/>
        <a:p>
          <a:pPr algn="l"/>
          <a:endParaRPr lang="en-AU" sz="1800"/>
        </a:p>
      </dgm:t>
    </dgm:pt>
    <dgm:pt modelId="{0D19E625-F414-4600-AA15-65DE3FF2E571}" type="sibTrans" cxnId="{499C2BDE-8DFB-42A5-81E8-AC175BC58799}">
      <dgm:prSet/>
      <dgm:spPr/>
      <dgm:t>
        <a:bodyPr/>
        <a:lstStyle/>
        <a:p>
          <a:pPr algn="l"/>
          <a:endParaRPr lang="en-AU" sz="1800"/>
        </a:p>
      </dgm:t>
    </dgm:pt>
    <dgm:pt modelId="{AC104E85-803F-4AAD-8866-2E65F491377A}">
      <dgm:prSet phldrT="[Text]" custT="1"/>
      <dgm:spPr>
        <a:solidFill>
          <a:srgbClr val="C4E2D3"/>
        </a:solidFill>
        <a:ln>
          <a:solidFill>
            <a:srgbClr val="C4E2D3"/>
          </a:solidFill>
        </a:ln>
      </dgm:spPr>
      <dgm:t>
        <a:bodyPr/>
        <a:lstStyle/>
        <a:p>
          <a:pPr algn="l"/>
          <a:r>
            <a:rPr lang="en-AU" sz="1800"/>
            <a:t>  </a:t>
          </a:r>
        </a:p>
      </dgm:t>
    </dgm:pt>
    <dgm:pt modelId="{49F8526B-8E3F-4D89-900B-9B323C7EE8CE}" type="sibTrans" cxnId="{D6A42D91-3E98-47EC-91E0-AB9563408770}">
      <dgm:prSet/>
      <dgm:spPr/>
      <dgm:t>
        <a:bodyPr/>
        <a:lstStyle/>
        <a:p>
          <a:pPr algn="l"/>
          <a:endParaRPr lang="en-AU" sz="1800"/>
        </a:p>
      </dgm:t>
    </dgm:pt>
    <dgm:pt modelId="{8AB890CD-0906-400E-8108-B866717F87FD}" type="parTrans" cxnId="{D6A42D91-3E98-47EC-91E0-AB9563408770}">
      <dgm:prSet/>
      <dgm:spPr/>
      <dgm:t>
        <a:bodyPr/>
        <a:lstStyle/>
        <a:p>
          <a:pPr algn="l"/>
          <a:endParaRPr lang="en-AU" sz="1800"/>
        </a:p>
      </dgm:t>
    </dgm:pt>
    <dgm:pt modelId="{314FFBA3-A6EA-4AD6-8DFF-0262284E2F41}" type="pres">
      <dgm:prSet presAssocID="{E93CD01B-C982-4C70-9422-5DFBFABE576F}" presName="linearFlow" presStyleCnt="0">
        <dgm:presLayoutVars>
          <dgm:dir/>
          <dgm:animLvl val="lvl"/>
          <dgm:resizeHandles val="exact"/>
        </dgm:presLayoutVars>
      </dgm:prSet>
      <dgm:spPr/>
    </dgm:pt>
    <dgm:pt modelId="{3D83B09A-DA4F-4692-8E1F-46899000C19D}" type="pres">
      <dgm:prSet presAssocID="{D40DBD8A-3FE5-4D41-A398-410376C5DCA6}" presName="composite" presStyleCnt="0"/>
      <dgm:spPr/>
    </dgm:pt>
    <dgm:pt modelId="{F1244755-B1E2-4754-A9E8-583407A4173A}" type="pres">
      <dgm:prSet presAssocID="{D40DBD8A-3FE5-4D41-A398-410376C5DCA6}" presName="parentText" presStyleLbl="alignNode1" presStyleIdx="0" presStyleCnt="4">
        <dgm:presLayoutVars>
          <dgm:chMax val="1"/>
          <dgm:bulletEnabled val="1"/>
        </dgm:presLayoutVars>
      </dgm:prSet>
      <dgm:spPr/>
    </dgm:pt>
    <dgm:pt modelId="{56E1218C-F8FD-4D52-B162-A4F5DCE99AE5}" type="pres">
      <dgm:prSet presAssocID="{D40DBD8A-3FE5-4D41-A398-410376C5DCA6}" presName="descendantText" presStyleLbl="alignAcc1" presStyleIdx="0" presStyleCnt="4" custScaleY="100106">
        <dgm:presLayoutVars>
          <dgm:bulletEnabled val="1"/>
        </dgm:presLayoutVars>
      </dgm:prSet>
      <dgm:spPr/>
    </dgm:pt>
    <dgm:pt modelId="{9C8E1411-9E35-4BF3-9D91-27D4ECDA2901}" type="pres">
      <dgm:prSet presAssocID="{04867558-B4B9-485E-972A-97854D8B18B7}" presName="sp" presStyleCnt="0"/>
      <dgm:spPr/>
    </dgm:pt>
    <dgm:pt modelId="{FB9A47E8-981F-4F9E-BF90-9FC6E0D0B7F7}" type="pres">
      <dgm:prSet presAssocID="{ECBBAC6E-9789-4586-9109-A0E114CDAFEA}" presName="composite" presStyleCnt="0"/>
      <dgm:spPr/>
    </dgm:pt>
    <dgm:pt modelId="{20595891-F956-4431-AC9D-6A611BD1FF24}" type="pres">
      <dgm:prSet presAssocID="{ECBBAC6E-9789-4586-9109-A0E114CDAFEA}" presName="parentText" presStyleLbl="alignNode1" presStyleIdx="1" presStyleCnt="4">
        <dgm:presLayoutVars>
          <dgm:chMax val="1"/>
          <dgm:bulletEnabled val="1"/>
        </dgm:presLayoutVars>
      </dgm:prSet>
      <dgm:spPr/>
    </dgm:pt>
    <dgm:pt modelId="{13B8D4D3-D288-4899-8CD3-A7B36BB033A1}" type="pres">
      <dgm:prSet presAssocID="{ECBBAC6E-9789-4586-9109-A0E114CDAFEA}" presName="descendantText" presStyleLbl="alignAcc1" presStyleIdx="1" presStyleCnt="4">
        <dgm:presLayoutVars>
          <dgm:bulletEnabled val="1"/>
        </dgm:presLayoutVars>
      </dgm:prSet>
      <dgm:spPr/>
    </dgm:pt>
    <dgm:pt modelId="{94D85316-11E9-450D-B07F-04ECD3861BBF}" type="pres">
      <dgm:prSet presAssocID="{09FC21EB-E119-4A23-9078-90669DFFBDD8}" presName="sp" presStyleCnt="0"/>
      <dgm:spPr/>
    </dgm:pt>
    <dgm:pt modelId="{2C2AAF1A-3C43-4748-A36B-677CE8C3ED73}" type="pres">
      <dgm:prSet presAssocID="{AC104E85-803F-4AAD-8866-2E65F491377A}" presName="composite" presStyleCnt="0"/>
      <dgm:spPr/>
    </dgm:pt>
    <dgm:pt modelId="{25135594-ECAA-4941-BC94-60837E8400D5}" type="pres">
      <dgm:prSet presAssocID="{AC104E85-803F-4AAD-8866-2E65F491377A}" presName="parentText" presStyleLbl="alignNode1" presStyleIdx="2" presStyleCnt="4">
        <dgm:presLayoutVars>
          <dgm:chMax val="1"/>
          <dgm:bulletEnabled val="1"/>
        </dgm:presLayoutVars>
      </dgm:prSet>
      <dgm:spPr/>
    </dgm:pt>
    <dgm:pt modelId="{659E55F5-395D-414C-AE44-0BE8CCC537B3}" type="pres">
      <dgm:prSet presAssocID="{AC104E85-803F-4AAD-8866-2E65F491377A}" presName="descendantText" presStyleLbl="alignAcc1" presStyleIdx="2" presStyleCnt="4">
        <dgm:presLayoutVars>
          <dgm:bulletEnabled val="1"/>
        </dgm:presLayoutVars>
      </dgm:prSet>
      <dgm:spPr/>
    </dgm:pt>
    <dgm:pt modelId="{E7E9D77D-51EB-4A28-97C4-ACDD5A0D257E}" type="pres">
      <dgm:prSet presAssocID="{49F8526B-8E3F-4D89-900B-9B323C7EE8CE}" presName="sp" presStyleCnt="0"/>
      <dgm:spPr/>
    </dgm:pt>
    <dgm:pt modelId="{07C1EEDC-E615-4291-A5B2-2E4E5793D55E}" type="pres">
      <dgm:prSet presAssocID="{BDCCA87E-39BE-4163-9E2B-7823B52C76F8}" presName="composite" presStyleCnt="0"/>
      <dgm:spPr/>
    </dgm:pt>
    <dgm:pt modelId="{C49B3BF5-D479-4B0D-96C7-0C4576556E86}" type="pres">
      <dgm:prSet presAssocID="{BDCCA87E-39BE-4163-9E2B-7823B52C76F8}" presName="parentText" presStyleLbl="alignNode1" presStyleIdx="3" presStyleCnt="4">
        <dgm:presLayoutVars>
          <dgm:chMax val="1"/>
          <dgm:bulletEnabled val="1"/>
        </dgm:presLayoutVars>
      </dgm:prSet>
      <dgm:spPr/>
    </dgm:pt>
    <dgm:pt modelId="{D1526A6C-0D49-4DB5-8FA7-552D4552C7F4}" type="pres">
      <dgm:prSet presAssocID="{BDCCA87E-39BE-4163-9E2B-7823B52C76F8}" presName="descendantText" presStyleLbl="alignAcc1" presStyleIdx="3" presStyleCnt="4">
        <dgm:presLayoutVars>
          <dgm:bulletEnabled val="1"/>
        </dgm:presLayoutVars>
      </dgm:prSet>
      <dgm:spPr/>
    </dgm:pt>
  </dgm:ptLst>
  <dgm:cxnLst>
    <dgm:cxn modelId="{56FC5105-2787-4688-9DCC-D607EC6A17CE}" srcId="{AC104E85-803F-4AAD-8866-2E65F491377A}" destId="{5924D641-B762-4F43-B42B-85F771C8B4F0}" srcOrd="0" destOrd="0" parTransId="{8D45B7A1-E6E9-496E-9CB6-D95F42A0A138}" sibTransId="{21F0A3ED-9987-4BA7-97A6-3D5438DB3A83}"/>
    <dgm:cxn modelId="{47D66E1F-6D2E-4759-BC30-39E138D0638C}" srcId="{E93CD01B-C982-4C70-9422-5DFBFABE576F}" destId="{BDCCA87E-39BE-4163-9E2B-7823B52C76F8}" srcOrd="3" destOrd="0" parTransId="{255A66E2-BBE8-4E2B-A622-34330F91D731}" sibTransId="{BEBEA5DF-CD6A-42DD-A533-B91368716268}"/>
    <dgm:cxn modelId="{96F8E41F-1693-4196-A444-F018E2239C1C}" type="presOf" srcId="{BDCCA87E-39BE-4163-9E2B-7823B52C76F8}" destId="{C49B3BF5-D479-4B0D-96C7-0C4576556E86}" srcOrd="0" destOrd="0" presId="urn:microsoft.com/office/officeart/2005/8/layout/chevron2"/>
    <dgm:cxn modelId="{3C523038-C295-4F70-9B06-B07DB4CAC3A7}" srcId="{ECBBAC6E-9789-4586-9109-A0E114CDAFEA}" destId="{49AB3ADD-7B21-462E-8C5B-CEDBAA07A058}" srcOrd="0" destOrd="0" parTransId="{3A87F45B-F92C-4ED4-841C-E333FB7CFAF9}" sibTransId="{49654643-535D-483D-85C9-1655B113641C}"/>
    <dgm:cxn modelId="{AA48EF44-E408-4D03-9489-074C24CD4593}" type="presOf" srcId="{E93CD01B-C982-4C70-9422-5DFBFABE576F}" destId="{314FFBA3-A6EA-4AD6-8DFF-0262284E2F41}" srcOrd="0" destOrd="0" presId="urn:microsoft.com/office/officeart/2005/8/layout/chevron2"/>
    <dgm:cxn modelId="{0C44ED6C-7CC5-40DC-ABB4-3B0B150453CE}" type="presOf" srcId="{D40DBD8A-3FE5-4D41-A398-410376C5DCA6}" destId="{F1244755-B1E2-4754-A9E8-583407A4173A}" srcOrd="0" destOrd="0" presId="urn:microsoft.com/office/officeart/2005/8/layout/chevron2"/>
    <dgm:cxn modelId="{A9BD9675-C82F-4A6A-AF3D-E70DED391B53}" srcId="{D40DBD8A-3FE5-4D41-A398-410376C5DCA6}" destId="{2AF4F280-BAE5-416A-993E-76685EBB7613}" srcOrd="0" destOrd="0" parTransId="{D7B83CB9-8550-4724-8638-C81D82584347}" sibTransId="{C56458DD-0E30-4A9F-B857-12B5BEC89936}"/>
    <dgm:cxn modelId="{AACA8B7C-9385-4999-AD2C-9C0A0B6D880A}" type="presOf" srcId="{ECBBAC6E-9789-4586-9109-A0E114CDAFEA}" destId="{20595891-F956-4431-AC9D-6A611BD1FF24}" srcOrd="0" destOrd="0" presId="urn:microsoft.com/office/officeart/2005/8/layout/chevron2"/>
    <dgm:cxn modelId="{D6A42D91-3E98-47EC-91E0-AB9563408770}" srcId="{E93CD01B-C982-4C70-9422-5DFBFABE576F}" destId="{AC104E85-803F-4AAD-8866-2E65F491377A}" srcOrd="2" destOrd="0" parTransId="{8AB890CD-0906-400E-8108-B866717F87FD}" sibTransId="{49F8526B-8E3F-4D89-900B-9B323C7EE8CE}"/>
    <dgm:cxn modelId="{9F7A0894-7C14-4B7E-B418-B69DFEB586C2}" type="presOf" srcId="{2AF4F280-BAE5-416A-993E-76685EBB7613}" destId="{56E1218C-F8FD-4D52-B162-A4F5DCE99AE5}" srcOrd="0" destOrd="0" presId="urn:microsoft.com/office/officeart/2005/8/layout/chevron2"/>
    <dgm:cxn modelId="{91A63E9A-AB42-427E-8936-578B7E0DE546}" type="presOf" srcId="{AC104E85-803F-4AAD-8866-2E65F491377A}" destId="{25135594-ECAA-4941-BC94-60837E8400D5}" srcOrd="0" destOrd="0" presId="urn:microsoft.com/office/officeart/2005/8/layout/chevron2"/>
    <dgm:cxn modelId="{9EE209AF-4D40-4DA6-838B-C955F0D49493}" type="presOf" srcId="{98EE6A9D-0668-41AE-844D-D836C4BA914A}" destId="{D1526A6C-0D49-4DB5-8FA7-552D4552C7F4}" srcOrd="0" destOrd="0" presId="urn:microsoft.com/office/officeart/2005/8/layout/chevron2"/>
    <dgm:cxn modelId="{8C5FB5E0-BA7A-4C70-9898-2EB4701049A2}" srcId="{E93CD01B-C982-4C70-9422-5DFBFABE576F}" destId="{D40DBD8A-3FE5-4D41-A398-410376C5DCA6}" srcOrd="0" destOrd="0" parTransId="{0D9B2A0A-BB8B-43F3-ACFB-C75A978B7C3C}" sibTransId="{04867558-B4B9-485E-972A-97854D8B18B7}"/>
    <dgm:cxn modelId="{B660BEE9-41F3-4E95-A550-76C183EBBAFE}" type="presOf" srcId="{49AB3ADD-7B21-462E-8C5B-CEDBAA07A058}" destId="{13B8D4D3-D288-4899-8CD3-A7B36BB033A1}" srcOrd="0" destOrd="0" presId="urn:microsoft.com/office/officeart/2005/8/layout/chevron2"/>
    <dgm:cxn modelId="{4F3CD4D3-89A0-48B6-AD8F-590141F7712C}" type="presOf" srcId="{5924D641-B762-4F43-B42B-85F771C8B4F0}" destId="{659E55F5-395D-414C-AE44-0BE8CCC537B3}" srcOrd="0" destOrd="0" presId="urn:microsoft.com/office/officeart/2005/8/layout/chevron2"/>
    <dgm:cxn modelId="{C3B411DE-73A3-4C53-8EBE-9AF937B2B2F0}" srcId="{E93CD01B-C982-4C70-9422-5DFBFABE576F}" destId="{ECBBAC6E-9789-4586-9109-A0E114CDAFEA}" srcOrd="1" destOrd="0" parTransId="{A5A76639-04B1-447A-9586-7BAEC9D4620C}" sibTransId="{09FC21EB-E119-4A23-9078-90669DFFBDD8}"/>
    <dgm:cxn modelId="{499C2BDE-8DFB-42A5-81E8-AC175BC58799}" srcId="{BDCCA87E-39BE-4163-9E2B-7823B52C76F8}" destId="{98EE6A9D-0668-41AE-844D-D836C4BA914A}" srcOrd="0" destOrd="0" parTransId="{F5FF917E-A513-4BCE-B2C7-B7BBC40EF083}" sibTransId="{0D19E625-F414-4600-AA15-65DE3FF2E571}"/>
    <dgm:cxn modelId="{C3CB380D-A430-45C9-A250-84A99AE54FA4}" type="presParOf" srcId="{314FFBA3-A6EA-4AD6-8DFF-0262284E2F41}" destId="{3D83B09A-DA4F-4692-8E1F-46899000C19D}" srcOrd="0" destOrd="0" presId="urn:microsoft.com/office/officeart/2005/8/layout/chevron2"/>
    <dgm:cxn modelId="{A2A22BCC-01A3-46DA-83C4-D9E5BE7C0BAF}" type="presParOf" srcId="{3D83B09A-DA4F-4692-8E1F-46899000C19D}" destId="{F1244755-B1E2-4754-A9E8-583407A4173A}" srcOrd="0" destOrd="0" presId="urn:microsoft.com/office/officeart/2005/8/layout/chevron2"/>
    <dgm:cxn modelId="{BEC7B107-4090-466A-99BE-276BE1A1EFB2}" type="presParOf" srcId="{3D83B09A-DA4F-4692-8E1F-46899000C19D}" destId="{56E1218C-F8FD-4D52-B162-A4F5DCE99AE5}" srcOrd="1" destOrd="0" presId="urn:microsoft.com/office/officeart/2005/8/layout/chevron2"/>
    <dgm:cxn modelId="{D5BEF5C2-F9ED-4C9C-976A-860F05A1DC58}" type="presParOf" srcId="{314FFBA3-A6EA-4AD6-8DFF-0262284E2F41}" destId="{9C8E1411-9E35-4BF3-9D91-27D4ECDA2901}" srcOrd="1" destOrd="0" presId="urn:microsoft.com/office/officeart/2005/8/layout/chevron2"/>
    <dgm:cxn modelId="{2CE54F67-4F41-476F-83E6-C11BAE23EC7F}" type="presParOf" srcId="{314FFBA3-A6EA-4AD6-8DFF-0262284E2F41}" destId="{FB9A47E8-981F-4F9E-BF90-9FC6E0D0B7F7}" srcOrd="2" destOrd="0" presId="urn:microsoft.com/office/officeart/2005/8/layout/chevron2"/>
    <dgm:cxn modelId="{8615FC5C-1454-4A35-9C6D-711429912C98}" type="presParOf" srcId="{FB9A47E8-981F-4F9E-BF90-9FC6E0D0B7F7}" destId="{20595891-F956-4431-AC9D-6A611BD1FF24}" srcOrd="0" destOrd="0" presId="urn:microsoft.com/office/officeart/2005/8/layout/chevron2"/>
    <dgm:cxn modelId="{3F4E7BEE-5D1C-4856-A28A-2A1A5D338FDA}" type="presParOf" srcId="{FB9A47E8-981F-4F9E-BF90-9FC6E0D0B7F7}" destId="{13B8D4D3-D288-4899-8CD3-A7B36BB033A1}" srcOrd="1" destOrd="0" presId="urn:microsoft.com/office/officeart/2005/8/layout/chevron2"/>
    <dgm:cxn modelId="{7D25CBBD-352F-4D7C-878F-0E95E9E13FFF}" type="presParOf" srcId="{314FFBA3-A6EA-4AD6-8DFF-0262284E2F41}" destId="{94D85316-11E9-450D-B07F-04ECD3861BBF}" srcOrd="3" destOrd="0" presId="urn:microsoft.com/office/officeart/2005/8/layout/chevron2"/>
    <dgm:cxn modelId="{964D8A70-AAD2-4153-89BD-BA5B7EC1DC21}" type="presParOf" srcId="{314FFBA3-A6EA-4AD6-8DFF-0262284E2F41}" destId="{2C2AAF1A-3C43-4748-A36B-677CE8C3ED73}" srcOrd="4" destOrd="0" presId="urn:microsoft.com/office/officeart/2005/8/layout/chevron2"/>
    <dgm:cxn modelId="{00B0099A-77E6-4672-9387-E8868824ABB8}" type="presParOf" srcId="{2C2AAF1A-3C43-4748-A36B-677CE8C3ED73}" destId="{25135594-ECAA-4941-BC94-60837E8400D5}" srcOrd="0" destOrd="0" presId="urn:microsoft.com/office/officeart/2005/8/layout/chevron2"/>
    <dgm:cxn modelId="{B391C316-9A6B-441D-9850-EBBBBC56B408}" type="presParOf" srcId="{2C2AAF1A-3C43-4748-A36B-677CE8C3ED73}" destId="{659E55F5-395D-414C-AE44-0BE8CCC537B3}" srcOrd="1" destOrd="0" presId="urn:microsoft.com/office/officeart/2005/8/layout/chevron2"/>
    <dgm:cxn modelId="{43DA1395-C80D-42C6-B729-77206550E418}" type="presParOf" srcId="{314FFBA3-A6EA-4AD6-8DFF-0262284E2F41}" destId="{E7E9D77D-51EB-4A28-97C4-ACDD5A0D257E}" srcOrd="5" destOrd="0" presId="urn:microsoft.com/office/officeart/2005/8/layout/chevron2"/>
    <dgm:cxn modelId="{EE054B9D-F9FB-4C07-80C9-533C00BA6347}" type="presParOf" srcId="{314FFBA3-A6EA-4AD6-8DFF-0262284E2F41}" destId="{07C1EEDC-E615-4291-A5B2-2E4E5793D55E}" srcOrd="6" destOrd="0" presId="urn:microsoft.com/office/officeart/2005/8/layout/chevron2"/>
    <dgm:cxn modelId="{CB537FF5-E0D4-4FBC-BA41-DFE532BA272D}" type="presParOf" srcId="{07C1EEDC-E615-4291-A5B2-2E4E5793D55E}" destId="{C49B3BF5-D479-4B0D-96C7-0C4576556E86}" srcOrd="0" destOrd="0" presId="urn:microsoft.com/office/officeart/2005/8/layout/chevron2"/>
    <dgm:cxn modelId="{A11AB6E7-527C-4AFE-BF99-3030E30D2F69}" type="presParOf" srcId="{07C1EEDC-E615-4291-A5B2-2E4E5793D55E}" destId="{D1526A6C-0D49-4DB5-8FA7-552D4552C7F4}" srcOrd="1" destOrd="0" presId="urn:microsoft.com/office/officeart/2005/8/layout/chevron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410DAD-D37A-4F9F-B21C-D5527E81CA58}" type="doc">
      <dgm:prSet loTypeId="urn:microsoft.com/office/officeart/2005/8/layout/chevron1" loCatId="process" qsTypeId="urn:microsoft.com/office/officeart/2005/8/quickstyle/simple1" qsCatId="simple" csTypeId="urn:microsoft.com/office/officeart/2005/8/colors/accent1_2" csCatId="accent1" phldr="1"/>
      <dgm:spPr/>
    </dgm:pt>
    <dgm:pt modelId="{D9467501-704F-49E9-B386-63FC6A7E811F}">
      <dgm:prSet phldrT="[Text]"/>
      <dgm:spPr>
        <a:solidFill>
          <a:srgbClr val="2B8B89"/>
        </a:solidFill>
      </dgm:spPr>
      <dgm:t>
        <a:bodyPr/>
        <a:lstStyle/>
        <a:p>
          <a:r>
            <a:rPr lang="en-AU" dirty="0"/>
            <a:t>Victim Safety </a:t>
          </a:r>
        </a:p>
      </dgm:t>
    </dgm:pt>
    <dgm:pt modelId="{1AE7DFAE-E9DE-483A-882B-D10A3136AE9C}" type="parTrans" cxnId="{8692590F-30F7-48E2-AFDE-CD045C860E7D}">
      <dgm:prSet/>
      <dgm:spPr/>
      <dgm:t>
        <a:bodyPr/>
        <a:lstStyle/>
        <a:p>
          <a:endParaRPr lang="en-AU"/>
        </a:p>
      </dgm:t>
    </dgm:pt>
    <dgm:pt modelId="{2A673CE7-6089-4D89-88F1-79AD7B1DAD45}" type="sibTrans" cxnId="{8692590F-30F7-48E2-AFDE-CD045C860E7D}">
      <dgm:prSet/>
      <dgm:spPr/>
      <dgm:t>
        <a:bodyPr/>
        <a:lstStyle/>
        <a:p>
          <a:endParaRPr lang="en-AU"/>
        </a:p>
      </dgm:t>
    </dgm:pt>
    <dgm:pt modelId="{98B11AA8-915F-489E-918F-7FDF4B317337}">
      <dgm:prSet phldrT="[Text]"/>
      <dgm:spPr>
        <a:solidFill>
          <a:srgbClr val="8DC9AD"/>
        </a:solidFill>
      </dgm:spPr>
      <dgm:t>
        <a:bodyPr/>
        <a:lstStyle/>
        <a:p>
          <a:r>
            <a:rPr lang="en-AU" b="0" dirty="0"/>
            <a:t>Perpetrator Accountability </a:t>
          </a:r>
        </a:p>
      </dgm:t>
    </dgm:pt>
    <dgm:pt modelId="{E5CDCA5A-EA08-4E67-8230-B5D50719E41C}" type="parTrans" cxnId="{E80DC80F-0847-478B-B417-7EA82A3FB80B}">
      <dgm:prSet/>
      <dgm:spPr/>
      <dgm:t>
        <a:bodyPr/>
        <a:lstStyle/>
        <a:p>
          <a:endParaRPr lang="en-AU"/>
        </a:p>
      </dgm:t>
    </dgm:pt>
    <dgm:pt modelId="{F1326D9E-4BAC-4FB7-9730-FE1D1D990F96}" type="sibTrans" cxnId="{E80DC80F-0847-478B-B417-7EA82A3FB80B}">
      <dgm:prSet/>
      <dgm:spPr/>
      <dgm:t>
        <a:bodyPr/>
        <a:lstStyle/>
        <a:p>
          <a:endParaRPr lang="en-AU"/>
        </a:p>
      </dgm:t>
    </dgm:pt>
    <dgm:pt modelId="{2D09BD8B-863B-4555-B6B3-60ED16F5622B}">
      <dgm:prSet phldrT="[Text]"/>
      <dgm:spPr>
        <a:solidFill>
          <a:srgbClr val="F4B183"/>
        </a:solidFill>
      </dgm:spPr>
      <dgm:t>
        <a:bodyPr/>
        <a:lstStyle/>
        <a:p>
          <a:r>
            <a:rPr lang="en-AU" b="1" dirty="0"/>
            <a:t>Integration</a:t>
          </a:r>
        </a:p>
      </dgm:t>
    </dgm:pt>
    <dgm:pt modelId="{954D29F9-5802-4176-8962-6799F75B32A0}" type="parTrans" cxnId="{E1B72844-F7F7-4491-A074-562C8DD56934}">
      <dgm:prSet/>
      <dgm:spPr/>
      <dgm:t>
        <a:bodyPr/>
        <a:lstStyle/>
        <a:p>
          <a:endParaRPr lang="en-AU"/>
        </a:p>
      </dgm:t>
    </dgm:pt>
    <dgm:pt modelId="{201196D4-4677-418A-B620-94FFA842DF66}" type="sibTrans" cxnId="{E1B72844-F7F7-4491-A074-562C8DD56934}">
      <dgm:prSet/>
      <dgm:spPr/>
      <dgm:t>
        <a:bodyPr/>
        <a:lstStyle/>
        <a:p>
          <a:endParaRPr lang="en-AU"/>
        </a:p>
      </dgm:t>
    </dgm:pt>
    <dgm:pt modelId="{4582AB87-1200-4C2E-BC6F-EED5CB2EF144}">
      <dgm:prSet/>
      <dgm:spPr>
        <a:solidFill>
          <a:srgbClr val="AFD498"/>
        </a:solidFill>
      </dgm:spPr>
      <dgm:t>
        <a:bodyPr/>
        <a:lstStyle/>
        <a:p>
          <a:r>
            <a:rPr lang="en-AU" dirty="0"/>
            <a:t>Inclusion and Accessibility</a:t>
          </a:r>
        </a:p>
      </dgm:t>
    </dgm:pt>
    <dgm:pt modelId="{E0D01324-6CBB-4A32-A89B-ACAF7E7BBD47}" type="parTrans" cxnId="{2AAC90D1-2AC9-476B-8833-713DBDA3E938}">
      <dgm:prSet/>
      <dgm:spPr/>
      <dgm:t>
        <a:bodyPr/>
        <a:lstStyle/>
        <a:p>
          <a:endParaRPr lang="en-AU"/>
        </a:p>
      </dgm:t>
    </dgm:pt>
    <dgm:pt modelId="{A5571F0C-C553-4270-A572-45FB51AED507}" type="sibTrans" cxnId="{2AAC90D1-2AC9-476B-8833-713DBDA3E938}">
      <dgm:prSet/>
      <dgm:spPr/>
      <dgm:t>
        <a:bodyPr/>
        <a:lstStyle/>
        <a:p>
          <a:endParaRPr lang="en-AU"/>
        </a:p>
      </dgm:t>
    </dgm:pt>
    <dgm:pt modelId="{7DD8D173-C5A2-4CFF-A1FF-9C5053DBB107}" type="pres">
      <dgm:prSet presAssocID="{9C410DAD-D37A-4F9F-B21C-D5527E81CA58}" presName="Name0" presStyleCnt="0">
        <dgm:presLayoutVars>
          <dgm:dir/>
          <dgm:animLvl val="lvl"/>
          <dgm:resizeHandles val="exact"/>
        </dgm:presLayoutVars>
      </dgm:prSet>
      <dgm:spPr/>
    </dgm:pt>
    <dgm:pt modelId="{ABE3E2F7-1B7E-4778-8E59-6A5044C647B4}" type="pres">
      <dgm:prSet presAssocID="{D9467501-704F-49E9-B386-63FC6A7E811F}" presName="parTxOnly" presStyleLbl="node1" presStyleIdx="0" presStyleCnt="4" custScaleX="101042">
        <dgm:presLayoutVars>
          <dgm:chMax val="0"/>
          <dgm:chPref val="0"/>
          <dgm:bulletEnabled val="1"/>
        </dgm:presLayoutVars>
      </dgm:prSet>
      <dgm:spPr/>
    </dgm:pt>
    <dgm:pt modelId="{4580EEF1-5522-4F64-B075-7905D5201909}" type="pres">
      <dgm:prSet presAssocID="{2A673CE7-6089-4D89-88F1-79AD7B1DAD45}" presName="parTxOnlySpace" presStyleCnt="0"/>
      <dgm:spPr/>
    </dgm:pt>
    <dgm:pt modelId="{61FFFA75-C95F-488F-8E44-899921700922}" type="pres">
      <dgm:prSet presAssocID="{98B11AA8-915F-489E-918F-7FDF4B317337}" presName="parTxOnly" presStyleLbl="node1" presStyleIdx="1" presStyleCnt="4" custScaleX="129335" custLinFactNeighborY="14777">
        <dgm:presLayoutVars>
          <dgm:chMax val="0"/>
          <dgm:chPref val="0"/>
          <dgm:bulletEnabled val="1"/>
        </dgm:presLayoutVars>
      </dgm:prSet>
      <dgm:spPr/>
    </dgm:pt>
    <dgm:pt modelId="{865298BD-CAFA-4743-9290-17ADC19A62F2}" type="pres">
      <dgm:prSet presAssocID="{F1326D9E-4BAC-4FB7-9730-FE1D1D990F96}" presName="parTxOnlySpace" presStyleCnt="0"/>
      <dgm:spPr/>
    </dgm:pt>
    <dgm:pt modelId="{A2666BFA-D467-454A-8229-F6ED61E78467}" type="pres">
      <dgm:prSet presAssocID="{4582AB87-1200-4C2E-BC6F-EED5CB2EF144}" presName="parTxOnly" presStyleLbl="node1" presStyleIdx="2" presStyleCnt="4" custScaleX="107978" custLinFactNeighborY="-16742">
        <dgm:presLayoutVars>
          <dgm:chMax val="0"/>
          <dgm:chPref val="0"/>
          <dgm:bulletEnabled val="1"/>
        </dgm:presLayoutVars>
      </dgm:prSet>
      <dgm:spPr/>
    </dgm:pt>
    <dgm:pt modelId="{76E2A672-579C-43DA-9979-E61B7621BC3A}" type="pres">
      <dgm:prSet presAssocID="{A5571F0C-C553-4270-A572-45FB51AED507}" presName="parTxOnlySpace" presStyleCnt="0"/>
      <dgm:spPr/>
    </dgm:pt>
    <dgm:pt modelId="{C963DBBB-B43F-4EF7-9DA2-C43B57E386D1}" type="pres">
      <dgm:prSet presAssocID="{2D09BD8B-863B-4555-B6B3-60ED16F5622B}" presName="parTxOnly" presStyleLbl="node1" presStyleIdx="3" presStyleCnt="4" custScaleX="224660">
        <dgm:presLayoutVars>
          <dgm:chMax val="0"/>
          <dgm:chPref val="0"/>
          <dgm:bulletEnabled val="1"/>
        </dgm:presLayoutVars>
      </dgm:prSet>
      <dgm:spPr/>
    </dgm:pt>
  </dgm:ptLst>
  <dgm:cxnLst>
    <dgm:cxn modelId="{8692590F-30F7-48E2-AFDE-CD045C860E7D}" srcId="{9C410DAD-D37A-4F9F-B21C-D5527E81CA58}" destId="{D9467501-704F-49E9-B386-63FC6A7E811F}" srcOrd="0" destOrd="0" parTransId="{1AE7DFAE-E9DE-483A-882B-D10A3136AE9C}" sibTransId="{2A673CE7-6089-4D89-88F1-79AD7B1DAD45}"/>
    <dgm:cxn modelId="{E80DC80F-0847-478B-B417-7EA82A3FB80B}" srcId="{9C410DAD-D37A-4F9F-B21C-D5527E81CA58}" destId="{98B11AA8-915F-489E-918F-7FDF4B317337}" srcOrd="1" destOrd="0" parTransId="{E5CDCA5A-EA08-4E67-8230-B5D50719E41C}" sibTransId="{F1326D9E-4BAC-4FB7-9730-FE1D1D990F96}"/>
    <dgm:cxn modelId="{E1B72844-F7F7-4491-A074-562C8DD56934}" srcId="{9C410DAD-D37A-4F9F-B21C-D5527E81CA58}" destId="{2D09BD8B-863B-4555-B6B3-60ED16F5622B}" srcOrd="3" destOrd="0" parTransId="{954D29F9-5802-4176-8962-6799F75B32A0}" sibTransId="{201196D4-4677-418A-B620-94FFA842DF66}"/>
    <dgm:cxn modelId="{0FF653B7-11E8-4B88-BC8B-85A7C130781E}" type="presOf" srcId="{D9467501-704F-49E9-B386-63FC6A7E811F}" destId="{ABE3E2F7-1B7E-4778-8E59-6A5044C647B4}" srcOrd="0" destOrd="0" presId="urn:microsoft.com/office/officeart/2005/8/layout/chevron1"/>
    <dgm:cxn modelId="{A37272ED-28E1-4711-A3E7-871FB09283DF}" type="presOf" srcId="{2D09BD8B-863B-4555-B6B3-60ED16F5622B}" destId="{C963DBBB-B43F-4EF7-9DA2-C43B57E386D1}" srcOrd="0" destOrd="0" presId="urn:microsoft.com/office/officeart/2005/8/layout/chevron1"/>
    <dgm:cxn modelId="{2AAC90D1-2AC9-476B-8833-713DBDA3E938}" srcId="{9C410DAD-D37A-4F9F-B21C-D5527E81CA58}" destId="{4582AB87-1200-4C2E-BC6F-EED5CB2EF144}" srcOrd="2" destOrd="0" parTransId="{E0D01324-6CBB-4A32-A89B-ACAF7E7BBD47}" sibTransId="{A5571F0C-C553-4270-A572-45FB51AED507}"/>
    <dgm:cxn modelId="{82CBD0D3-7F9B-4E1A-AC52-B37B91532BA0}" type="presOf" srcId="{9C410DAD-D37A-4F9F-B21C-D5527E81CA58}" destId="{7DD8D173-C5A2-4CFF-A1FF-9C5053DBB107}" srcOrd="0" destOrd="0" presId="urn:microsoft.com/office/officeart/2005/8/layout/chevron1"/>
    <dgm:cxn modelId="{575BD8F8-95CC-4F02-AF23-9CC6347FCF54}" type="presOf" srcId="{4582AB87-1200-4C2E-BC6F-EED5CB2EF144}" destId="{A2666BFA-D467-454A-8229-F6ED61E78467}" srcOrd="0" destOrd="0" presId="urn:microsoft.com/office/officeart/2005/8/layout/chevron1"/>
    <dgm:cxn modelId="{791FAFDA-B70C-4EE6-8A1E-3D70BCD45BC4}" type="presOf" srcId="{98B11AA8-915F-489E-918F-7FDF4B317337}" destId="{61FFFA75-C95F-488F-8E44-899921700922}" srcOrd="0" destOrd="0" presId="urn:microsoft.com/office/officeart/2005/8/layout/chevron1"/>
    <dgm:cxn modelId="{BA5EC252-4145-4A01-9F9C-70B558695D51}" type="presParOf" srcId="{7DD8D173-C5A2-4CFF-A1FF-9C5053DBB107}" destId="{ABE3E2F7-1B7E-4778-8E59-6A5044C647B4}" srcOrd="0" destOrd="0" presId="urn:microsoft.com/office/officeart/2005/8/layout/chevron1"/>
    <dgm:cxn modelId="{00262361-7BA3-4BA8-A7F6-EEF4B398CE4C}" type="presParOf" srcId="{7DD8D173-C5A2-4CFF-A1FF-9C5053DBB107}" destId="{4580EEF1-5522-4F64-B075-7905D5201909}" srcOrd="1" destOrd="0" presId="urn:microsoft.com/office/officeart/2005/8/layout/chevron1"/>
    <dgm:cxn modelId="{09A8840B-5033-4E1D-942A-D8467B750D3D}" type="presParOf" srcId="{7DD8D173-C5A2-4CFF-A1FF-9C5053DBB107}" destId="{61FFFA75-C95F-488F-8E44-899921700922}" srcOrd="2" destOrd="0" presId="urn:microsoft.com/office/officeart/2005/8/layout/chevron1"/>
    <dgm:cxn modelId="{48F43330-CD30-413D-AA12-EDA77ED0D4D2}" type="presParOf" srcId="{7DD8D173-C5A2-4CFF-A1FF-9C5053DBB107}" destId="{865298BD-CAFA-4743-9290-17ADC19A62F2}" srcOrd="3" destOrd="0" presId="urn:microsoft.com/office/officeart/2005/8/layout/chevron1"/>
    <dgm:cxn modelId="{3252B65A-B793-402B-8F9B-1616C7DCEE17}" type="presParOf" srcId="{7DD8D173-C5A2-4CFF-A1FF-9C5053DBB107}" destId="{A2666BFA-D467-454A-8229-F6ED61E78467}" srcOrd="4" destOrd="0" presId="urn:microsoft.com/office/officeart/2005/8/layout/chevron1"/>
    <dgm:cxn modelId="{D9EF170A-E309-4EF0-91C7-5F373DD42968}" type="presParOf" srcId="{7DD8D173-C5A2-4CFF-A1FF-9C5053DBB107}" destId="{76E2A672-579C-43DA-9979-E61B7621BC3A}" srcOrd="5" destOrd="0" presId="urn:microsoft.com/office/officeart/2005/8/layout/chevron1"/>
    <dgm:cxn modelId="{30D02C82-4507-4D83-94E8-7EAE96ECAA56}" type="presParOf" srcId="{7DD8D173-C5A2-4CFF-A1FF-9C5053DBB107}" destId="{C963DBBB-B43F-4EF7-9DA2-C43B57E386D1}"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A953A0C-1F38-44A7-9F59-02C6DC6D771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AU"/>
        </a:p>
      </dgm:t>
    </dgm:pt>
    <dgm:pt modelId="{4C56AAD9-B418-46FE-B2BF-05F07AA04103}">
      <dgm:prSet phldrT="[Text]" custT="1"/>
      <dgm:spPr>
        <a:solidFill>
          <a:srgbClr val="2B8B89"/>
        </a:solidFill>
      </dgm:spPr>
      <dgm:t>
        <a:bodyPr/>
        <a:lstStyle/>
        <a:p>
          <a:r>
            <a:rPr lang="en-AU" sz="1800" b="1" dirty="0"/>
            <a:t>Process &amp; Practice</a:t>
          </a:r>
          <a:endParaRPr lang="en-AU" sz="1400" b="1" dirty="0"/>
        </a:p>
      </dgm:t>
    </dgm:pt>
    <dgm:pt modelId="{5F9C7D74-3077-4D0F-97DB-442016EC0C8D}" type="parTrans" cxnId="{4F0874A9-1C57-4CC0-A51D-ED10DBEDFC8E}">
      <dgm:prSet/>
      <dgm:spPr/>
      <dgm:t>
        <a:bodyPr/>
        <a:lstStyle/>
        <a:p>
          <a:endParaRPr lang="en-AU" sz="1800"/>
        </a:p>
      </dgm:t>
    </dgm:pt>
    <dgm:pt modelId="{1E542B12-30B4-41F9-BF85-D989EC08F028}" type="sibTrans" cxnId="{4F0874A9-1C57-4CC0-A51D-ED10DBEDFC8E}">
      <dgm:prSet/>
      <dgm:spPr/>
      <dgm:t>
        <a:bodyPr/>
        <a:lstStyle/>
        <a:p>
          <a:endParaRPr lang="en-AU" sz="1800"/>
        </a:p>
      </dgm:t>
    </dgm:pt>
    <dgm:pt modelId="{B357D0F9-45B9-4FF4-9597-4720C6FB164D}">
      <dgm:prSet phldrT="[Text]" custT="1"/>
      <dgm:spPr>
        <a:solidFill>
          <a:srgbClr val="C4E2D3"/>
        </a:solidFill>
      </dgm:spPr>
      <dgm:t>
        <a:bodyPr/>
        <a:lstStyle/>
        <a:p>
          <a:r>
            <a:rPr lang="en-AU" sz="1600" b="1" dirty="0">
              <a:solidFill>
                <a:schemeClr val="tx1"/>
              </a:solidFill>
            </a:rPr>
            <a:t>Authorising environment</a:t>
          </a:r>
        </a:p>
      </dgm:t>
    </dgm:pt>
    <dgm:pt modelId="{A89BEAD2-E3BA-4482-ADE2-A3385AD8F455}" type="parTrans" cxnId="{4F7794BB-46BB-4556-9AE8-CAC50A114896}">
      <dgm:prSet/>
      <dgm:spPr/>
      <dgm:t>
        <a:bodyPr/>
        <a:lstStyle/>
        <a:p>
          <a:endParaRPr lang="en-AU" sz="1800"/>
        </a:p>
      </dgm:t>
    </dgm:pt>
    <dgm:pt modelId="{AFB38304-F22A-4C0E-B85E-A2B1D5E948B2}" type="sibTrans" cxnId="{4F7794BB-46BB-4556-9AE8-CAC50A114896}">
      <dgm:prSet/>
      <dgm:spPr/>
      <dgm:t>
        <a:bodyPr/>
        <a:lstStyle/>
        <a:p>
          <a:endParaRPr lang="en-AU" sz="1800"/>
        </a:p>
      </dgm:t>
    </dgm:pt>
    <dgm:pt modelId="{B9F4A0FE-A057-468B-9D76-766916304873}">
      <dgm:prSet phldrT="[Text]" custT="1"/>
      <dgm:spPr>
        <a:solidFill>
          <a:schemeClr val="accent6">
            <a:lumMod val="40000"/>
            <a:lumOff val="60000"/>
          </a:schemeClr>
        </a:solidFill>
      </dgm:spPr>
      <dgm:t>
        <a:bodyPr/>
        <a:lstStyle/>
        <a:p>
          <a:r>
            <a:rPr lang="en-AU" sz="1600" b="1" dirty="0">
              <a:solidFill>
                <a:schemeClr val="tx1"/>
              </a:solidFill>
            </a:rPr>
            <a:t>Integration</a:t>
          </a:r>
        </a:p>
      </dgm:t>
    </dgm:pt>
    <dgm:pt modelId="{54929E16-A7FB-4ADE-AB6D-8A095DA944A7}" type="parTrans" cxnId="{F1642A0C-D4A5-449C-A8DB-F079B89E339D}">
      <dgm:prSet/>
      <dgm:spPr/>
      <dgm:t>
        <a:bodyPr/>
        <a:lstStyle/>
        <a:p>
          <a:endParaRPr lang="en-AU" sz="1800"/>
        </a:p>
      </dgm:t>
    </dgm:pt>
    <dgm:pt modelId="{1B4C3BEF-39D5-4498-953A-46DBC3889C4E}" type="sibTrans" cxnId="{F1642A0C-D4A5-449C-A8DB-F079B89E339D}">
      <dgm:prSet/>
      <dgm:spPr/>
      <dgm:t>
        <a:bodyPr/>
        <a:lstStyle/>
        <a:p>
          <a:endParaRPr lang="en-AU" sz="1800"/>
        </a:p>
      </dgm:t>
    </dgm:pt>
    <dgm:pt modelId="{84E8C73C-9CEA-4DBE-8139-DBEC1A79B73E}">
      <dgm:prSet phldrT="[Text]" custT="1"/>
      <dgm:spPr>
        <a:solidFill>
          <a:srgbClr val="8DC9AD"/>
        </a:solidFill>
      </dgm:spPr>
      <dgm:t>
        <a:bodyPr/>
        <a:lstStyle/>
        <a:p>
          <a:r>
            <a:rPr lang="en-AU" sz="1600" b="1" dirty="0"/>
            <a:t>Information</a:t>
          </a:r>
          <a:r>
            <a:rPr lang="en-AU" sz="1600" dirty="0"/>
            <a:t> </a:t>
          </a:r>
          <a:r>
            <a:rPr lang="en-AU" sz="1600" b="1" dirty="0"/>
            <a:t>Sharing</a:t>
          </a:r>
        </a:p>
      </dgm:t>
    </dgm:pt>
    <dgm:pt modelId="{76A1FBC6-1A78-4113-8FC0-3606C73679CB}" type="parTrans" cxnId="{46816C1F-6D6D-4811-8FC4-C793AED274F5}">
      <dgm:prSet/>
      <dgm:spPr/>
      <dgm:t>
        <a:bodyPr/>
        <a:lstStyle/>
        <a:p>
          <a:endParaRPr lang="en-AU" sz="1800"/>
        </a:p>
      </dgm:t>
    </dgm:pt>
    <dgm:pt modelId="{C52C9C44-2CE0-40B7-8E9A-0D84109DDC48}" type="sibTrans" cxnId="{46816C1F-6D6D-4811-8FC4-C793AED274F5}">
      <dgm:prSet/>
      <dgm:spPr/>
      <dgm:t>
        <a:bodyPr/>
        <a:lstStyle/>
        <a:p>
          <a:endParaRPr lang="en-AU" sz="1800"/>
        </a:p>
      </dgm:t>
    </dgm:pt>
    <dgm:pt modelId="{5FD520DA-855F-49F4-97F1-8F5D9B40147A}" type="pres">
      <dgm:prSet presAssocID="{8A953A0C-1F38-44A7-9F59-02C6DC6D771C}" presName="cycleMatrixDiagram" presStyleCnt="0">
        <dgm:presLayoutVars>
          <dgm:chMax val="1"/>
          <dgm:dir/>
          <dgm:animLvl val="lvl"/>
          <dgm:resizeHandles val="exact"/>
        </dgm:presLayoutVars>
      </dgm:prSet>
      <dgm:spPr/>
    </dgm:pt>
    <dgm:pt modelId="{3D870D12-0798-4224-8EE0-D9D16853477B}" type="pres">
      <dgm:prSet presAssocID="{8A953A0C-1F38-44A7-9F59-02C6DC6D771C}" presName="children" presStyleCnt="0"/>
      <dgm:spPr/>
    </dgm:pt>
    <dgm:pt modelId="{1A9E630A-640C-4F92-860E-73F347A6401C}" type="pres">
      <dgm:prSet presAssocID="{8A953A0C-1F38-44A7-9F59-02C6DC6D771C}" presName="childPlaceholder" presStyleCnt="0"/>
      <dgm:spPr/>
    </dgm:pt>
    <dgm:pt modelId="{A27138D5-DF6E-4AF6-A47D-724C4D4A7990}" type="pres">
      <dgm:prSet presAssocID="{8A953A0C-1F38-44A7-9F59-02C6DC6D771C}" presName="circle" presStyleCnt="0"/>
      <dgm:spPr/>
    </dgm:pt>
    <dgm:pt modelId="{BCDAB34F-78C4-4DBE-B75F-BBDB985DF5A3}" type="pres">
      <dgm:prSet presAssocID="{8A953A0C-1F38-44A7-9F59-02C6DC6D771C}" presName="quadrant1" presStyleLbl="node1" presStyleIdx="0" presStyleCnt="4">
        <dgm:presLayoutVars>
          <dgm:chMax val="1"/>
          <dgm:bulletEnabled val="1"/>
        </dgm:presLayoutVars>
      </dgm:prSet>
      <dgm:spPr/>
    </dgm:pt>
    <dgm:pt modelId="{D412A3BE-1B68-45AE-B189-4F2BE8BC37A7}" type="pres">
      <dgm:prSet presAssocID="{8A953A0C-1F38-44A7-9F59-02C6DC6D771C}" presName="quadrant2" presStyleLbl="node1" presStyleIdx="1" presStyleCnt="4" custLinFactNeighborX="-1248">
        <dgm:presLayoutVars>
          <dgm:chMax val="1"/>
          <dgm:bulletEnabled val="1"/>
        </dgm:presLayoutVars>
      </dgm:prSet>
      <dgm:spPr/>
    </dgm:pt>
    <dgm:pt modelId="{AD0ECE81-E014-4216-9036-A747A18489BB}" type="pres">
      <dgm:prSet presAssocID="{8A953A0C-1F38-44A7-9F59-02C6DC6D771C}" presName="quadrant3" presStyleLbl="node1" presStyleIdx="2" presStyleCnt="4">
        <dgm:presLayoutVars>
          <dgm:chMax val="1"/>
          <dgm:bulletEnabled val="1"/>
        </dgm:presLayoutVars>
      </dgm:prSet>
      <dgm:spPr/>
    </dgm:pt>
    <dgm:pt modelId="{BB0C2C16-E20F-481E-8105-7A5EB8117520}" type="pres">
      <dgm:prSet presAssocID="{8A953A0C-1F38-44A7-9F59-02C6DC6D771C}" presName="quadrant4" presStyleLbl="node1" presStyleIdx="3" presStyleCnt="4">
        <dgm:presLayoutVars>
          <dgm:chMax val="1"/>
          <dgm:bulletEnabled val="1"/>
        </dgm:presLayoutVars>
      </dgm:prSet>
      <dgm:spPr/>
    </dgm:pt>
    <dgm:pt modelId="{662E56CB-D396-438F-B45A-A5281F11D440}" type="pres">
      <dgm:prSet presAssocID="{8A953A0C-1F38-44A7-9F59-02C6DC6D771C}" presName="quadrantPlaceholder" presStyleCnt="0"/>
      <dgm:spPr/>
    </dgm:pt>
    <dgm:pt modelId="{9FAF054A-6B15-4127-A6EA-106FD6DD688A}" type="pres">
      <dgm:prSet presAssocID="{8A953A0C-1F38-44A7-9F59-02C6DC6D771C}" presName="center1" presStyleLbl="fgShp" presStyleIdx="0" presStyleCnt="2" custScaleX="182723" custScaleY="179174" custLinFactNeighborX="-4894" custLinFactNeighborY="-3752"/>
      <dgm:spPr>
        <a:solidFill>
          <a:srgbClr val="F4B183"/>
        </a:solidFill>
        <a:ln>
          <a:solidFill>
            <a:srgbClr val="F4B183"/>
          </a:solidFill>
        </a:ln>
      </dgm:spPr>
    </dgm:pt>
    <dgm:pt modelId="{2B409916-8B80-45A4-9958-78F6F2C6E403}" type="pres">
      <dgm:prSet presAssocID="{8A953A0C-1F38-44A7-9F59-02C6DC6D771C}" presName="center2" presStyleLbl="fgShp" presStyleIdx="1" presStyleCnt="2" custScaleX="176198" custScaleY="177297" custLinFactNeighborX="-1" custLinFactNeighborY="-1877"/>
      <dgm:spPr>
        <a:solidFill>
          <a:srgbClr val="F4B183"/>
        </a:solidFill>
        <a:ln>
          <a:solidFill>
            <a:srgbClr val="F4B183"/>
          </a:solidFill>
        </a:ln>
      </dgm:spPr>
    </dgm:pt>
  </dgm:ptLst>
  <dgm:cxnLst>
    <dgm:cxn modelId="{F1642A0C-D4A5-449C-A8DB-F079B89E339D}" srcId="{8A953A0C-1F38-44A7-9F59-02C6DC6D771C}" destId="{B9F4A0FE-A057-468B-9D76-766916304873}" srcOrd="2" destOrd="0" parTransId="{54929E16-A7FB-4ADE-AB6D-8A095DA944A7}" sibTransId="{1B4C3BEF-39D5-4498-953A-46DBC3889C4E}"/>
    <dgm:cxn modelId="{46816C1F-6D6D-4811-8FC4-C793AED274F5}" srcId="{8A953A0C-1F38-44A7-9F59-02C6DC6D771C}" destId="{84E8C73C-9CEA-4DBE-8139-DBEC1A79B73E}" srcOrd="3" destOrd="0" parTransId="{76A1FBC6-1A78-4113-8FC0-3606C73679CB}" sibTransId="{C52C9C44-2CE0-40B7-8E9A-0D84109DDC48}"/>
    <dgm:cxn modelId="{A35DCD42-F2A5-4A29-B617-D73CE6733800}" type="presOf" srcId="{4C56AAD9-B418-46FE-B2BF-05F07AA04103}" destId="{BCDAB34F-78C4-4DBE-B75F-BBDB985DF5A3}" srcOrd="0" destOrd="0" presId="urn:microsoft.com/office/officeart/2005/8/layout/cycle4"/>
    <dgm:cxn modelId="{D2E5B55A-B975-4704-95AA-4E3CB4D3ABC7}" type="presOf" srcId="{84E8C73C-9CEA-4DBE-8139-DBEC1A79B73E}" destId="{BB0C2C16-E20F-481E-8105-7A5EB8117520}" srcOrd="0" destOrd="0" presId="urn:microsoft.com/office/officeart/2005/8/layout/cycle4"/>
    <dgm:cxn modelId="{4F0874A9-1C57-4CC0-A51D-ED10DBEDFC8E}" srcId="{8A953A0C-1F38-44A7-9F59-02C6DC6D771C}" destId="{4C56AAD9-B418-46FE-B2BF-05F07AA04103}" srcOrd="0" destOrd="0" parTransId="{5F9C7D74-3077-4D0F-97DB-442016EC0C8D}" sibTransId="{1E542B12-30B4-41F9-BF85-D989EC08F028}"/>
    <dgm:cxn modelId="{4F7794BB-46BB-4556-9AE8-CAC50A114896}" srcId="{8A953A0C-1F38-44A7-9F59-02C6DC6D771C}" destId="{B357D0F9-45B9-4FF4-9597-4720C6FB164D}" srcOrd="1" destOrd="0" parTransId="{A89BEAD2-E3BA-4482-ADE2-A3385AD8F455}" sibTransId="{AFB38304-F22A-4C0E-B85E-A2B1D5E948B2}"/>
    <dgm:cxn modelId="{9DCEA3EE-DA08-479A-9174-DCC3CBDB35FD}" type="presOf" srcId="{B357D0F9-45B9-4FF4-9597-4720C6FB164D}" destId="{D412A3BE-1B68-45AE-B189-4F2BE8BC37A7}" srcOrd="0" destOrd="0" presId="urn:microsoft.com/office/officeart/2005/8/layout/cycle4"/>
    <dgm:cxn modelId="{7F1567D6-8203-4B01-8245-CFC3DE73B918}" type="presOf" srcId="{8A953A0C-1F38-44A7-9F59-02C6DC6D771C}" destId="{5FD520DA-855F-49F4-97F1-8F5D9B40147A}" srcOrd="0" destOrd="0" presId="urn:microsoft.com/office/officeart/2005/8/layout/cycle4"/>
    <dgm:cxn modelId="{7C9006F7-6161-4E5B-95A0-6AF9355C9204}" type="presOf" srcId="{B9F4A0FE-A057-468B-9D76-766916304873}" destId="{AD0ECE81-E014-4216-9036-A747A18489BB}" srcOrd="0" destOrd="0" presId="urn:microsoft.com/office/officeart/2005/8/layout/cycle4"/>
    <dgm:cxn modelId="{933B494A-46C2-419F-A1BA-8EE77EF21BB5}" type="presParOf" srcId="{5FD520DA-855F-49F4-97F1-8F5D9B40147A}" destId="{3D870D12-0798-4224-8EE0-D9D16853477B}" srcOrd="0" destOrd="0" presId="urn:microsoft.com/office/officeart/2005/8/layout/cycle4"/>
    <dgm:cxn modelId="{329D0C40-D4B7-49CA-B866-B1910DDCB6BC}" type="presParOf" srcId="{3D870D12-0798-4224-8EE0-D9D16853477B}" destId="{1A9E630A-640C-4F92-860E-73F347A6401C}" srcOrd="0" destOrd="0" presId="urn:microsoft.com/office/officeart/2005/8/layout/cycle4"/>
    <dgm:cxn modelId="{BAA68C5B-FEDF-410C-8A7E-6705DECB99D1}" type="presParOf" srcId="{5FD520DA-855F-49F4-97F1-8F5D9B40147A}" destId="{A27138D5-DF6E-4AF6-A47D-724C4D4A7990}" srcOrd="1" destOrd="0" presId="urn:microsoft.com/office/officeart/2005/8/layout/cycle4"/>
    <dgm:cxn modelId="{81A5E42B-F1D3-4BCD-A495-6AFD7B67ADDA}" type="presParOf" srcId="{A27138D5-DF6E-4AF6-A47D-724C4D4A7990}" destId="{BCDAB34F-78C4-4DBE-B75F-BBDB985DF5A3}" srcOrd="0" destOrd="0" presId="urn:microsoft.com/office/officeart/2005/8/layout/cycle4"/>
    <dgm:cxn modelId="{16ACFFF3-9F63-4748-BFAE-E771AA3B53CC}" type="presParOf" srcId="{A27138D5-DF6E-4AF6-A47D-724C4D4A7990}" destId="{D412A3BE-1B68-45AE-B189-4F2BE8BC37A7}" srcOrd="1" destOrd="0" presId="urn:microsoft.com/office/officeart/2005/8/layout/cycle4"/>
    <dgm:cxn modelId="{810C208B-4469-4F10-9826-8D10E5ADC802}" type="presParOf" srcId="{A27138D5-DF6E-4AF6-A47D-724C4D4A7990}" destId="{AD0ECE81-E014-4216-9036-A747A18489BB}" srcOrd="2" destOrd="0" presId="urn:microsoft.com/office/officeart/2005/8/layout/cycle4"/>
    <dgm:cxn modelId="{F3A9209A-0F5E-4228-8AB9-1FA5D8F897E0}" type="presParOf" srcId="{A27138D5-DF6E-4AF6-A47D-724C4D4A7990}" destId="{BB0C2C16-E20F-481E-8105-7A5EB8117520}" srcOrd="3" destOrd="0" presId="urn:microsoft.com/office/officeart/2005/8/layout/cycle4"/>
    <dgm:cxn modelId="{94081A90-3C92-4BBC-8468-D087B68096ED}" type="presParOf" srcId="{A27138D5-DF6E-4AF6-A47D-724C4D4A7990}" destId="{662E56CB-D396-438F-B45A-A5281F11D440}" srcOrd="4" destOrd="0" presId="urn:microsoft.com/office/officeart/2005/8/layout/cycle4"/>
    <dgm:cxn modelId="{665E6357-0E42-4CE7-8E68-026241FF7B89}" type="presParOf" srcId="{5FD520DA-855F-49F4-97F1-8F5D9B40147A}" destId="{9FAF054A-6B15-4127-A6EA-106FD6DD688A}" srcOrd="2" destOrd="0" presId="urn:microsoft.com/office/officeart/2005/8/layout/cycle4"/>
    <dgm:cxn modelId="{852CF7B4-0B29-47FF-9A4B-8844921B0554}" type="presParOf" srcId="{5FD520DA-855F-49F4-97F1-8F5D9B40147A}" destId="{2B409916-8B80-45A4-9958-78F6F2C6E40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0A60EB-7D36-429D-BB27-0063F3A4C5B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57E9333C-B4A2-40A0-94D5-BCAA2C536CEE}">
      <dgm:prSet phldrT="[Text]" custT="1"/>
      <dgm:spPr>
        <a:solidFill>
          <a:srgbClr val="2B8B89"/>
        </a:solidFill>
      </dgm:spPr>
      <dgm:t>
        <a:bodyPr/>
        <a:lstStyle/>
        <a:p>
          <a:r>
            <a:rPr lang="en-AU" sz="1800" b="1">
              <a:ln>
                <a:noFill/>
              </a:ln>
              <a:solidFill>
                <a:sysClr val="windowText" lastClr="000000"/>
              </a:solidFill>
            </a:rPr>
            <a:t>Governance</a:t>
          </a:r>
        </a:p>
      </dgm:t>
    </dgm:pt>
    <dgm:pt modelId="{54B9CE09-C35D-4F7A-8CD5-99161E1797CE}" type="parTrans" cxnId="{2A7018D0-952D-4D80-B8CC-AEF9389A54C5}">
      <dgm:prSet/>
      <dgm:spPr/>
      <dgm:t>
        <a:bodyPr/>
        <a:lstStyle/>
        <a:p>
          <a:endParaRPr lang="en-AU" sz="3200" b="1">
            <a:ln>
              <a:noFill/>
            </a:ln>
            <a:solidFill>
              <a:sysClr val="windowText" lastClr="000000"/>
            </a:solidFill>
          </a:endParaRPr>
        </a:p>
      </dgm:t>
    </dgm:pt>
    <dgm:pt modelId="{C91B0CA6-84BE-4FF0-8C29-5DD2B0A48ABC}" type="sibTrans" cxnId="{2A7018D0-952D-4D80-B8CC-AEF9389A54C5}">
      <dgm:prSet/>
      <dgm:spPr/>
      <dgm:t>
        <a:bodyPr/>
        <a:lstStyle/>
        <a:p>
          <a:endParaRPr lang="en-AU" sz="3200" b="1">
            <a:ln>
              <a:noFill/>
            </a:ln>
            <a:solidFill>
              <a:sysClr val="windowText" lastClr="000000"/>
            </a:solidFill>
          </a:endParaRPr>
        </a:p>
      </dgm:t>
    </dgm:pt>
    <dgm:pt modelId="{3C31268A-37D3-4A88-B275-6DF9ABDD37E2}">
      <dgm:prSet phldrT="[Text]" custT="1"/>
      <dgm:spPr>
        <a:solidFill>
          <a:srgbClr val="8DC9AD"/>
        </a:solidFill>
      </dgm:spPr>
      <dgm:t>
        <a:bodyPr/>
        <a:lstStyle/>
        <a:p>
          <a:r>
            <a:rPr lang="en-AU" sz="1800" b="1">
              <a:ln>
                <a:noFill/>
              </a:ln>
              <a:solidFill>
                <a:sysClr val="windowText" lastClr="000000"/>
              </a:solidFill>
            </a:rPr>
            <a:t>Workplaces</a:t>
          </a:r>
        </a:p>
      </dgm:t>
    </dgm:pt>
    <dgm:pt modelId="{E46A5888-0802-4D3D-910C-56C3BE2EDBBC}" type="parTrans" cxnId="{D92E5B82-9F36-47E8-A9A7-96577405DCA0}">
      <dgm:prSet/>
      <dgm:spPr/>
      <dgm:t>
        <a:bodyPr/>
        <a:lstStyle/>
        <a:p>
          <a:endParaRPr lang="en-AU" sz="3200" b="1">
            <a:ln>
              <a:noFill/>
            </a:ln>
            <a:solidFill>
              <a:sysClr val="windowText" lastClr="000000"/>
            </a:solidFill>
          </a:endParaRPr>
        </a:p>
      </dgm:t>
    </dgm:pt>
    <dgm:pt modelId="{377FF87B-AAD2-4DB7-A474-E430BBDD1E8B}" type="sibTrans" cxnId="{D92E5B82-9F36-47E8-A9A7-96577405DCA0}">
      <dgm:prSet/>
      <dgm:spPr/>
      <dgm:t>
        <a:bodyPr/>
        <a:lstStyle/>
        <a:p>
          <a:endParaRPr lang="en-AU" sz="3200" b="1">
            <a:ln>
              <a:noFill/>
            </a:ln>
            <a:solidFill>
              <a:sysClr val="windowText" lastClr="000000"/>
            </a:solidFill>
          </a:endParaRPr>
        </a:p>
      </dgm:t>
    </dgm:pt>
    <dgm:pt modelId="{3C73AF31-11DB-4E0C-B562-22C282B601EF}">
      <dgm:prSet phldrT="[Text]" custT="1"/>
      <dgm:spPr>
        <a:solidFill>
          <a:srgbClr val="C4E2D3"/>
        </a:solidFill>
      </dgm:spPr>
      <dgm:t>
        <a:bodyPr/>
        <a:lstStyle/>
        <a:p>
          <a:r>
            <a:rPr lang="en-AU" sz="1800" b="1">
              <a:ln>
                <a:noFill/>
              </a:ln>
              <a:solidFill>
                <a:sysClr val="windowText" lastClr="000000"/>
              </a:solidFill>
            </a:rPr>
            <a:t>Individual practice</a:t>
          </a:r>
        </a:p>
      </dgm:t>
    </dgm:pt>
    <dgm:pt modelId="{5D140CB2-0BC4-4B0C-82EE-B98872BD492C}" type="parTrans" cxnId="{78F103EC-AA71-493C-BFD6-8EF44E443392}">
      <dgm:prSet/>
      <dgm:spPr/>
      <dgm:t>
        <a:bodyPr/>
        <a:lstStyle/>
        <a:p>
          <a:endParaRPr lang="en-AU" sz="3200" b="1">
            <a:ln>
              <a:noFill/>
            </a:ln>
            <a:solidFill>
              <a:sysClr val="windowText" lastClr="000000"/>
            </a:solidFill>
          </a:endParaRPr>
        </a:p>
      </dgm:t>
    </dgm:pt>
    <dgm:pt modelId="{8F3E8291-C90C-43DD-9A18-D8C6C99A45D1}" type="sibTrans" cxnId="{78F103EC-AA71-493C-BFD6-8EF44E443392}">
      <dgm:prSet/>
      <dgm:spPr/>
      <dgm:t>
        <a:bodyPr/>
        <a:lstStyle/>
        <a:p>
          <a:endParaRPr lang="en-AU" sz="3200" b="1">
            <a:ln>
              <a:noFill/>
            </a:ln>
            <a:solidFill>
              <a:sysClr val="windowText" lastClr="000000"/>
            </a:solidFill>
          </a:endParaRPr>
        </a:p>
      </dgm:t>
    </dgm:pt>
    <dgm:pt modelId="{478D3319-E34C-43B6-909A-17BBBEADD10F}">
      <dgm:prSet phldrT="[Text]" custT="1"/>
      <dgm:spPr>
        <a:solidFill>
          <a:srgbClr val="F4B183"/>
        </a:solidFill>
      </dgm:spPr>
      <dgm:t>
        <a:bodyPr/>
        <a:lstStyle/>
        <a:p>
          <a:r>
            <a:rPr lang="en-AU" sz="1400" b="1" dirty="0">
              <a:ln>
                <a:noFill/>
              </a:ln>
              <a:solidFill>
                <a:sysClr val="windowText" lastClr="000000"/>
              </a:solidFill>
            </a:rPr>
            <a:t>PRACTICE STANDARDS</a:t>
          </a:r>
        </a:p>
      </dgm:t>
    </dgm:pt>
    <dgm:pt modelId="{29563870-66EE-4205-816E-0D297E157360}" type="parTrans" cxnId="{8ECA221B-C1C8-4901-9361-948BC9850B4A}">
      <dgm:prSet/>
      <dgm:spPr/>
      <dgm:t>
        <a:bodyPr/>
        <a:lstStyle/>
        <a:p>
          <a:endParaRPr lang="en-AU" sz="3200" b="1">
            <a:ln>
              <a:noFill/>
            </a:ln>
            <a:solidFill>
              <a:sysClr val="windowText" lastClr="000000"/>
            </a:solidFill>
          </a:endParaRPr>
        </a:p>
      </dgm:t>
    </dgm:pt>
    <dgm:pt modelId="{0CF0AFA8-D7EF-4B65-A9CC-6003B6173A55}" type="sibTrans" cxnId="{8ECA221B-C1C8-4901-9361-948BC9850B4A}">
      <dgm:prSet/>
      <dgm:spPr/>
      <dgm:t>
        <a:bodyPr/>
        <a:lstStyle/>
        <a:p>
          <a:endParaRPr lang="en-AU" sz="3200" b="1">
            <a:ln>
              <a:noFill/>
            </a:ln>
            <a:solidFill>
              <a:sysClr val="windowText" lastClr="000000"/>
            </a:solidFill>
          </a:endParaRPr>
        </a:p>
      </dgm:t>
    </dgm:pt>
    <dgm:pt modelId="{ADEC7BAD-39FA-4985-8DB1-3D08EED0FC7D}" type="pres">
      <dgm:prSet presAssocID="{C90A60EB-7D36-429D-BB27-0063F3A4C5BC}" presName="Name0" presStyleCnt="0">
        <dgm:presLayoutVars>
          <dgm:chMax val="7"/>
          <dgm:resizeHandles val="exact"/>
        </dgm:presLayoutVars>
      </dgm:prSet>
      <dgm:spPr/>
    </dgm:pt>
    <dgm:pt modelId="{F1C9E320-6490-4511-A529-50BCF5549AA9}" type="pres">
      <dgm:prSet presAssocID="{C90A60EB-7D36-429D-BB27-0063F3A4C5BC}" presName="comp1" presStyleCnt="0"/>
      <dgm:spPr/>
    </dgm:pt>
    <dgm:pt modelId="{1A4C8732-B005-40B8-949D-876451B8337F}" type="pres">
      <dgm:prSet presAssocID="{C90A60EB-7D36-429D-BB27-0063F3A4C5BC}" presName="circle1" presStyleLbl="node1" presStyleIdx="0" presStyleCnt="4" custScaleX="116921"/>
      <dgm:spPr/>
    </dgm:pt>
    <dgm:pt modelId="{04EA913A-ABAE-43BC-9836-32F7D7CF85D7}" type="pres">
      <dgm:prSet presAssocID="{C90A60EB-7D36-429D-BB27-0063F3A4C5BC}" presName="c1text" presStyleLbl="node1" presStyleIdx="0" presStyleCnt="4">
        <dgm:presLayoutVars>
          <dgm:bulletEnabled val="1"/>
        </dgm:presLayoutVars>
      </dgm:prSet>
      <dgm:spPr/>
    </dgm:pt>
    <dgm:pt modelId="{6F9D418E-1B5F-439B-8742-1C5B9CDA6DBF}" type="pres">
      <dgm:prSet presAssocID="{C90A60EB-7D36-429D-BB27-0063F3A4C5BC}" presName="comp2" presStyleCnt="0"/>
      <dgm:spPr/>
    </dgm:pt>
    <dgm:pt modelId="{27EE16FD-0E7C-43B8-9FEB-4295B048A335}" type="pres">
      <dgm:prSet presAssocID="{C90A60EB-7D36-429D-BB27-0063F3A4C5BC}" presName="circle2" presStyleLbl="node1" presStyleIdx="1" presStyleCnt="4" custScaleX="116293"/>
      <dgm:spPr/>
    </dgm:pt>
    <dgm:pt modelId="{8ADC5C05-BC31-49BE-8348-150B5D3071C7}" type="pres">
      <dgm:prSet presAssocID="{C90A60EB-7D36-429D-BB27-0063F3A4C5BC}" presName="c2text" presStyleLbl="node1" presStyleIdx="1" presStyleCnt="4">
        <dgm:presLayoutVars>
          <dgm:bulletEnabled val="1"/>
        </dgm:presLayoutVars>
      </dgm:prSet>
      <dgm:spPr/>
    </dgm:pt>
    <dgm:pt modelId="{F6E56EC5-08E5-4DF7-841B-4DF9F32DCD18}" type="pres">
      <dgm:prSet presAssocID="{C90A60EB-7D36-429D-BB27-0063F3A4C5BC}" presName="comp3" presStyleCnt="0"/>
      <dgm:spPr/>
    </dgm:pt>
    <dgm:pt modelId="{05ECD6B1-13D4-4690-A82D-20915C11C296}" type="pres">
      <dgm:prSet presAssocID="{C90A60EB-7D36-429D-BB27-0063F3A4C5BC}" presName="circle3" presStyleLbl="node1" presStyleIdx="2" presStyleCnt="4" custLinFactNeighborX="-69" custLinFactNeighborY="-1034"/>
      <dgm:spPr/>
    </dgm:pt>
    <dgm:pt modelId="{C1B3A2D0-132A-45B7-9072-E6FD2482AAD5}" type="pres">
      <dgm:prSet presAssocID="{C90A60EB-7D36-429D-BB27-0063F3A4C5BC}" presName="c3text" presStyleLbl="node1" presStyleIdx="2" presStyleCnt="4">
        <dgm:presLayoutVars>
          <dgm:bulletEnabled val="1"/>
        </dgm:presLayoutVars>
      </dgm:prSet>
      <dgm:spPr/>
    </dgm:pt>
    <dgm:pt modelId="{8B7DA90E-72E9-47F4-ACB1-DBCCE0952CA4}" type="pres">
      <dgm:prSet presAssocID="{C90A60EB-7D36-429D-BB27-0063F3A4C5BC}" presName="comp4" presStyleCnt="0"/>
      <dgm:spPr/>
    </dgm:pt>
    <dgm:pt modelId="{5A56100A-C61F-4DBC-A311-C6586CC9E578}" type="pres">
      <dgm:prSet presAssocID="{C90A60EB-7D36-429D-BB27-0063F3A4C5BC}" presName="circle4" presStyleLbl="node1" presStyleIdx="3" presStyleCnt="4"/>
      <dgm:spPr/>
    </dgm:pt>
    <dgm:pt modelId="{20D77B36-5FE9-46D1-956F-344EDA02E141}" type="pres">
      <dgm:prSet presAssocID="{C90A60EB-7D36-429D-BB27-0063F3A4C5BC}" presName="c4text" presStyleLbl="node1" presStyleIdx="3" presStyleCnt="4">
        <dgm:presLayoutVars>
          <dgm:bulletEnabled val="1"/>
        </dgm:presLayoutVars>
      </dgm:prSet>
      <dgm:spPr/>
    </dgm:pt>
  </dgm:ptLst>
  <dgm:cxnLst>
    <dgm:cxn modelId="{8ECA221B-C1C8-4901-9361-948BC9850B4A}" srcId="{C90A60EB-7D36-429D-BB27-0063F3A4C5BC}" destId="{478D3319-E34C-43B6-909A-17BBBEADD10F}" srcOrd="3" destOrd="0" parTransId="{29563870-66EE-4205-816E-0D297E157360}" sibTransId="{0CF0AFA8-D7EF-4B65-A9CC-6003B6173A55}"/>
    <dgm:cxn modelId="{5360551D-8E0B-4611-91A7-A7A18AE417C1}" type="presOf" srcId="{3C31268A-37D3-4A88-B275-6DF9ABDD37E2}" destId="{8ADC5C05-BC31-49BE-8348-150B5D3071C7}" srcOrd="1" destOrd="0" presId="urn:microsoft.com/office/officeart/2005/8/layout/venn2"/>
    <dgm:cxn modelId="{20B2461E-A7B2-4C1E-8C4D-FC8C26693946}" type="presOf" srcId="{3C31268A-37D3-4A88-B275-6DF9ABDD37E2}" destId="{27EE16FD-0E7C-43B8-9FEB-4295B048A335}" srcOrd="0" destOrd="0" presId="urn:microsoft.com/office/officeart/2005/8/layout/venn2"/>
    <dgm:cxn modelId="{19571F40-6E7E-42F9-A49D-B952388E9559}" type="presOf" srcId="{478D3319-E34C-43B6-909A-17BBBEADD10F}" destId="{5A56100A-C61F-4DBC-A311-C6586CC9E578}" srcOrd="0" destOrd="0" presId="urn:microsoft.com/office/officeart/2005/8/layout/venn2"/>
    <dgm:cxn modelId="{3B75B448-181F-47A3-888C-1397E6FD886E}" type="presOf" srcId="{57E9333C-B4A2-40A0-94D5-BCAA2C536CEE}" destId="{04EA913A-ABAE-43BC-9836-32F7D7CF85D7}" srcOrd="1" destOrd="0" presId="urn:microsoft.com/office/officeart/2005/8/layout/venn2"/>
    <dgm:cxn modelId="{9EE8C36F-211A-4C98-B0D5-324990CBDBAF}" type="presOf" srcId="{C90A60EB-7D36-429D-BB27-0063F3A4C5BC}" destId="{ADEC7BAD-39FA-4985-8DB1-3D08EED0FC7D}" srcOrd="0" destOrd="0" presId="urn:microsoft.com/office/officeart/2005/8/layout/venn2"/>
    <dgm:cxn modelId="{B664ED7E-924A-4705-A432-98D1244E3D40}" type="presOf" srcId="{478D3319-E34C-43B6-909A-17BBBEADD10F}" destId="{20D77B36-5FE9-46D1-956F-344EDA02E141}" srcOrd="1" destOrd="0" presId="urn:microsoft.com/office/officeart/2005/8/layout/venn2"/>
    <dgm:cxn modelId="{D92E5B82-9F36-47E8-A9A7-96577405DCA0}" srcId="{C90A60EB-7D36-429D-BB27-0063F3A4C5BC}" destId="{3C31268A-37D3-4A88-B275-6DF9ABDD37E2}" srcOrd="1" destOrd="0" parTransId="{E46A5888-0802-4D3D-910C-56C3BE2EDBBC}" sibTransId="{377FF87B-AAD2-4DB7-A474-E430BBDD1E8B}"/>
    <dgm:cxn modelId="{220BCE83-31A6-4C5B-B5DB-979ADB84C466}" type="presOf" srcId="{3C73AF31-11DB-4E0C-B562-22C282B601EF}" destId="{C1B3A2D0-132A-45B7-9072-E6FD2482AAD5}" srcOrd="1" destOrd="0" presId="urn:microsoft.com/office/officeart/2005/8/layout/venn2"/>
    <dgm:cxn modelId="{6A1CF6C9-09A2-4880-B0D6-F9CCF1A7F56F}" type="presOf" srcId="{3C73AF31-11DB-4E0C-B562-22C282B601EF}" destId="{05ECD6B1-13D4-4690-A82D-20915C11C296}" srcOrd="0" destOrd="0" presId="urn:microsoft.com/office/officeart/2005/8/layout/venn2"/>
    <dgm:cxn modelId="{78F103EC-AA71-493C-BFD6-8EF44E443392}" srcId="{C90A60EB-7D36-429D-BB27-0063F3A4C5BC}" destId="{3C73AF31-11DB-4E0C-B562-22C282B601EF}" srcOrd="2" destOrd="0" parTransId="{5D140CB2-0BC4-4B0C-82EE-B98872BD492C}" sibTransId="{8F3E8291-C90C-43DD-9A18-D8C6C99A45D1}"/>
    <dgm:cxn modelId="{2A7018D0-952D-4D80-B8CC-AEF9389A54C5}" srcId="{C90A60EB-7D36-429D-BB27-0063F3A4C5BC}" destId="{57E9333C-B4A2-40A0-94D5-BCAA2C536CEE}" srcOrd="0" destOrd="0" parTransId="{54B9CE09-C35D-4F7A-8CD5-99161E1797CE}" sibTransId="{C91B0CA6-84BE-4FF0-8C29-5DD2B0A48ABC}"/>
    <dgm:cxn modelId="{46A454F0-FD0F-4432-A9EF-FCF08A0A6369}" type="presOf" srcId="{57E9333C-B4A2-40A0-94D5-BCAA2C536CEE}" destId="{1A4C8732-B005-40B8-949D-876451B8337F}" srcOrd="0" destOrd="0" presId="urn:microsoft.com/office/officeart/2005/8/layout/venn2"/>
    <dgm:cxn modelId="{601547DC-3138-45EE-84D7-FB14AF02F4FE}" type="presParOf" srcId="{ADEC7BAD-39FA-4985-8DB1-3D08EED0FC7D}" destId="{F1C9E320-6490-4511-A529-50BCF5549AA9}" srcOrd="0" destOrd="0" presId="urn:microsoft.com/office/officeart/2005/8/layout/venn2"/>
    <dgm:cxn modelId="{83FC3380-BE42-43E2-8F71-463395F90364}" type="presParOf" srcId="{F1C9E320-6490-4511-A529-50BCF5549AA9}" destId="{1A4C8732-B005-40B8-949D-876451B8337F}" srcOrd="0" destOrd="0" presId="urn:microsoft.com/office/officeart/2005/8/layout/venn2"/>
    <dgm:cxn modelId="{F76E877D-AA3C-44E8-A56E-4E530334376E}" type="presParOf" srcId="{F1C9E320-6490-4511-A529-50BCF5549AA9}" destId="{04EA913A-ABAE-43BC-9836-32F7D7CF85D7}" srcOrd="1" destOrd="0" presId="urn:microsoft.com/office/officeart/2005/8/layout/venn2"/>
    <dgm:cxn modelId="{90CE39B9-8DA2-4F51-A26C-1D237AAF5976}" type="presParOf" srcId="{ADEC7BAD-39FA-4985-8DB1-3D08EED0FC7D}" destId="{6F9D418E-1B5F-439B-8742-1C5B9CDA6DBF}" srcOrd="1" destOrd="0" presId="urn:microsoft.com/office/officeart/2005/8/layout/venn2"/>
    <dgm:cxn modelId="{82990527-0AB4-4B6E-AFDB-E04DFAE14544}" type="presParOf" srcId="{6F9D418E-1B5F-439B-8742-1C5B9CDA6DBF}" destId="{27EE16FD-0E7C-43B8-9FEB-4295B048A335}" srcOrd="0" destOrd="0" presId="urn:microsoft.com/office/officeart/2005/8/layout/venn2"/>
    <dgm:cxn modelId="{014BBAAD-8806-41CC-825B-D0BAA786896F}" type="presParOf" srcId="{6F9D418E-1B5F-439B-8742-1C5B9CDA6DBF}" destId="{8ADC5C05-BC31-49BE-8348-150B5D3071C7}" srcOrd="1" destOrd="0" presId="urn:microsoft.com/office/officeart/2005/8/layout/venn2"/>
    <dgm:cxn modelId="{5810CDE2-246A-405F-AB0A-C35ADA88B0B0}" type="presParOf" srcId="{ADEC7BAD-39FA-4985-8DB1-3D08EED0FC7D}" destId="{F6E56EC5-08E5-4DF7-841B-4DF9F32DCD18}" srcOrd="2" destOrd="0" presId="urn:microsoft.com/office/officeart/2005/8/layout/venn2"/>
    <dgm:cxn modelId="{7655C8DF-AF69-4649-AADF-C7FF07E5D7E1}" type="presParOf" srcId="{F6E56EC5-08E5-4DF7-841B-4DF9F32DCD18}" destId="{05ECD6B1-13D4-4690-A82D-20915C11C296}" srcOrd="0" destOrd="0" presId="urn:microsoft.com/office/officeart/2005/8/layout/venn2"/>
    <dgm:cxn modelId="{0529E618-9F2C-4E3C-BC4B-390E4A64593C}" type="presParOf" srcId="{F6E56EC5-08E5-4DF7-841B-4DF9F32DCD18}" destId="{C1B3A2D0-132A-45B7-9072-E6FD2482AAD5}" srcOrd="1" destOrd="0" presId="urn:microsoft.com/office/officeart/2005/8/layout/venn2"/>
    <dgm:cxn modelId="{7D3AB334-B874-4C1B-A72D-BAC9A0819543}" type="presParOf" srcId="{ADEC7BAD-39FA-4985-8DB1-3D08EED0FC7D}" destId="{8B7DA90E-72E9-47F4-ACB1-DBCCE0952CA4}" srcOrd="3" destOrd="0" presId="urn:microsoft.com/office/officeart/2005/8/layout/venn2"/>
    <dgm:cxn modelId="{65953F98-5427-48F1-A515-273848FF09FB}" type="presParOf" srcId="{8B7DA90E-72E9-47F4-ACB1-DBCCE0952CA4}" destId="{5A56100A-C61F-4DBC-A311-C6586CC9E578}" srcOrd="0" destOrd="0" presId="urn:microsoft.com/office/officeart/2005/8/layout/venn2"/>
    <dgm:cxn modelId="{1413C1BC-18F6-4432-B4F2-D952C6395E9B}" type="presParOf" srcId="{8B7DA90E-72E9-47F4-ACB1-DBCCE0952CA4}" destId="{20D77B36-5FE9-46D1-956F-344EDA02E141}"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rgbClr val="2B8B89"/>
          </a:solidFill>
        </a:ln>
      </dgm:spPr>
      <dgm:t>
        <a:bodyPr/>
        <a:lstStyle/>
        <a:p>
          <a:r>
            <a:rPr lang="en-AU" sz="1600" dirty="0">
              <a:latin typeface="+mn-lt"/>
            </a:rPr>
            <a:t>All department funded DFV services that includes: DFV support services, perpetrator intervention services, women’s shelters and integrated service responses funded through system support.</a:t>
          </a: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rgbClr val="71BB98"/>
          </a:solidFill>
        </a:ln>
      </dgm:spPr>
      <dgm:t>
        <a:bodyPr/>
        <a:lstStyle/>
        <a:p>
          <a:r>
            <a:rPr lang="en-AU" altLang="en-US" sz="1600" dirty="0">
              <a:latin typeface="+mn-lt"/>
            </a:rPr>
            <a:t>Promote greater consistency, transparency and integration of services around client needs reflects the quality of services the community</a:t>
          </a:r>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rgbClr val="71BB98"/>
          </a:solidFill>
        </a:ln>
      </dgm:spPr>
      <dgm:t>
        <a:bodyPr/>
        <a:lstStyle/>
        <a:p>
          <a:r>
            <a:rPr lang="en-AU" sz="1600" dirty="0">
              <a:latin typeface="+mn-lt"/>
            </a:rPr>
            <a:t>The Regulatory Framework is a monitoring and compliance mechanism to ensure a high standard of service delivery across DFV services that demonstrates compliance with the Practice Standards. </a:t>
          </a: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0253A003-A161-4121-8613-F6D9771E244D}">
      <dgm:prSet custT="1"/>
      <dgm:spPr>
        <a:ln>
          <a:solidFill>
            <a:srgbClr val="2B8B89"/>
          </a:solidFill>
        </a:ln>
      </dgm:spPr>
      <dgm:t>
        <a:bodyPr/>
        <a:lstStyle/>
        <a:p>
          <a:r>
            <a:rPr lang="en-AU" sz="1600" dirty="0">
              <a:latin typeface="+mn-lt"/>
            </a:rPr>
            <a:t>The Regulatory requires compliance from 1 January 2022</a:t>
          </a:r>
        </a:p>
      </dgm:t>
    </dgm:pt>
    <dgm:pt modelId="{FEAE532B-44C8-44F7-9B2B-76BB50BC4C3B}" type="parTrans" cxnId="{6C91455A-A778-4EB3-8A53-6C19BBA89F39}">
      <dgm:prSet/>
      <dgm:spPr/>
      <dgm:t>
        <a:bodyPr/>
        <a:lstStyle/>
        <a:p>
          <a:endParaRPr lang="en-AU" sz="1600"/>
        </a:p>
      </dgm:t>
    </dgm:pt>
    <dgm:pt modelId="{39C10AAD-E413-4E17-8460-7452752F494A}" type="sibTrans" cxnId="{6C91455A-A778-4EB3-8A53-6C19BBA89F39}">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rgbClr val="C5E0B4"/>
          </a:solidFill>
        </a:ln>
      </dgm:spPr>
      <dgm:t>
        <a:bodyPr/>
        <a:lstStyle/>
        <a:p>
          <a:r>
            <a:rPr lang="en-AU" sz="1600" dirty="0">
              <a:latin typeface="+mn-lt"/>
            </a:rPr>
            <a:t>The Regulatory Framework is operationalised through the Human Services Quality Framework (HSQF),  through </a:t>
          </a:r>
          <a:r>
            <a:rPr lang="en-US" sz="1600" dirty="0">
              <a:latin typeface="+mn-lt"/>
            </a:rPr>
            <a:t>DFV-specific criteria embedded into the HSQF user guide. </a:t>
          </a:r>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dgm:presLayoutVars>
          <dgm:chMax val="1"/>
          <dgm:bulletEnabled val="1"/>
        </dgm:presLayoutVars>
      </dgm:prSet>
      <dgm:spPr/>
    </dgm:pt>
    <dgm:pt modelId="{A9A67D53-C188-4B91-B54B-397A65BF5A53}" type="pres">
      <dgm:prSet presAssocID="{3365BBAB-0E05-48AF-9893-EF21D068424A}" presName="descendantText" presStyleLbl="alignAcc1" presStyleIdx="2" presStyleCnt="5">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B9FA8F18-1AAB-4884-8592-D5620C0B3BEB}" type="presOf" srcId="{0253A003-A161-4121-8613-F6D9771E244D}" destId="{A263CCD7-7AB7-42E7-A828-054B8A581EA6}"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6C91455A-A778-4EB3-8A53-6C19BBA89F39}" srcId="{CEB50E94-21E2-42D6-85C4-3BD63EAA6CE3}" destId="{0253A003-A161-4121-8613-F6D9771E244D}" srcOrd="0" destOrd="0" parTransId="{FEAE532B-44C8-44F7-9B2B-76BB50BC4C3B}" sibTransId="{39C10AAD-E413-4E17-8460-7452752F494A}"/>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chemeClr val="bg1"/>
          </a:solidFill>
        </a:ln>
      </dgm:spPr>
      <dgm:t>
        <a:bodyPr/>
        <a:lstStyle/>
        <a:p>
          <a:endParaRPr lang="en-AU" sz="1600" dirty="0">
            <a:latin typeface="+mn-lt"/>
          </a:endParaRP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custScaleY="254992">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ScaleX="38705" custLinFactNeighborX="21557" custLinFactNeighborY="1147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0">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LinFactNeighborX="0">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chemeClr val="bg1"/>
          </a:solidFill>
        </a:ln>
      </dgm:spPr>
      <dgm:t>
        <a:bodyPr/>
        <a:lstStyle/>
        <a:p>
          <a:endParaRPr lang="en-AU" sz="1600" dirty="0">
            <a:latin typeface="+mn-lt"/>
          </a:endParaRP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custScaleY="259187">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17630" custLinFactNeighborY="2345">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custLinFactNeighborX="527">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LinFactNeighborX="0">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custLinFactNeighborX="-9769" custLinFactNeighborY="202">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chemeClr val="bg1"/>
          </a:solidFill>
        </a:ln>
      </dgm:spPr>
      <dgm:t>
        <a:bodyPr/>
        <a:lstStyle/>
        <a:p>
          <a:endParaRPr lang="en-AU" sz="1600" dirty="0">
            <a:latin typeface="+mn-lt"/>
          </a:endParaRP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0">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custScaleY="269871">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LinFactNeighborX="0">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chemeClr val="bg1"/>
          </a:solidFill>
        </a:ln>
      </dgm:spPr>
      <dgm:t>
        <a:bodyPr/>
        <a:lstStyle/>
        <a:p>
          <a:endParaRPr lang="en-AU" sz="1600" dirty="0">
            <a:latin typeface="+mn-lt"/>
          </a:endParaRP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custLinFactNeighborX="888" custLinFactNeighborY="-124">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0">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custScaleY="269871">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LinFactNeighborX="0">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0">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custScaleY="241923">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FlipVert="1" custScaleX="50472" custLinFactNeighborX="0">
        <dgm:presLayoutVars>
          <dgm:bulletEnabled val="1"/>
        </dgm:presLayoutVars>
      </dgm:prSet>
      <dgm:spPr>
        <a:ln>
          <a:solidFill>
            <a:schemeClr val="bg1"/>
          </a:solidFill>
        </a:ln>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48637" custLinFactNeighborY="-560">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43517" custLinFactNeighborY="10465">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custScaleY="241923">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FlipVert="1" custScaleX="50472" custLinFactNeighborX="0">
        <dgm:presLayoutVars>
          <dgm:bulletEnabled val="1"/>
        </dgm:presLayoutVars>
      </dgm:prSet>
      <dgm:spPr>
        <a:ln>
          <a:solidFill>
            <a:schemeClr val="bg1"/>
          </a:solidFill>
        </a:ln>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Y="0">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E754B1-B9A9-4C24-BFB0-D2D72ED3EEA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54FE8ED1-9753-4F4C-B923-D168994A0085}">
      <dgm:prSet phldrT="[Text]" custT="1"/>
      <dgm:spPr>
        <a:solidFill>
          <a:srgbClr val="2B8B89"/>
        </a:solidFill>
        <a:ln>
          <a:solidFill>
            <a:srgbClr val="2B8B89"/>
          </a:solidFill>
        </a:ln>
      </dgm:spPr>
      <dgm:t>
        <a:bodyPr/>
        <a:lstStyle/>
        <a:p>
          <a:r>
            <a:rPr lang="en-AU" sz="1600">
              <a:latin typeface="+mn-lt"/>
            </a:rPr>
            <a:t>WHO </a:t>
          </a:r>
        </a:p>
      </dgm:t>
    </dgm:pt>
    <dgm:pt modelId="{E48BA210-9B7F-4ED3-B3D0-570B4BAF62EA}" type="parTrans" cxnId="{B599138B-A398-49F3-B3BD-01E4F9D079EC}">
      <dgm:prSet/>
      <dgm:spPr/>
      <dgm:t>
        <a:bodyPr/>
        <a:lstStyle/>
        <a:p>
          <a:endParaRPr lang="en-AU" sz="1600"/>
        </a:p>
      </dgm:t>
    </dgm:pt>
    <dgm:pt modelId="{5AA3C8DF-3599-4B20-97B6-AF02F3AECB06}" type="sibTrans" cxnId="{B599138B-A398-49F3-B3BD-01E4F9D079EC}">
      <dgm:prSet/>
      <dgm:spPr/>
      <dgm:t>
        <a:bodyPr/>
        <a:lstStyle/>
        <a:p>
          <a:endParaRPr lang="en-AU" sz="1600"/>
        </a:p>
      </dgm:t>
    </dgm:pt>
    <dgm:pt modelId="{F8E709D8-DD05-44A7-98C8-A92294B1B2FA}">
      <dgm:prSet phldrT="[Text]" custT="1"/>
      <dgm:spPr>
        <a:ln>
          <a:solidFill>
            <a:schemeClr val="bg1"/>
          </a:solidFill>
        </a:ln>
      </dgm:spPr>
      <dgm:t>
        <a:bodyPr/>
        <a:lstStyle/>
        <a:p>
          <a:endParaRPr lang="en-AU" sz="1600" dirty="0">
            <a:latin typeface="+mn-lt"/>
          </a:endParaRPr>
        </a:p>
      </dgm:t>
    </dgm:pt>
    <dgm:pt modelId="{1AE7D4A2-7D98-4D30-ACD1-3EA680B8E715}" type="parTrans" cxnId="{3CE5DD4F-122E-406E-8F6E-B4BC1C5B9825}">
      <dgm:prSet/>
      <dgm:spPr/>
      <dgm:t>
        <a:bodyPr/>
        <a:lstStyle/>
        <a:p>
          <a:endParaRPr lang="en-AU" sz="1600"/>
        </a:p>
      </dgm:t>
    </dgm:pt>
    <dgm:pt modelId="{4BCC45C7-66F9-4A7A-8C61-6C8A8AA9C857}" type="sibTrans" cxnId="{3CE5DD4F-122E-406E-8F6E-B4BC1C5B9825}">
      <dgm:prSet/>
      <dgm:spPr/>
      <dgm:t>
        <a:bodyPr/>
        <a:lstStyle/>
        <a:p>
          <a:endParaRPr lang="en-AU" sz="1600"/>
        </a:p>
      </dgm:t>
    </dgm:pt>
    <dgm:pt modelId="{988AE662-257E-41ED-BFAE-E616924C28BF}">
      <dgm:prSet phldrT="[Text]" custT="1"/>
      <dgm:spPr>
        <a:solidFill>
          <a:srgbClr val="71BB98"/>
        </a:solidFill>
        <a:ln>
          <a:solidFill>
            <a:srgbClr val="71BB98"/>
          </a:solidFill>
        </a:ln>
      </dgm:spPr>
      <dgm:t>
        <a:bodyPr/>
        <a:lstStyle/>
        <a:p>
          <a:r>
            <a:rPr lang="en-AU" sz="1600" dirty="0">
              <a:latin typeface="+mn-lt"/>
            </a:rPr>
            <a:t>WHY</a:t>
          </a:r>
        </a:p>
      </dgm:t>
    </dgm:pt>
    <dgm:pt modelId="{935B2B4C-B133-4856-802D-65BC88EEF33A}" type="parTrans" cxnId="{3A99F510-9758-4461-BEE7-951B38BB6241}">
      <dgm:prSet/>
      <dgm:spPr/>
      <dgm:t>
        <a:bodyPr/>
        <a:lstStyle/>
        <a:p>
          <a:endParaRPr lang="en-AU" sz="1600"/>
        </a:p>
      </dgm:t>
    </dgm:pt>
    <dgm:pt modelId="{9B7A359E-A520-40A5-AF56-E4A2D5A36EE8}" type="sibTrans" cxnId="{3A99F510-9758-4461-BEE7-951B38BB6241}">
      <dgm:prSet/>
      <dgm:spPr/>
      <dgm:t>
        <a:bodyPr/>
        <a:lstStyle/>
        <a:p>
          <a:endParaRPr lang="en-AU" sz="1600"/>
        </a:p>
      </dgm:t>
    </dgm:pt>
    <dgm:pt modelId="{479B176F-9FBB-4BE1-BD95-0297E9C2D1F7}">
      <dgm:prSet phldrT="[Text]" custT="1"/>
      <dgm:spPr>
        <a:ln>
          <a:solidFill>
            <a:schemeClr val="bg1"/>
          </a:solidFill>
        </a:ln>
      </dgm:spPr>
      <dgm:t>
        <a:bodyPr/>
        <a:lstStyle/>
        <a:p>
          <a:endParaRPr lang="en-AU" sz="1600" dirty="0">
            <a:latin typeface="+mn-lt"/>
          </a:endParaRPr>
        </a:p>
      </dgm:t>
    </dgm:pt>
    <dgm:pt modelId="{3139ECA6-05B2-4CB2-AC83-DA219ED81223}" type="parTrans" cxnId="{A61D4837-F4FE-4D39-99FD-570DE3A21A84}">
      <dgm:prSet/>
      <dgm:spPr/>
      <dgm:t>
        <a:bodyPr/>
        <a:lstStyle/>
        <a:p>
          <a:endParaRPr lang="en-AU" sz="1600"/>
        </a:p>
      </dgm:t>
    </dgm:pt>
    <dgm:pt modelId="{69EF4BD3-F0A5-4698-ABC6-BD9732CC88DC}" type="sibTrans" cxnId="{A61D4837-F4FE-4D39-99FD-570DE3A21A84}">
      <dgm:prSet/>
      <dgm:spPr/>
      <dgm:t>
        <a:bodyPr/>
        <a:lstStyle/>
        <a:p>
          <a:endParaRPr lang="en-AU" sz="1600"/>
        </a:p>
      </dgm:t>
    </dgm:pt>
    <dgm:pt modelId="{04096E6D-34E9-4228-A198-F9AB9FC6742F}">
      <dgm:prSet phldrT="[Text]" custT="1"/>
      <dgm:spPr>
        <a:solidFill>
          <a:srgbClr val="71BB98"/>
        </a:solidFill>
        <a:ln>
          <a:solidFill>
            <a:srgbClr val="71BB98"/>
          </a:solidFill>
        </a:ln>
      </dgm:spPr>
      <dgm:t>
        <a:bodyPr/>
        <a:lstStyle/>
        <a:p>
          <a:r>
            <a:rPr lang="en-AU" sz="1600" dirty="0">
              <a:latin typeface="+mn-lt"/>
            </a:rPr>
            <a:t>WHAT</a:t>
          </a:r>
        </a:p>
      </dgm:t>
    </dgm:pt>
    <dgm:pt modelId="{765A25FF-2472-439A-8915-4CE60E1A5A4C}" type="parTrans" cxnId="{D2C4268E-8FC2-4983-8F47-E686794B8552}">
      <dgm:prSet/>
      <dgm:spPr/>
      <dgm:t>
        <a:bodyPr/>
        <a:lstStyle/>
        <a:p>
          <a:endParaRPr lang="en-AU" sz="1600"/>
        </a:p>
      </dgm:t>
    </dgm:pt>
    <dgm:pt modelId="{A92539AB-5302-4CBD-B85E-A26CC6DCC06F}" type="sibTrans" cxnId="{D2C4268E-8FC2-4983-8F47-E686794B8552}">
      <dgm:prSet/>
      <dgm:spPr/>
      <dgm:t>
        <a:bodyPr/>
        <a:lstStyle/>
        <a:p>
          <a:endParaRPr lang="en-AU" sz="1600"/>
        </a:p>
      </dgm:t>
    </dgm:pt>
    <dgm:pt modelId="{7A3EC16D-3E69-4ED2-BBDE-636A9DCA7021}">
      <dgm:prSet phldrT="[Text]" custT="1"/>
      <dgm:spPr>
        <a:ln>
          <a:solidFill>
            <a:schemeClr val="bg1"/>
          </a:solidFill>
        </a:ln>
      </dgm:spPr>
      <dgm:t>
        <a:bodyPr/>
        <a:lstStyle/>
        <a:p>
          <a:endParaRPr lang="en-AU" sz="1600" dirty="0">
            <a:latin typeface="+mn-lt"/>
          </a:endParaRPr>
        </a:p>
      </dgm:t>
    </dgm:pt>
    <dgm:pt modelId="{96A1DA18-5EAD-45EB-84B8-BBECB487F8E1}" type="parTrans" cxnId="{9A57970C-63AC-400A-BF00-C0FFA7410F13}">
      <dgm:prSet/>
      <dgm:spPr/>
      <dgm:t>
        <a:bodyPr/>
        <a:lstStyle/>
        <a:p>
          <a:endParaRPr lang="en-AU" sz="1600"/>
        </a:p>
      </dgm:t>
    </dgm:pt>
    <dgm:pt modelId="{DB999ADE-DEAB-4650-B349-9E6BFFD751F1}" type="sibTrans" cxnId="{9A57970C-63AC-400A-BF00-C0FFA7410F13}">
      <dgm:prSet/>
      <dgm:spPr/>
      <dgm:t>
        <a:bodyPr/>
        <a:lstStyle/>
        <a:p>
          <a:endParaRPr lang="en-AU" sz="1600"/>
        </a:p>
      </dgm:t>
    </dgm:pt>
    <dgm:pt modelId="{CEB50E94-21E2-42D6-85C4-3BD63EAA6CE3}">
      <dgm:prSet custT="1"/>
      <dgm:spPr>
        <a:solidFill>
          <a:srgbClr val="2B8B89"/>
        </a:solidFill>
        <a:ln>
          <a:solidFill>
            <a:srgbClr val="2B8B89"/>
          </a:solidFill>
        </a:ln>
      </dgm:spPr>
      <dgm:t>
        <a:bodyPr/>
        <a:lstStyle/>
        <a:p>
          <a:r>
            <a:rPr lang="en-AU" sz="1600" dirty="0">
              <a:latin typeface="+mn-lt"/>
            </a:rPr>
            <a:t>WHEN</a:t>
          </a:r>
        </a:p>
      </dgm:t>
    </dgm:pt>
    <dgm:pt modelId="{F3D70A66-EE44-4807-AB2E-F5EA67250D8D}" type="parTrans" cxnId="{BB45BEE5-CFFE-4103-AF88-4D4244E81DC1}">
      <dgm:prSet/>
      <dgm:spPr/>
      <dgm:t>
        <a:bodyPr/>
        <a:lstStyle/>
        <a:p>
          <a:endParaRPr lang="en-AU" sz="1600"/>
        </a:p>
      </dgm:t>
    </dgm:pt>
    <dgm:pt modelId="{8F7228F1-25F2-47B1-B446-6F9DFC104429}" type="sibTrans" cxnId="{BB45BEE5-CFFE-4103-AF88-4D4244E81DC1}">
      <dgm:prSet/>
      <dgm:spPr/>
      <dgm:t>
        <a:bodyPr/>
        <a:lstStyle/>
        <a:p>
          <a:endParaRPr lang="en-AU" sz="1600"/>
        </a:p>
      </dgm:t>
    </dgm:pt>
    <dgm:pt modelId="{3365BBAB-0E05-48AF-9893-EF21D068424A}">
      <dgm:prSet custT="1"/>
      <dgm:spPr>
        <a:solidFill>
          <a:srgbClr val="C5E0B4"/>
        </a:solidFill>
        <a:ln>
          <a:solidFill>
            <a:srgbClr val="C5E0B4"/>
          </a:solidFill>
        </a:ln>
      </dgm:spPr>
      <dgm:t>
        <a:bodyPr/>
        <a:lstStyle/>
        <a:p>
          <a:r>
            <a:rPr lang="en-AU" sz="1600" dirty="0">
              <a:latin typeface="+mn-lt"/>
            </a:rPr>
            <a:t>HOW</a:t>
          </a:r>
        </a:p>
      </dgm:t>
    </dgm:pt>
    <dgm:pt modelId="{579ECBEF-D1F9-401C-8017-3CDD9604EE96}" type="parTrans" cxnId="{306CAC34-5FD6-4143-9C74-D8DB39FDE477}">
      <dgm:prSet/>
      <dgm:spPr/>
      <dgm:t>
        <a:bodyPr/>
        <a:lstStyle/>
        <a:p>
          <a:endParaRPr lang="en-AU" sz="1600"/>
        </a:p>
      </dgm:t>
    </dgm:pt>
    <dgm:pt modelId="{1D255FCF-221C-49B3-B2BB-CA5C54B0EB41}" type="sibTrans" cxnId="{306CAC34-5FD6-4143-9C74-D8DB39FDE477}">
      <dgm:prSet/>
      <dgm:spPr/>
      <dgm:t>
        <a:bodyPr/>
        <a:lstStyle/>
        <a:p>
          <a:endParaRPr lang="en-AU" sz="1600"/>
        </a:p>
      </dgm:t>
    </dgm:pt>
    <dgm:pt modelId="{CBA8E9F1-3C46-4812-BCDC-3F53A1D1B350}">
      <dgm:prSet custT="1"/>
      <dgm:spPr>
        <a:ln>
          <a:solidFill>
            <a:schemeClr val="bg1"/>
          </a:solidFill>
        </a:ln>
      </dgm:spPr>
      <dgm:t>
        <a:bodyPr/>
        <a:lstStyle/>
        <a:p>
          <a:endParaRPr lang="en-AU" sz="1600" dirty="0">
            <a:latin typeface="+mn-lt"/>
          </a:endParaRPr>
        </a:p>
      </dgm:t>
    </dgm:pt>
    <dgm:pt modelId="{DF22E207-7717-4C5A-BB28-058911FBE83B}" type="parTrans" cxnId="{29804C02-654B-4001-8662-EFC9A2A3E495}">
      <dgm:prSet/>
      <dgm:spPr/>
      <dgm:t>
        <a:bodyPr/>
        <a:lstStyle/>
        <a:p>
          <a:endParaRPr lang="en-AU" sz="1600"/>
        </a:p>
      </dgm:t>
    </dgm:pt>
    <dgm:pt modelId="{48426B5B-FBF0-456B-A8E9-B6FCDB733B8D}" type="sibTrans" cxnId="{29804C02-654B-4001-8662-EFC9A2A3E495}">
      <dgm:prSet/>
      <dgm:spPr/>
      <dgm:t>
        <a:bodyPr/>
        <a:lstStyle/>
        <a:p>
          <a:endParaRPr lang="en-AU" sz="1600"/>
        </a:p>
      </dgm:t>
    </dgm:pt>
    <dgm:pt modelId="{4939948E-6BE6-4A05-B16D-050F35FF379A}" type="pres">
      <dgm:prSet presAssocID="{5FE754B1-B9A9-4C24-BFB0-D2D72ED3EEAF}" presName="linearFlow" presStyleCnt="0">
        <dgm:presLayoutVars>
          <dgm:dir/>
          <dgm:animLvl val="lvl"/>
          <dgm:resizeHandles val="exact"/>
        </dgm:presLayoutVars>
      </dgm:prSet>
      <dgm:spPr/>
    </dgm:pt>
    <dgm:pt modelId="{3808AD9D-2DED-4154-BBD8-AA1CF7729703}" type="pres">
      <dgm:prSet presAssocID="{54FE8ED1-9753-4F4C-B923-D168994A0085}" presName="composite" presStyleCnt="0"/>
      <dgm:spPr/>
    </dgm:pt>
    <dgm:pt modelId="{7F058A5E-FBBF-47BC-8AE7-D45D7CC305D5}" type="pres">
      <dgm:prSet presAssocID="{54FE8ED1-9753-4F4C-B923-D168994A0085}" presName="parentText" presStyleLbl="alignNode1" presStyleIdx="0" presStyleCnt="5">
        <dgm:presLayoutVars>
          <dgm:chMax val="1"/>
          <dgm:bulletEnabled val="1"/>
        </dgm:presLayoutVars>
      </dgm:prSet>
      <dgm:spPr/>
    </dgm:pt>
    <dgm:pt modelId="{C0271A4C-93CB-4E32-A580-845F91EC7192}" type="pres">
      <dgm:prSet presAssocID="{54FE8ED1-9753-4F4C-B923-D168994A0085}" presName="descendantText" presStyleLbl="alignAcc1" presStyleIdx="0" presStyleCnt="5" custLinFactNeighborX="48087" custLinFactNeighborY="923">
        <dgm:presLayoutVars>
          <dgm:bulletEnabled val="1"/>
        </dgm:presLayoutVars>
      </dgm:prSet>
      <dgm:spPr/>
    </dgm:pt>
    <dgm:pt modelId="{4B28E892-D283-4C88-B20C-328E87FEF3BC}" type="pres">
      <dgm:prSet presAssocID="{5AA3C8DF-3599-4B20-97B6-AF02F3AECB06}" presName="sp" presStyleCnt="0"/>
      <dgm:spPr/>
    </dgm:pt>
    <dgm:pt modelId="{8A9DD0F6-69FA-4474-B8A0-26951FB0D108}" type="pres">
      <dgm:prSet presAssocID="{988AE662-257E-41ED-BFAE-E616924C28BF}" presName="composite" presStyleCnt="0"/>
      <dgm:spPr/>
    </dgm:pt>
    <dgm:pt modelId="{8B3C3024-471B-40C9-8CF8-0ECE6D1873E4}" type="pres">
      <dgm:prSet presAssocID="{988AE662-257E-41ED-BFAE-E616924C28BF}" presName="parentText" presStyleLbl="alignNode1" presStyleIdx="1" presStyleCnt="5">
        <dgm:presLayoutVars>
          <dgm:chMax val="1"/>
          <dgm:bulletEnabled val="1"/>
        </dgm:presLayoutVars>
      </dgm:prSet>
      <dgm:spPr/>
    </dgm:pt>
    <dgm:pt modelId="{BA47E656-0397-4FCB-A612-1055291E8CA4}" type="pres">
      <dgm:prSet presAssocID="{988AE662-257E-41ED-BFAE-E616924C28BF}" presName="descendantText" presStyleLbl="alignAcc1" presStyleIdx="1" presStyleCnt="5" custLinFactNeighborX="35586" custLinFactNeighborY="-3010">
        <dgm:presLayoutVars>
          <dgm:bulletEnabled val="1"/>
        </dgm:presLayoutVars>
      </dgm:prSet>
      <dgm:spPr/>
    </dgm:pt>
    <dgm:pt modelId="{89EC5560-9D9E-4554-A212-D9A195EA1480}" type="pres">
      <dgm:prSet presAssocID="{9B7A359E-A520-40A5-AF56-E4A2D5A36EE8}" presName="sp" presStyleCnt="0"/>
      <dgm:spPr/>
    </dgm:pt>
    <dgm:pt modelId="{BD4B9BCC-CA97-41E7-965B-42BB30DA9480}" type="pres">
      <dgm:prSet presAssocID="{3365BBAB-0E05-48AF-9893-EF21D068424A}" presName="composite" presStyleCnt="0"/>
      <dgm:spPr/>
    </dgm:pt>
    <dgm:pt modelId="{C771F6EF-C6C2-4EB4-AF28-CBCC7410CF31}" type="pres">
      <dgm:prSet presAssocID="{3365BBAB-0E05-48AF-9893-EF21D068424A}" presName="parentText" presStyleLbl="alignNode1" presStyleIdx="2" presStyleCnt="5">
        <dgm:presLayoutVars>
          <dgm:chMax val="1"/>
          <dgm:bulletEnabled val="1"/>
        </dgm:presLayoutVars>
      </dgm:prSet>
      <dgm:spPr/>
    </dgm:pt>
    <dgm:pt modelId="{A9A67D53-C188-4B91-B54B-397A65BF5A53}" type="pres">
      <dgm:prSet presAssocID="{3365BBAB-0E05-48AF-9893-EF21D068424A}" presName="descendantText" presStyleLbl="alignAcc1" presStyleIdx="2" presStyleCnt="5" custLinFactNeighborX="0">
        <dgm:presLayoutVars>
          <dgm:bulletEnabled val="1"/>
        </dgm:presLayoutVars>
      </dgm:prSet>
      <dgm:spPr/>
    </dgm:pt>
    <dgm:pt modelId="{140FC5DE-D373-4758-84C4-26C61E611726}" type="pres">
      <dgm:prSet presAssocID="{1D255FCF-221C-49B3-B2BB-CA5C54B0EB41}" presName="sp" presStyleCnt="0"/>
      <dgm:spPr/>
    </dgm:pt>
    <dgm:pt modelId="{5D321C7A-20AB-4973-9150-3567662A6818}" type="pres">
      <dgm:prSet presAssocID="{04096E6D-34E9-4228-A198-F9AB9FC6742F}" presName="composite" presStyleCnt="0"/>
      <dgm:spPr/>
    </dgm:pt>
    <dgm:pt modelId="{50F33C3B-4B25-4494-B7CA-99F47B28E021}" type="pres">
      <dgm:prSet presAssocID="{04096E6D-34E9-4228-A198-F9AB9FC6742F}" presName="parentText" presStyleLbl="alignNode1" presStyleIdx="3" presStyleCnt="5">
        <dgm:presLayoutVars>
          <dgm:chMax val="1"/>
          <dgm:bulletEnabled val="1"/>
        </dgm:presLayoutVars>
      </dgm:prSet>
      <dgm:spPr/>
    </dgm:pt>
    <dgm:pt modelId="{B03ECFAE-5D67-4671-B737-A7EC0C2B6B65}" type="pres">
      <dgm:prSet presAssocID="{04096E6D-34E9-4228-A198-F9AB9FC6742F}" presName="descendantText" presStyleLbl="alignAcc1" presStyleIdx="3" presStyleCnt="5" custLinFactNeighborX="59539" custLinFactNeighborY="16311">
        <dgm:presLayoutVars>
          <dgm:bulletEnabled val="1"/>
        </dgm:presLayoutVars>
      </dgm:prSet>
      <dgm:spPr/>
    </dgm:pt>
    <dgm:pt modelId="{E3CEFEBD-BECC-4657-8A27-F5B16569626A}" type="pres">
      <dgm:prSet presAssocID="{A92539AB-5302-4CBD-B85E-A26CC6DCC06F}" presName="sp" presStyleCnt="0"/>
      <dgm:spPr/>
    </dgm:pt>
    <dgm:pt modelId="{B2AE0905-FF4C-48F5-BF53-F1AFA957C5C3}" type="pres">
      <dgm:prSet presAssocID="{CEB50E94-21E2-42D6-85C4-3BD63EAA6CE3}" presName="composite" presStyleCnt="0"/>
      <dgm:spPr/>
    </dgm:pt>
    <dgm:pt modelId="{44AA3D86-AE92-43B2-ADAC-1ECBF159C688}" type="pres">
      <dgm:prSet presAssocID="{CEB50E94-21E2-42D6-85C4-3BD63EAA6CE3}" presName="parentText" presStyleLbl="alignNode1" presStyleIdx="4" presStyleCnt="5" custScaleY="225286">
        <dgm:presLayoutVars>
          <dgm:chMax val="1"/>
          <dgm:bulletEnabled val="1"/>
        </dgm:presLayoutVars>
      </dgm:prSet>
      <dgm:spPr/>
    </dgm:pt>
    <dgm:pt modelId="{A263CCD7-7AB7-42E7-A828-054B8A581EA6}" type="pres">
      <dgm:prSet presAssocID="{CEB50E94-21E2-42D6-85C4-3BD63EAA6CE3}" presName="descendantText" presStyleLbl="alignAcc1" presStyleIdx="4" presStyleCnt="5" custLinFactNeighborX="38347" custLinFactNeighborY="-3532">
        <dgm:presLayoutVars>
          <dgm:bulletEnabled val="1"/>
        </dgm:presLayoutVars>
      </dgm:prSet>
      <dgm:spPr>
        <a:ln>
          <a:solidFill>
            <a:schemeClr val="bg1"/>
          </a:solidFill>
        </a:ln>
      </dgm:spPr>
    </dgm:pt>
  </dgm:ptLst>
  <dgm:cxnLst>
    <dgm:cxn modelId="{2335F801-E7B9-47D1-BDF8-7BE5F125F908}" type="presOf" srcId="{5FE754B1-B9A9-4C24-BFB0-D2D72ED3EEAF}" destId="{4939948E-6BE6-4A05-B16D-050F35FF379A}" srcOrd="0" destOrd="0" presId="urn:microsoft.com/office/officeart/2005/8/layout/chevron2"/>
    <dgm:cxn modelId="{29804C02-654B-4001-8662-EFC9A2A3E495}" srcId="{3365BBAB-0E05-48AF-9893-EF21D068424A}" destId="{CBA8E9F1-3C46-4812-BCDC-3F53A1D1B350}" srcOrd="0" destOrd="0" parTransId="{DF22E207-7717-4C5A-BB28-058911FBE83B}" sibTransId="{48426B5B-FBF0-456B-A8E9-B6FCDB733B8D}"/>
    <dgm:cxn modelId="{9A57970C-63AC-400A-BF00-C0FFA7410F13}" srcId="{04096E6D-34E9-4228-A198-F9AB9FC6742F}" destId="{7A3EC16D-3E69-4ED2-BBDE-636A9DCA7021}" srcOrd="0" destOrd="0" parTransId="{96A1DA18-5EAD-45EB-84B8-BBECB487F8E1}" sibTransId="{DB999ADE-DEAB-4650-B349-9E6BFFD751F1}"/>
    <dgm:cxn modelId="{0994E00D-551A-4664-8856-78CAC2B06B44}" type="presOf" srcId="{04096E6D-34E9-4228-A198-F9AB9FC6742F}" destId="{50F33C3B-4B25-4494-B7CA-99F47B28E021}" srcOrd="0" destOrd="0" presId="urn:microsoft.com/office/officeart/2005/8/layout/chevron2"/>
    <dgm:cxn modelId="{3A99F510-9758-4461-BEE7-951B38BB6241}" srcId="{5FE754B1-B9A9-4C24-BFB0-D2D72ED3EEAF}" destId="{988AE662-257E-41ED-BFAE-E616924C28BF}" srcOrd="1" destOrd="0" parTransId="{935B2B4C-B133-4856-802D-65BC88EEF33A}" sibTransId="{9B7A359E-A520-40A5-AF56-E4A2D5A36EE8}"/>
    <dgm:cxn modelId="{C7990D16-0EE8-4DD5-B61A-6AFB664141E6}" type="presOf" srcId="{988AE662-257E-41ED-BFAE-E616924C28BF}" destId="{8B3C3024-471B-40C9-8CF8-0ECE6D1873E4}" srcOrd="0" destOrd="0" presId="urn:microsoft.com/office/officeart/2005/8/layout/chevron2"/>
    <dgm:cxn modelId="{306CAC34-5FD6-4143-9C74-D8DB39FDE477}" srcId="{5FE754B1-B9A9-4C24-BFB0-D2D72ED3EEAF}" destId="{3365BBAB-0E05-48AF-9893-EF21D068424A}" srcOrd="2" destOrd="0" parTransId="{579ECBEF-D1F9-401C-8017-3CDD9604EE96}" sibTransId="{1D255FCF-221C-49B3-B2BB-CA5C54B0EB41}"/>
    <dgm:cxn modelId="{A61D4837-F4FE-4D39-99FD-570DE3A21A84}" srcId="{988AE662-257E-41ED-BFAE-E616924C28BF}" destId="{479B176F-9FBB-4BE1-BD95-0297E9C2D1F7}" srcOrd="0" destOrd="0" parTransId="{3139ECA6-05B2-4CB2-AC83-DA219ED81223}" sibTransId="{69EF4BD3-F0A5-4698-ABC6-BD9732CC88DC}"/>
    <dgm:cxn modelId="{D341B74A-3BFE-446C-B2D3-B986256D9FFA}" type="presOf" srcId="{7A3EC16D-3E69-4ED2-BBDE-636A9DCA7021}" destId="{B03ECFAE-5D67-4671-B737-A7EC0C2B6B65}" srcOrd="0" destOrd="0" presId="urn:microsoft.com/office/officeart/2005/8/layout/chevron2"/>
    <dgm:cxn modelId="{3CE5DD4F-122E-406E-8F6E-B4BC1C5B9825}" srcId="{54FE8ED1-9753-4F4C-B923-D168994A0085}" destId="{F8E709D8-DD05-44A7-98C8-A92294B1B2FA}" srcOrd="0" destOrd="0" parTransId="{1AE7D4A2-7D98-4D30-ACD1-3EA680B8E715}" sibTransId="{4BCC45C7-66F9-4A7A-8C61-6C8A8AA9C857}"/>
    <dgm:cxn modelId="{14075677-289B-46DA-8AFE-F34212586742}" type="presOf" srcId="{F8E709D8-DD05-44A7-98C8-A92294B1B2FA}" destId="{C0271A4C-93CB-4E32-A580-845F91EC7192}" srcOrd="0" destOrd="0" presId="urn:microsoft.com/office/officeart/2005/8/layout/chevron2"/>
    <dgm:cxn modelId="{326D4389-FDCB-4F6F-A2B0-B2B47F491241}" type="presOf" srcId="{CEB50E94-21E2-42D6-85C4-3BD63EAA6CE3}" destId="{44AA3D86-AE92-43B2-ADAC-1ECBF159C688}" srcOrd="0" destOrd="0" presId="urn:microsoft.com/office/officeart/2005/8/layout/chevron2"/>
    <dgm:cxn modelId="{B599138B-A398-49F3-B3BD-01E4F9D079EC}" srcId="{5FE754B1-B9A9-4C24-BFB0-D2D72ED3EEAF}" destId="{54FE8ED1-9753-4F4C-B923-D168994A0085}" srcOrd="0" destOrd="0" parTransId="{E48BA210-9B7F-4ED3-B3D0-570B4BAF62EA}" sibTransId="{5AA3C8DF-3599-4B20-97B6-AF02F3AECB06}"/>
    <dgm:cxn modelId="{D2C4268E-8FC2-4983-8F47-E686794B8552}" srcId="{5FE754B1-B9A9-4C24-BFB0-D2D72ED3EEAF}" destId="{04096E6D-34E9-4228-A198-F9AB9FC6742F}" srcOrd="3" destOrd="0" parTransId="{765A25FF-2472-439A-8915-4CE60E1A5A4C}" sibTransId="{A92539AB-5302-4CBD-B85E-A26CC6DCC06F}"/>
    <dgm:cxn modelId="{BB45BEE5-CFFE-4103-AF88-4D4244E81DC1}" srcId="{5FE754B1-B9A9-4C24-BFB0-D2D72ED3EEAF}" destId="{CEB50E94-21E2-42D6-85C4-3BD63EAA6CE3}" srcOrd="4" destOrd="0" parTransId="{F3D70A66-EE44-4807-AB2E-F5EA67250D8D}" sibTransId="{8F7228F1-25F2-47B1-B446-6F9DFC104429}"/>
    <dgm:cxn modelId="{66F1C5E8-A212-416E-BF60-232BF83A21B4}" type="presOf" srcId="{479B176F-9FBB-4BE1-BD95-0297E9C2D1F7}" destId="{BA47E656-0397-4FCB-A612-1055291E8CA4}" srcOrd="0" destOrd="0" presId="urn:microsoft.com/office/officeart/2005/8/layout/chevron2"/>
    <dgm:cxn modelId="{DAEE2BD2-1D81-45D3-9345-3EDB5EDC6E71}" type="presOf" srcId="{54FE8ED1-9753-4F4C-B923-D168994A0085}" destId="{7F058A5E-FBBF-47BC-8AE7-D45D7CC305D5}" srcOrd="0" destOrd="0" presId="urn:microsoft.com/office/officeart/2005/8/layout/chevron2"/>
    <dgm:cxn modelId="{711F2FD3-951D-4F80-82C3-054C082299E5}" type="presOf" srcId="{3365BBAB-0E05-48AF-9893-EF21D068424A}" destId="{C771F6EF-C6C2-4EB4-AF28-CBCC7410CF31}" srcOrd="0" destOrd="0" presId="urn:microsoft.com/office/officeart/2005/8/layout/chevron2"/>
    <dgm:cxn modelId="{3AAB6ED6-6E68-4213-BA20-0294681C175A}" type="presOf" srcId="{CBA8E9F1-3C46-4812-BCDC-3F53A1D1B350}" destId="{A9A67D53-C188-4B91-B54B-397A65BF5A53}" srcOrd="0" destOrd="0" presId="urn:microsoft.com/office/officeart/2005/8/layout/chevron2"/>
    <dgm:cxn modelId="{CC6AEB3A-52B9-436F-9D21-1BAF221B31EE}" type="presParOf" srcId="{4939948E-6BE6-4A05-B16D-050F35FF379A}" destId="{3808AD9D-2DED-4154-BBD8-AA1CF7729703}" srcOrd="0" destOrd="0" presId="urn:microsoft.com/office/officeart/2005/8/layout/chevron2"/>
    <dgm:cxn modelId="{17314002-1F27-41B8-BCD1-2A87832FE2FE}" type="presParOf" srcId="{3808AD9D-2DED-4154-BBD8-AA1CF7729703}" destId="{7F058A5E-FBBF-47BC-8AE7-D45D7CC305D5}" srcOrd="0" destOrd="0" presId="urn:microsoft.com/office/officeart/2005/8/layout/chevron2"/>
    <dgm:cxn modelId="{F53926B6-0B60-456E-BBA0-B3D307961843}" type="presParOf" srcId="{3808AD9D-2DED-4154-BBD8-AA1CF7729703}" destId="{C0271A4C-93CB-4E32-A580-845F91EC7192}" srcOrd="1" destOrd="0" presId="urn:microsoft.com/office/officeart/2005/8/layout/chevron2"/>
    <dgm:cxn modelId="{2BF30AF9-3365-4CC0-8CEF-F228EADF0CD2}" type="presParOf" srcId="{4939948E-6BE6-4A05-B16D-050F35FF379A}" destId="{4B28E892-D283-4C88-B20C-328E87FEF3BC}" srcOrd="1" destOrd="0" presId="urn:microsoft.com/office/officeart/2005/8/layout/chevron2"/>
    <dgm:cxn modelId="{A846D95D-55BD-4183-AF2B-6EA5EAFB9858}" type="presParOf" srcId="{4939948E-6BE6-4A05-B16D-050F35FF379A}" destId="{8A9DD0F6-69FA-4474-B8A0-26951FB0D108}" srcOrd="2" destOrd="0" presId="urn:microsoft.com/office/officeart/2005/8/layout/chevron2"/>
    <dgm:cxn modelId="{963E87BB-5087-48C5-95E3-897296C3ADD3}" type="presParOf" srcId="{8A9DD0F6-69FA-4474-B8A0-26951FB0D108}" destId="{8B3C3024-471B-40C9-8CF8-0ECE6D1873E4}" srcOrd="0" destOrd="0" presId="urn:microsoft.com/office/officeart/2005/8/layout/chevron2"/>
    <dgm:cxn modelId="{F87F845A-FE35-430F-948A-31E5551509FC}" type="presParOf" srcId="{8A9DD0F6-69FA-4474-B8A0-26951FB0D108}" destId="{BA47E656-0397-4FCB-A612-1055291E8CA4}" srcOrd="1" destOrd="0" presId="urn:microsoft.com/office/officeart/2005/8/layout/chevron2"/>
    <dgm:cxn modelId="{E94E9F9B-2891-40AE-98FE-93BFAEA75442}" type="presParOf" srcId="{4939948E-6BE6-4A05-B16D-050F35FF379A}" destId="{89EC5560-9D9E-4554-A212-D9A195EA1480}" srcOrd="3" destOrd="0" presId="urn:microsoft.com/office/officeart/2005/8/layout/chevron2"/>
    <dgm:cxn modelId="{8F90D9F4-8951-485D-92B1-5E7ECC724DC2}" type="presParOf" srcId="{4939948E-6BE6-4A05-B16D-050F35FF379A}" destId="{BD4B9BCC-CA97-41E7-965B-42BB30DA9480}" srcOrd="4" destOrd="0" presId="urn:microsoft.com/office/officeart/2005/8/layout/chevron2"/>
    <dgm:cxn modelId="{883FC08D-B897-4F43-BE29-9342023AE998}" type="presParOf" srcId="{BD4B9BCC-CA97-41E7-965B-42BB30DA9480}" destId="{C771F6EF-C6C2-4EB4-AF28-CBCC7410CF31}" srcOrd="0" destOrd="0" presId="urn:microsoft.com/office/officeart/2005/8/layout/chevron2"/>
    <dgm:cxn modelId="{8415AF1E-2B20-4938-85BA-B1D951740843}" type="presParOf" srcId="{BD4B9BCC-CA97-41E7-965B-42BB30DA9480}" destId="{A9A67D53-C188-4B91-B54B-397A65BF5A53}" srcOrd="1" destOrd="0" presId="urn:microsoft.com/office/officeart/2005/8/layout/chevron2"/>
    <dgm:cxn modelId="{ED5C1D20-6621-4A10-8007-0A29D702700C}" type="presParOf" srcId="{4939948E-6BE6-4A05-B16D-050F35FF379A}" destId="{140FC5DE-D373-4758-84C4-26C61E611726}" srcOrd="5" destOrd="0" presId="urn:microsoft.com/office/officeart/2005/8/layout/chevron2"/>
    <dgm:cxn modelId="{C1D15616-AEDA-4C61-B885-6689B356EDC0}" type="presParOf" srcId="{4939948E-6BE6-4A05-B16D-050F35FF379A}" destId="{5D321C7A-20AB-4973-9150-3567662A6818}" srcOrd="6" destOrd="0" presId="urn:microsoft.com/office/officeart/2005/8/layout/chevron2"/>
    <dgm:cxn modelId="{695F71D6-FCD5-45B2-81F0-AC503CB049F9}" type="presParOf" srcId="{5D321C7A-20AB-4973-9150-3567662A6818}" destId="{50F33C3B-4B25-4494-B7CA-99F47B28E021}" srcOrd="0" destOrd="0" presId="urn:microsoft.com/office/officeart/2005/8/layout/chevron2"/>
    <dgm:cxn modelId="{CE5798EB-8F78-4536-BA49-C28D26C474C3}" type="presParOf" srcId="{5D321C7A-20AB-4973-9150-3567662A6818}" destId="{B03ECFAE-5D67-4671-B737-A7EC0C2B6B65}" srcOrd="1" destOrd="0" presId="urn:microsoft.com/office/officeart/2005/8/layout/chevron2"/>
    <dgm:cxn modelId="{97C6F20A-F41A-4F1D-90B6-429E9CF94EA8}" type="presParOf" srcId="{4939948E-6BE6-4A05-B16D-050F35FF379A}" destId="{E3CEFEBD-BECC-4657-8A27-F5B16569626A}" srcOrd="7" destOrd="0" presId="urn:microsoft.com/office/officeart/2005/8/layout/chevron2"/>
    <dgm:cxn modelId="{6B439BA9-F097-43FA-B1CE-BF65683CE2CF}" type="presParOf" srcId="{4939948E-6BE6-4A05-B16D-050F35FF379A}" destId="{B2AE0905-FF4C-48F5-BF53-F1AFA957C5C3}" srcOrd="8" destOrd="0" presId="urn:microsoft.com/office/officeart/2005/8/layout/chevron2"/>
    <dgm:cxn modelId="{6AD05211-36B8-45A0-A20C-21BF817DF53F}" type="presParOf" srcId="{B2AE0905-FF4C-48F5-BF53-F1AFA957C5C3}" destId="{44AA3D86-AE92-43B2-ADAC-1ECBF159C688}" srcOrd="0" destOrd="0" presId="urn:microsoft.com/office/officeart/2005/8/layout/chevron2"/>
    <dgm:cxn modelId="{4F7654C4-DF6D-4BBE-8C68-8CBE0BDB73E8}" type="presParOf" srcId="{B2AE0905-FF4C-48F5-BF53-F1AFA957C5C3}" destId="{A263CCD7-7AB7-42E7-A828-054B8A581E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BEA0B-5FE7-4A8C-89F8-29B8CB063BD7}">
      <dsp:nvSpPr>
        <dsp:cNvPr id="0" name=""/>
        <dsp:cNvSpPr/>
      </dsp:nvSpPr>
      <dsp:spPr>
        <a:xfrm rot="5400000">
          <a:off x="-185176" y="185975"/>
          <a:ext cx="1234512" cy="864158"/>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Principles</a:t>
          </a:r>
        </a:p>
      </dsp:txBody>
      <dsp:txXfrm rot="-5400000">
        <a:off x="1" y="432877"/>
        <a:ext cx="864158" cy="370354"/>
      </dsp:txXfrm>
    </dsp:sp>
    <dsp:sp modelId="{164C737A-6A54-4679-BD42-6D444FB7163D}">
      <dsp:nvSpPr>
        <dsp:cNvPr id="0" name=""/>
        <dsp:cNvSpPr/>
      </dsp:nvSpPr>
      <dsp:spPr>
        <a:xfrm rot="5400000">
          <a:off x="2511619" y="-1647461"/>
          <a:ext cx="802432" cy="4097355"/>
        </a:xfrm>
        <a:prstGeom prst="round2SameRect">
          <a:avLst/>
        </a:prstGeom>
        <a:solidFill>
          <a:schemeClr val="lt1">
            <a:alpha val="90000"/>
            <a:hueOff val="0"/>
            <a:satOff val="0"/>
            <a:lumOff val="0"/>
            <a:alphaOff val="0"/>
          </a:schemeClr>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dirty="0"/>
            <a:t>Outline what all clients – victims and perpetrators – should be able to expect from DFV services in Queensland</a:t>
          </a:r>
        </a:p>
      </dsp:txBody>
      <dsp:txXfrm rot="-5400000">
        <a:off x="864158" y="39172"/>
        <a:ext cx="4058183" cy="724088"/>
      </dsp:txXfrm>
    </dsp:sp>
    <dsp:sp modelId="{F3DC873C-78A6-40EE-8BF8-EB6D158F080E}">
      <dsp:nvSpPr>
        <dsp:cNvPr id="0" name=""/>
        <dsp:cNvSpPr/>
      </dsp:nvSpPr>
      <dsp:spPr>
        <a:xfrm rot="5400000">
          <a:off x="-185176" y="1220391"/>
          <a:ext cx="1234512" cy="864158"/>
        </a:xfrm>
        <a:prstGeom prst="chevron">
          <a:avLst/>
        </a:prstGeom>
        <a:solidFill>
          <a:srgbClr val="8DC9AD"/>
        </a:solidFill>
        <a:ln w="12700" cap="flat" cmpd="sng" algn="ctr">
          <a:solidFill>
            <a:srgbClr val="B6DCC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Standards</a:t>
          </a:r>
        </a:p>
      </dsp:txBody>
      <dsp:txXfrm rot="-5400000">
        <a:off x="1" y="1467293"/>
        <a:ext cx="864158" cy="370354"/>
      </dsp:txXfrm>
    </dsp:sp>
    <dsp:sp modelId="{D872069E-6390-419D-B407-5345F475AFF5}">
      <dsp:nvSpPr>
        <dsp:cNvPr id="0" name=""/>
        <dsp:cNvSpPr/>
      </dsp:nvSpPr>
      <dsp:spPr>
        <a:xfrm rot="5400000">
          <a:off x="2511619" y="-612246"/>
          <a:ext cx="802432" cy="4097355"/>
        </a:xfrm>
        <a:prstGeom prst="round2SameRect">
          <a:avLst/>
        </a:prstGeom>
        <a:solidFill>
          <a:schemeClr val="lt1">
            <a:alpha val="90000"/>
            <a:hueOff val="0"/>
            <a:satOff val="0"/>
            <a:lumOff val="0"/>
            <a:alphaOff val="0"/>
          </a:schemeClr>
        </a:solidFill>
        <a:ln w="12700" cap="flat" cmpd="sng" algn="ctr">
          <a:solidFill>
            <a:srgbClr val="B6DCC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dirty="0"/>
            <a:t>Outline a consistent approach to responding to DFV for all service sectors</a:t>
          </a:r>
        </a:p>
        <a:p>
          <a:pPr marL="114300" lvl="1" indent="-114300" algn="l" defTabSz="533400">
            <a:lnSpc>
              <a:spcPct val="90000"/>
            </a:lnSpc>
            <a:spcBef>
              <a:spcPct val="0"/>
            </a:spcBef>
            <a:spcAft>
              <a:spcPct val="15000"/>
            </a:spcAft>
            <a:buChar char="•"/>
          </a:pPr>
          <a:r>
            <a:rPr lang="en-AU" sz="1200" kern="1200" dirty="0"/>
            <a:t>Elements that must be in place in order to give effect to the principles</a:t>
          </a:r>
        </a:p>
      </dsp:txBody>
      <dsp:txXfrm rot="-5400000">
        <a:off x="864158" y="1074387"/>
        <a:ext cx="4058183" cy="724088"/>
      </dsp:txXfrm>
    </dsp:sp>
    <dsp:sp modelId="{9C1F6604-56E2-49FE-AF19-8A0B551BF633}">
      <dsp:nvSpPr>
        <dsp:cNvPr id="0" name=""/>
        <dsp:cNvSpPr/>
      </dsp:nvSpPr>
      <dsp:spPr>
        <a:xfrm rot="5400000">
          <a:off x="-185176" y="2254808"/>
          <a:ext cx="1234512" cy="864158"/>
        </a:xfrm>
        <a:prstGeom prst="chevron">
          <a:avLst/>
        </a:prstGeom>
        <a:solidFill>
          <a:srgbClr val="C5E0B4"/>
        </a:solidFill>
        <a:ln w="12700" cap="flat" cmpd="sng" algn="ctr">
          <a:solidFill>
            <a:srgbClr val="AFD4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Practice guidance</a:t>
          </a:r>
        </a:p>
      </dsp:txBody>
      <dsp:txXfrm rot="-5400000">
        <a:off x="1" y="2501710"/>
        <a:ext cx="864158" cy="370354"/>
      </dsp:txXfrm>
    </dsp:sp>
    <dsp:sp modelId="{C57A0656-1611-43CE-A9E9-75818FEF27BA}">
      <dsp:nvSpPr>
        <dsp:cNvPr id="0" name=""/>
        <dsp:cNvSpPr/>
      </dsp:nvSpPr>
      <dsp:spPr>
        <a:xfrm rot="5400000">
          <a:off x="2511619" y="422170"/>
          <a:ext cx="802432" cy="4097355"/>
        </a:xfrm>
        <a:prstGeom prst="round2SameRect">
          <a:avLst/>
        </a:prstGeom>
        <a:solidFill>
          <a:schemeClr val="lt1">
            <a:alpha val="90000"/>
            <a:hueOff val="0"/>
            <a:satOff val="0"/>
            <a:lumOff val="0"/>
            <a:alphaOff val="0"/>
          </a:schemeClr>
        </a:solidFill>
        <a:ln w="12700" cap="flat" cmpd="sng" algn="ctr">
          <a:solidFill>
            <a:srgbClr val="AFD49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AU" sz="1200" kern="1200" dirty="0"/>
            <a:t>Translates the standards into practice</a:t>
          </a:r>
        </a:p>
        <a:p>
          <a:pPr marL="114300" lvl="1" indent="-114300" algn="l" defTabSz="533400">
            <a:lnSpc>
              <a:spcPct val="90000"/>
            </a:lnSpc>
            <a:spcBef>
              <a:spcPct val="0"/>
            </a:spcBef>
            <a:spcAft>
              <a:spcPct val="15000"/>
            </a:spcAft>
            <a:buChar char="•"/>
          </a:pPr>
          <a:r>
            <a:rPr lang="en-AU" sz="1200" kern="1200" dirty="0"/>
            <a:t>Highlights activities and examples of practice that allow staff to meet each standard and bring the standards to life in their daily practice</a:t>
          </a:r>
        </a:p>
      </dsp:txBody>
      <dsp:txXfrm rot="-5400000">
        <a:off x="864158" y="2108803"/>
        <a:ext cx="4058183" cy="7240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E2F7-1B7E-4778-8E59-6A5044C647B4}">
      <dsp:nvSpPr>
        <dsp:cNvPr id="0" name=""/>
        <dsp:cNvSpPr/>
      </dsp:nvSpPr>
      <dsp:spPr>
        <a:xfrm>
          <a:off x="3733" y="0"/>
          <a:ext cx="2994710" cy="846820"/>
        </a:xfrm>
        <a:prstGeom prst="chevron">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Victim Safety </a:t>
          </a:r>
        </a:p>
      </dsp:txBody>
      <dsp:txXfrm>
        <a:off x="427143" y="0"/>
        <a:ext cx="2147890" cy="846820"/>
      </dsp:txXfrm>
    </dsp:sp>
    <dsp:sp modelId="{61FFFA75-C95F-488F-8E44-899921700922}">
      <dsp:nvSpPr>
        <dsp:cNvPr id="0" name=""/>
        <dsp:cNvSpPr/>
      </dsp:nvSpPr>
      <dsp:spPr>
        <a:xfrm>
          <a:off x="2699254" y="0"/>
          <a:ext cx="2991897" cy="846820"/>
        </a:xfrm>
        <a:prstGeom prst="chevron">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Perpetrator Accountability </a:t>
          </a:r>
        </a:p>
      </dsp:txBody>
      <dsp:txXfrm>
        <a:off x="3122664" y="0"/>
        <a:ext cx="2145077" cy="846820"/>
      </dsp:txXfrm>
    </dsp:sp>
    <dsp:sp modelId="{A2666BFA-D467-454A-8229-F6ED61E78467}">
      <dsp:nvSpPr>
        <dsp:cNvPr id="0" name=""/>
        <dsp:cNvSpPr/>
      </dsp:nvSpPr>
      <dsp:spPr>
        <a:xfrm>
          <a:off x="5391962" y="0"/>
          <a:ext cx="2991897" cy="846820"/>
        </a:xfrm>
        <a:prstGeom prst="chevron">
          <a:avLst/>
        </a:prstGeom>
        <a:solidFill>
          <a:srgbClr val="AFD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Inclusion and Accessibility</a:t>
          </a:r>
        </a:p>
      </dsp:txBody>
      <dsp:txXfrm>
        <a:off x="5815372" y="0"/>
        <a:ext cx="2145077" cy="846820"/>
      </dsp:txXfrm>
    </dsp:sp>
    <dsp:sp modelId="{C963DBBB-B43F-4EF7-9DA2-C43B57E386D1}">
      <dsp:nvSpPr>
        <dsp:cNvPr id="0" name=""/>
        <dsp:cNvSpPr/>
      </dsp:nvSpPr>
      <dsp:spPr>
        <a:xfrm>
          <a:off x="8084670" y="0"/>
          <a:ext cx="2991897" cy="846820"/>
        </a:xfrm>
        <a:prstGeom prst="chevron">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dirty="0"/>
            <a:t>Integration</a:t>
          </a:r>
        </a:p>
      </dsp:txBody>
      <dsp:txXfrm>
        <a:off x="8508080" y="0"/>
        <a:ext cx="2145077" cy="8468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E2F7-1B7E-4778-8E59-6A5044C647B4}">
      <dsp:nvSpPr>
        <dsp:cNvPr id="0" name=""/>
        <dsp:cNvSpPr/>
      </dsp:nvSpPr>
      <dsp:spPr>
        <a:xfrm>
          <a:off x="273" y="0"/>
          <a:ext cx="4061147" cy="479871"/>
        </a:xfrm>
        <a:prstGeom prst="chevron">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1" kern="1200" dirty="0"/>
            <a:t>Victim Safety </a:t>
          </a:r>
        </a:p>
      </dsp:txBody>
      <dsp:txXfrm>
        <a:off x="240209" y="0"/>
        <a:ext cx="3581276" cy="479871"/>
      </dsp:txXfrm>
    </dsp:sp>
    <dsp:sp modelId="{61FFFA75-C95F-488F-8E44-899921700922}">
      <dsp:nvSpPr>
        <dsp:cNvPr id="0" name=""/>
        <dsp:cNvSpPr/>
      </dsp:nvSpPr>
      <dsp:spPr>
        <a:xfrm>
          <a:off x="3853137" y="0"/>
          <a:ext cx="1908394" cy="479871"/>
        </a:xfrm>
        <a:prstGeom prst="chevron">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0" kern="1200" dirty="0"/>
            <a:t>Perpetrator Accountability </a:t>
          </a:r>
        </a:p>
      </dsp:txBody>
      <dsp:txXfrm>
        <a:off x="4093073" y="0"/>
        <a:ext cx="1428523" cy="479871"/>
      </dsp:txXfrm>
    </dsp:sp>
    <dsp:sp modelId="{A2666BFA-D467-454A-8229-F6ED61E78467}">
      <dsp:nvSpPr>
        <dsp:cNvPr id="0" name=""/>
        <dsp:cNvSpPr/>
      </dsp:nvSpPr>
      <dsp:spPr>
        <a:xfrm>
          <a:off x="5553249" y="0"/>
          <a:ext cx="2082832" cy="479871"/>
        </a:xfrm>
        <a:prstGeom prst="chevron">
          <a:avLst/>
        </a:prstGeom>
        <a:solidFill>
          <a:srgbClr val="AFD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Inclusion and Accessibility</a:t>
          </a:r>
        </a:p>
      </dsp:txBody>
      <dsp:txXfrm>
        <a:off x="5793185" y="0"/>
        <a:ext cx="1602961" cy="479871"/>
      </dsp:txXfrm>
    </dsp:sp>
    <dsp:sp modelId="{C963DBBB-B43F-4EF7-9DA2-C43B57E386D1}">
      <dsp:nvSpPr>
        <dsp:cNvPr id="0" name=""/>
        <dsp:cNvSpPr/>
      </dsp:nvSpPr>
      <dsp:spPr>
        <a:xfrm>
          <a:off x="7427797" y="0"/>
          <a:ext cx="2082832" cy="479871"/>
        </a:xfrm>
        <a:prstGeom prst="chevron">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Integration</a:t>
          </a:r>
        </a:p>
      </dsp:txBody>
      <dsp:txXfrm>
        <a:off x="7667733" y="0"/>
        <a:ext cx="1602961" cy="4798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E2F7-1B7E-4778-8E59-6A5044C647B4}">
      <dsp:nvSpPr>
        <dsp:cNvPr id="0" name=""/>
        <dsp:cNvSpPr/>
      </dsp:nvSpPr>
      <dsp:spPr>
        <a:xfrm>
          <a:off x="2351" y="0"/>
          <a:ext cx="1605402" cy="479871"/>
        </a:xfrm>
        <a:prstGeom prst="chevron">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Victim Safety </a:t>
          </a:r>
        </a:p>
      </dsp:txBody>
      <dsp:txXfrm>
        <a:off x="242287" y="0"/>
        <a:ext cx="1125531" cy="479871"/>
      </dsp:txXfrm>
    </dsp:sp>
    <dsp:sp modelId="{61FFFA75-C95F-488F-8E44-899921700922}">
      <dsp:nvSpPr>
        <dsp:cNvPr id="0" name=""/>
        <dsp:cNvSpPr/>
      </dsp:nvSpPr>
      <dsp:spPr>
        <a:xfrm>
          <a:off x="1402257" y="0"/>
          <a:ext cx="4407351" cy="479871"/>
        </a:xfrm>
        <a:prstGeom prst="chevron">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1" kern="1200" dirty="0"/>
            <a:t>Perpetrator Accountability </a:t>
          </a:r>
        </a:p>
      </dsp:txBody>
      <dsp:txXfrm>
        <a:off x="1642193" y="0"/>
        <a:ext cx="3927480" cy="479871"/>
      </dsp:txXfrm>
    </dsp:sp>
    <dsp:sp modelId="{A2666BFA-D467-454A-8229-F6ED61E78467}">
      <dsp:nvSpPr>
        <dsp:cNvPr id="0" name=""/>
        <dsp:cNvSpPr/>
      </dsp:nvSpPr>
      <dsp:spPr>
        <a:xfrm>
          <a:off x="5604112" y="0"/>
          <a:ext cx="2054968" cy="479871"/>
        </a:xfrm>
        <a:prstGeom prst="chevron">
          <a:avLst/>
        </a:prstGeom>
        <a:solidFill>
          <a:srgbClr val="AFD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Inclusion and Accessibility</a:t>
          </a:r>
        </a:p>
      </dsp:txBody>
      <dsp:txXfrm>
        <a:off x="5844048" y="0"/>
        <a:ext cx="1575097" cy="479871"/>
      </dsp:txXfrm>
    </dsp:sp>
    <dsp:sp modelId="{C963DBBB-B43F-4EF7-9DA2-C43B57E386D1}">
      <dsp:nvSpPr>
        <dsp:cNvPr id="0" name=""/>
        <dsp:cNvSpPr/>
      </dsp:nvSpPr>
      <dsp:spPr>
        <a:xfrm>
          <a:off x="7453583" y="0"/>
          <a:ext cx="2054968" cy="479871"/>
        </a:xfrm>
        <a:prstGeom prst="chevron">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Integration</a:t>
          </a:r>
        </a:p>
      </dsp:txBody>
      <dsp:txXfrm>
        <a:off x="7693519" y="0"/>
        <a:ext cx="1575097" cy="4798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E2F7-1B7E-4778-8E59-6A5044C647B4}">
      <dsp:nvSpPr>
        <dsp:cNvPr id="0" name=""/>
        <dsp:cNvSpPr/>
      </dsp:nvSpPr>
      <dsp:spPr>
        <a:xfrm>
          <a:off x="2004" y="0"/>
          <a:ext cx="1569603" cy="479871"/>
        </a:xfrm>
        <a:prstGeom prst="chevron">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Victim Safety </a:t>
          </a:r>
        </a:p>
      </dsp:txBody>
      <dsp:txXfrm>
        <a:off x="241940" y="0"/>
        <a:ext cx="1089732" cy="479871"/>
      </dsp:txXfrm>
    </dsp:sp>
    <dsp:sp modelId="{61FFFA75-C95F-488F-8E44-899921700922}">
      <dsp:nvSpPr>
        <dsp:cNvPr id="0" name=""/>
        <dsp:cNvSpPr/>
      </dsp:nvSpPr>
      <dsp:spPr>
        <a:xfrm>
          <a:off x="1416266" y="0"/>
          <a:ext cx="2009111" cy="479871"/>
        </a:xfrm>
        <a:prstGeom prst="chevron">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0" kern="1200" dirty="0"/>
            <a:t>Perpetrator Accountability </a:t>
          </a:r>
        </a:p>
      </dsp:txBody>
      <dsp:txXfrm>
        <a:off x="1656202" y="0"/>
        <a:ext cx="1529240" cy="479871"/>
      </dsp:txXfrm>
    </dsp:sp>
    <dsp:sp modelId="{A2666BFA-D467-454A-8229-F6ED61E78467}">
      <dsp:nvSpPr>
        <dsp:cNvPr id="0" name=""/>
        <dsp:cNvSpPr/>
      </dsp:nvSpPr>
      <dsp:spPr>
        <a:xfrm>
          <a:off x="3270035" y="0"/>
          <a:ext cx="4840787" cy="479871"/>
        </a:xfrm>
        <a:prstGeom prst="chevron">
          <a:avLst/>
        </a:prstGeom>
        <a:solidFill>
          <a:srgbClr val="AFD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1" kern="1200" dirty="0"/>
            <a:t>Inclusion and Accessibility</a:t>
          </a:r>
        </a:p>
      </dsp:txBody>
      <dsp:txXfrm>
        <a:off x="3509971" y="0"/>
        <a:ext cx="4360916" cy="479871"/>
      </dsp:txXfrm>
    </dsp:sp>
    <dsp:sp modelId="{C963DBBB-B43F-4EF7-9DA2-C43B57E386D1}">
      <dsp:nvSpPr>
        <dsp:cNvPr id="0" name=""/>
        <dsp:cNvSpPr/>
      </dsp:nvSpPr>
      <dsp:spPr>
        <a:xfrm>
          <a:off x="7955481" y="0"/>
          <a:ext cx="1553416" cy="479871"/>
        </a:xfrm>
        <a:prstGeom prst="chevron">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Integration</a:t>
          </a:r>
        </a:p>
      </dsp:txBody>
      <dsp:txXfrm>
        <a:off x="8195417" y="0"/>
        <a:ext cx="1073545" cy="4798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4755-B1E2-4754-A9E8-583407A4173A}">
      <dsp:nvSpPr>
        <dsp:cNvPr id="0" name=""/>
        <dsp:cNvSpPr/>
      </dsp:nvSpPr>
      <dsp:spPr>
        <a:xfrm rot="5400000">
          <a:off x="-71171" y="72077"/>
          <a:ext cx="474475" cy="332132"/>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AU" sz="1800" kern="1200"/>
            <a:t>  </a:t>
          </a:r>
        </a:p>
      </dsp:txBody>
      <dsp:txXfrm rot="-5400000">
        <a:off x="1" y="166971"/>
        <a:ext cx="332132" cy="142343"/>
      </dsp:txXfrm>
    </dsp:sp>
    <dsp:sp modelId="{56E1218C-F8FD-4D52-B162-A4F5DCE99AE5}">
      <dsp:nvSpPr>
        <dsp:cNvPr id="0" name=""/>
        <dsp:cNvSpPr/>
      </dsp:nvSpPr>
      <dsp:spPr>
        <a:xfrm rot="5400000">
          <a:off x="1304949" y="-972074"/>
          <a:ext cx="308898" cy="2254532"/>
        </a:xfrm>
        <a:prstGeom prst="round2SameRect">
          <a:avLst/>
        </a:prstGeom>
        <a:solidFill>
          <a:schemeClr val="lt1">
            <a:alpha val="90000"/>
            <a:hueOff val="0"/>
            <a:satOff val="0"/>
            <a:lumOff val="0"/>
            <a:alphaOff val="0"/>
          </a:schemeClr>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Symbol" panose="05050102010706020507" pitchFamily="18" charset="2"/>
            <a:buNone/>
          </a:pPr>
          <a:r>
            <a:rPr lang="en-AU" sz="1800" b="1" kern="1200" dirty="0">
              <a:ln>
                <a:noFill/>
              </a:ln>
              <a:latin typeface="+mn-lt"/>
            </a:rPr>
            <a:t>Partnerships</a:t>
          </a:r>
          <a:r>
            <a:rPr lang="en-AU" sz="1800" kern="1200" dirty="0">
              <a:ln>
                <a:noFill/>
              </a:ln>
              <a:latin typeface="+mn-lt"/>
            </a:rPr>
            <a:t> </a:t>
          </a:r>
          <a:endParaRPr lang="en-AU" sz="1800" kern="1200" dirty="0"/>
        </a:p>
      </dsp:txBody>
      <dsp:txXfrm rot="-5400000">
        <a:off x="332133" y="15821"/>
        <a:ext cx="2239453" cy="278740"/>
      </dsp:txXfrm>
    </dsp:sp>
    <dsp:sp modelId="{20595891-F956-4431-AC9D-6A611BD1FF24}">
      <dsp:nvSpPr>
        <dsp:cNvPr id="0" name=""/>
        <dsp:cNvSpPr/>
      </dsp:nvSpPr>
      <dsp:spPr>
        <a:xfrm rot="5400000">
          <a:off x="-71171" y="354491"/>
          <a:ext cx="474475" cy="332132"/>
        </a:xfrm>
        <a:prstGeom prst="chevron">
          <a:avLst/>
        </a:prstGeom>
        <a:solidFill>
          <a:srgbClr val="8DC9AD"/>
        </a:solidFill>
        <a:ln w="12700" cap="flat" cmpd="sng" algn="ctr">
          <a:solidFill>
            <a:srgbClr val="8DC9A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AU" sz="1800" kern="1200"/>
            <a:t> </a:t>
          </a:r>
        </a:p>
      </dsp:txBody>
      <dsp:txXfrm rot="-5400000">
        <a:off x="1" y="449385"/>
        <a:ext cx="332132" cy="142343"/>
      </dsp:txXfrm>
    </dsp:sp>
    <dsp:sp modelId="{13B8D4D3-D288-4899-8CD3-A7B36BB033A1}">
      <dsp:nvSpPr>
        <dsp:cNvPr id="0" name=""/>
        <dsp:cNvSpPr/>
      </dsp:nvSpPr>
      <dsp:spPr>
        <a:xfrm rot="5400000">
          <a:off x="1305194" y="-689741"/>
          <a:ext cx="308408" cy="2254532"/>
        </a:xfrm>
        <a:prstGeom prst="round2SameRect">
          <a:avLst/>
        </a:prstGeom>
        <a:solidFill>
          <a:schemeClr val="lt1">
            <a:alpha val="90000"/>
            <a:hueOff val="0"/>
            <a:satOff val="0"/>
            <a:lumOff val="0"/>
            <a:alphaOff val="0"/>
          </a:schemeClr>
        </a:solidFill>
        <a:ln w="12700" cap="flat" cmpd="sng" algn="ctr">
          <a:solidFill>
            <a:srgbClr val="8DC9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Symbol" panose="05050102010706020507" pitchFamily="18" charset="2"/>
            <a:buNone/>
          </a:pPr>
          <a:r>
            <a:rPr lang="en-AU" sz="1800" b="1" kern="1200" dirty="0">
              <a:ln>
                <a:noFill/>
              </a:ln>
              <a:latin typeface="+mn-lt"/>
            </a:rPr>
            <a:t>Participation </a:t>
          </a:r>
          <a:endParaRPr lang="en-AU" sz="1800" b="0" kern="1200" dirty="0"/>
        </a:p>
      </dsp:txBody>
      <dsp:txXfrm rot="-5400000">
        <a:off x="332133" y="298375"/>
        <a:ext cx="2239477" cy="278298"/>
      </dsp:txXfrm>
    </dsp:sp>
    <dsp:sp modelId="{25135594-ECAA-4941-BC94-60837E8400D5}">
      <dsp:nvSpPr>
        <dsp:cNvPr id="0" name=""/>
        <dsp:cNvSpPr/>
      </dsp:nvSpPr>
      <dsp:spPr>
        <a:xfrm rot="5400000">
          <a:off x="-71171" y="636906"/>
          <a:ext cx="474475" cy="332132"/>
        </a:xfrm>
        <a:prstGeom prst="chevron">
          <a:avLst/>
        </a:prstGeom>
        <a:solidFill>
          <a:srgbClr val="C4E2D3"/>
        </a:solidFill>
        <a:ln w="12700" cap="flat" cmpd="sng" algn="ctr">
          <a:solidFill>
            <a:srgbClr val="C4E2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AU" sz="1800" kern="1200"/>
            <a:t>  </a:t>
          </a:r>
        </a:p>
      </dsp:txBody>
      <dsp:txXfrm rot="-5400000">
        <a:off x="1" y="731800"/>
        <a:ext cx="332132" cy="142343"/>
      </dsp:txXfrm>
    </dsp:sp>
    <dsp:sp modelId="{659E55F5-395D-414C-AE44-0BE8CCC537B3}">
      <dsp:nvSpPr>
        <dsp:cNvPr id="0" name=""/>
        <dsp:cNvSpPr/>
      </dsp:nvSpPr>
      <dsp:spPr>
        <a:xfrm rot="5400000">
          <a:off x="1305194" y="-407326"/>
          <a:ext cx="308408" cy="2254532"/>
        </a:xfrm>
        <a:prstGeom prst="round2SameRect">
          <a:avLst/>
        </a:prstGeom>
        <a:solidFill>
          <a:schemeClr val="lt1">
            <a:alpha val="90000"/>
            <a:hueOff val="0"/>
            <a:satOff val="0"/>
            <a:lumOff val="0"/>
            <a:alphaOff val="0"/>
          </a:schemeClr>
        </a:solidFill>
        <a:ln w="12700" cap="flat" cmpd="sng" algn="ctr">
          <a:solidFill>
            <a:srgbClr val="C4E2D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Symbol" panose="05050102010706020507" pitchFamily="18" charset="2"/>
            <a:buNone/>
          </a:pPr>
          <a:r>
            <a:rPr lang="en-AU" sz="1800" b="1" kern="1200" dirty="0">
              <a:ln>
                <a:noFill/>
              </a:ln>
              <a:latin typeface="+mn-lt"/>
            </a:rPr>
            <a:t>Protection</a:t>
          </a:r>
          <a:endParaRPr lang="en-AU" sz="1800" b="0" kern="1200" dirty="0"/>
        </a:p>
      </dsp:txBody>
      <dsp:txXfrm rot="-5400000">
        <a:off x="332133" y="580790"/>
        <a:ext cx="2239477" cy="278298"/>
      </dsp:txXfrm>
    </dsp:sp>
    <dsp:sp modelId="{C49B3BF5-D479-4B0D-96C7-0C4576556E86}">
      <dsp:nvSpPr>
        <dsp:cNvPr id="0" name=""/>
        <dsp:cNvSpPr/>
      </dsp:nvSpPr>
      <dsp:spPr>
        <a:xfrm rot="5400000">
          <a:off x="-71171" y="919320"/>
          <a:ext cx="474475" cy="332132"/>
        </a:xfrm>
        <a:prstGeom prst="chevron">
          <a:avLst/>
        </a:prstGeom>
        <a:solidFill>
          <a:srgbClr val="C4D09C"/>
        </a:solidFill>
        <a:ln w="12700" cap="flat" cmpd="sng" algn="ctr">
          <a:solidFill>
            <a:srgbClr val="C4D0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endParaRPr lang="en-AU" sz="1800" kern="1200"/>
        </a:p>
      </dsp:txBody>
      <dsp:txXfrm rot="-5400000">
        <a:off x="1" y="1014214"/>
        <a:ext cx="332132" cy="142343"/>
      </dsp:txXfrm>
    </dsp:sp>
    <dsp:sp modelId="{D1526A6C-0D49-4DB5-8FA7-552D4552C7F4}">
      <dsp:nvSpPr>
        <dsp:cNvPr id="0" name=""/>
        <dsp:cNvSpPr/>
      </dsp:nvSpPr>
      <dsp:spPr>
        <a:xfrm rot="5400000">
          <a:off x="1305194" y="-124912"/>
          <a:ext cx="308408" cy="2254532"/>
        </a:xfrm>
        <a:prstGeom prst="round2SameRect">
          <a:avLst/>
        </a:prstGeom>
        <a:solidFill>
          <a:schemeClr val="lt1">
            <a:alpha val="90000"/>
            <a:hueOff val="0"/>
            <a:satOff val="0"/>
            <a:lumOff val="0"/>
            <a:alphaOff val="0"/>
          </a:schemeClr>
        </a:solidFill>
        <a:ln w="12700" cap="flat" cmpd="sng" algn="ctr">
          <a:solidFill>
            <a:srgbClr val="C4D09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Symbol" panose="05050102010706020507" pitchFamily="18" charset="2"/>
            <a:buNone/>
          </a:pPr>
          <a:r>
            <a:rPr lang="en-AU" sz="1800" b="1" kern="1200" dirty="0">
              <a:latin typeface="+mn-lt"/>
              <a:cs typeface="Arial" panose="020B0604020202020204" pitchFamily="34" charset="0"/>
            </a:rPr>
            <a:t>Reform</a:t>
          </a:r>
          <a:endParaRPr lang="en-AU" sz="1800" kern="1200" dirty="0"/>
        </a:p>
      </dsp:txBody>
      <dsp:txXfrm rot="-5400000">
        <a:off x="332133" y="863204"/>
        <a:ext cx="2239477" cy="2782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3E2F7-1B7E-4778-8E59-6A5044C647B4}">
      <dsp:nvSpPr>
        <dsp:cNvPr id="0" name=""/>
        <dsp:cNvSpPr/>
      </dsp:nvSpPr>
      <dsp:spPr>
        <a:xfrm>
          <a:off x="2838" y="0"/>
          <a:ext cx="1801876" cy="479871"/>
        </a:xfrm>
        <a:prstGeom prst="chevron">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Victim Safety </a:t>
          </a:r>
        </a:p>
      </dsp:txBody>
      <dsp:txXfrm>
        <a:off x="242774" y="0"/>
        <a:ext cx="1322005" cy="479871"/>
      </dsp:txXfrm>
    </dsp:sp>
    <dsp:sp modelId="{61FFFA75-C95F-488F-8E44-899921700922}">
      <dsp:nvSpPr>
        <dsp:cNvPr id="0" name=""/>
        <dsp:cNvSpPr/>
      </dsp:nvSpPr>
      <dsp:spPr>
        <a:xfrm>
          <a:off x="1626385" y="0"/>
          <a:ext cx="2306423" cy="479871"/>
        </a:xfrm>
        <a:prstGeom prst="chevron">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0" kern="1200" dirty="0"/>
            <a:t>Perpetrator Accountability </a:t>
          </a:r>
        </a:p>
      </dsp:txBody>
      <dsp:txXfrm>
        <a:off x="1866321" y="0"/>
        <a:ext cx="1826552" cy="479871"/>
      </dsp:txXfrm>
    </dsp:sp>
    <dsp:sp modelId="{A2666BFA-D467-454A-8229-F6ED61E78467}">
      <dsp:nvSpPr>
        <dsp:cNvPr id="0" name=""/>
        <dsp:cNvSpPr/>
      </dsp:nvSpPr>
      <dsp:spPr>
        <a:xfrm>
          <a:off x="3754479" y="0"/>
          <a:ext cx="1925565" cy="479871"/>
        </a:xfrm>
        <a:prstGeom prst="chevron">
          <a:avLst/>
        </a:prstGeom>
        <a:solidFill>
          <a:srgbClr val="AFD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kern="1200" dirty="0"/>
            <a:t>Inclusion and Accessibility</a:t>
          </a:r>
        </a:p>
      </dsp:txBody>
      <dsp:txXfrm>
        <a:off x="3994415" y="0"/>
        <a:ext cx="1445694" cy="479871"/>
      </dsp:txXfrm>
    </dsp:sp>
    <dsp:sp modelId="{C963DBBB-B43F-4EF7-9DA2-C43B57E386D1}">
      <dsp:nvSpPr>
        <dsp:cNvPr id="0" name=""/>
        <dsp:cNvSpPr/>
      </dsp:nvSpPr>
      <dsp:spPr>
        <a:xfrm>
          <a:off x="5501715" y="0"/>
          <a:ext cx="4006349" cy="479871"/>
        </a:xfrm>
        <a:prstGeom prst="chevron">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AU" sz="1500" b="1" kern="1200" dirty="0"/>
            <a:t>Integration</a:t>
          </a:r>
        </a:p>
      </dsp:txBody>
      <dsp:txXfrm>
        <a:off x="5741651" y="0"/>
        <a:ext cx="3526478" cy="4798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B34F-78C4-4DBE-B75F-BBDB985DF5A3}">
      <dsp:nvSpPr>
        <dsp:cNvPr id="0" name=""/>
        <dsp:cNvSpPr/>
      </dsp:nvSpPr>
      <dsp:spPr>
        <a:xfrm>
          <a:off x="1904244" y="254520"/>
          <a:ext cx="1933459" cy="1933459"/>
        </a:xfrm>
        <a:prstGeom prst="pieWedge">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dirty="0"/>
            <a:t>Process &amp; Practice</a:t>
          </a:r>
          <a:endParaRPr lang="en-AU" sz="1400" b="1" kern="1200" dirty="0"/>
        </a:p>
      </dsp:txBody>
      <dsp:txXfrm>
        <a:off x="2470541" y="820817"/>
        <a:ext cx="1367162" cy="1367162"/>
      </dsp:txXfrm>
    </dsp:sp>
    <dsp:sp modelId="{D412A3BE-1B68-45AE-B189-4F2BE8BC37A7}">
      <dsp:nvSpPr>
        <dsp:cNvPr id="0" name=""/>
        <dsp:cNvSpPr/>
      </dsp:nvSpPr>
      <dsp:spPr>
        <a:xfrm rot="5400000">
          <a:off x="3902879" y="254520"/>
          <a:ext cx="1933459" cy="1933459"/>
        </a:xfrm>
        <a:prstGeom prst="pieWedge">
          <a:avLst/>
        </a:prstGeom>
        <a:solidFill>
          <a:srgbClr val="C4E2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tx1"/>
              </a:solidFill>
            </a:rPr>
            <a:t>Authorising environment</a:t>
          </a:r>
        </a:p>
      </dsp:txBody>
      <dsp:txXfrm rot="-5400000">
        <a:off x="3902879" y="820817"/>
        <a:ext cx="1367162" cy="1367162"/>
      </dsp:txXfrm>
    </dsp:sp>
    <dsp:sp modelId="{AD0ECE81-E014-4216-9036-A747A18489BB}">
      <dsp:nvSpPr>
        <dsp:cNvPr id="0" name=""/>
        <dsp:cNvSpPr/>
      </dsp:nvSpPr>
      <dsp:spPr>
        <a:xfrm rot="10800000">
          <a:off x="3927008" y="2277284"/>
          <a:ext cx="1933459" cy="1933459"/>
        </a:xfrm>
        <a:prstGeom prst="pieWedg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tx1"/>
              </a:solidFill>
            </a:rPr>
            <a:t>Integration</a:t>
          </a:r>
        </a:p>
      </dsp:txBody>
      <dsp:txXfrm rot="10800000">
        <a:off x="3927008" y="2277284"/>
        <a:ext cx="1367162" cy="1367162"/>
      </dsp:txXfrm>
    </dsp:sp>
    <dsp:sp modelId="{BB0C2C16-E20F-481E-8105-7A5EB8117520}">
      <dsp:nvSpPr>
        <dsp:cNvPr id="0" name=""/>
        <dsp:cNvSpPr/>
      </dsp:nvSpPr>
      <dsp:spPr>
        <a:xfrm rot="16200000">
          <a:off x="1904244" y="2277284"/>
          <a:ext cx="1933459" cy="1933459"/>
        </a:xfrm>
        <a:prstGeom prst="pieWedge">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b="1" kern="1200" dirty="0"/>
            <a:t>Information</a:t>
          </a:r>
          <a:r>
            <a:rPr lang="en-AU" sz="1600" kern="1200" dirty="0"/>
            <a:t> </a:t>
          </a:r>
          <a:r>
            <a:rPr lang="en-AU" sz="1600" b="1" kern="1200" dirty="0"/>
            <a:t>Sharing</a:t>
          </a:r>
        </a:p>
      </dsp:txBody>
      <dsp:txXfrm rot="5400000">
        <a:off x="2470541" y="2277284"/>
        <a:ext cx="1367162" cy="1367162"/>
      </dsp:txXfrm>
    </dsp:sp>
    <dsp:sp modelId="{9FAF054A-6B15-4127-A6EA-106FD6DD688A}">
      <dsp:nvSpPr>
        <dsp:cNvPr id="0" name=""/>
        <dsp:cNvSpPr/>
      </dsp:nvSpPr>
      <dsp:spPr>
        <a:xfrm>
          <a:off x="3239795" y="1579182"/>
          <a:ext cx="1219780" cy="1040076"/>
        </a:xfrm>
        <a:prstGeom prst="circularArrow">
          <a:avLst/>
        </a:prstGeom>
        <a:solidFill>
          <a:srgbClr val="F4B183"/>
        </a:solidFill>
        <a:ln w="12700" cap="flat" cmpd="sng" algn="ctr">
          <a:solidFill>
            <a:srgbClr val="F4B183"/>
          </a:solidFill>
          <a:prstDash val="solid"/>
          <a:miter lim="800000"/>
        </a:ln>
        <a:effectLst/>
      </dsp:spPr>
      <dsp:style>
        <a:lnRef idx="2">
          <a:scrgbClr r="0" g="0" b="0"/>
        </a:lnRef>
        <a:fillRef idx="1">
          <a:scrgbClr r="0" g="0" b="0"/>
        </a:fillRef>
        <a:effectRef idx="0">
          <a:scrgbClr r="0" g="0" b="0"/>
        </a:effectRef>
        <a:fontRef idx="minor"/>
      </dsp:style>
    </dsp:sp>
    <dsp:sp modelId="{2B409916-8B80-45A4-9958-78F6F2C6E403}">
      <dsp:nvSpPr>
        <dsp:cNvPr id="0" name=""/>
        <dsp:cNvSpPr/>
      </dsp:nvSpPr>
      <dsp:spPr>
        <a:xfrm rot="10800000">
          <a:off x="3294238" y="1818777"/>
          <a:ext cx="1176222" cy="1029181"/>
        </a:xfrm>
        <a:prstGeom prst="circularArrow">
          <a:avLst/>
        </a:prstGeom>
        <a:solidFill>
          <a:srgbClr val="F4B183"/>
        </a:solidFill>
        <a:ln w="12700" cap="flat" cmpd="sng" algn="ctr">
          <a:solidFill>
            <a:srgbClr val="F4B18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8732-B005-40B8-949D-876451B8337F}">
      <dsp:nvSpPr>
        <dsp:cNvPr id="0" name=""/>
        <dsp:cNvSpPr/>
      </dsp:nvSpPr>
      <dsp:spPr>
        <a:xfrm>
          <a:off x="-2" y="0"/>
          <a:ext cx="5145003" cy="4400410"/>
        </a:xfrm>
        <a:prstGeom prst="ellipse">
          <a:avLst/>
        </a:prstGeom>
        <a:solidFill>
          <a:srgbClr val="2B8B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ln>
                <a:noFill/>
              </a:ln>
              <a:solidFill>
                <a:sysClr val="windowText" lastClr="000000"/>
              </a:solidFill>
            </a:rPr>
            <a:t>Governance</a:t>
          </a:r>
        </a:p>
      </dsp:txBody>
      <dsp:txXfrm>
        <a:off x="1853228" y="220020"/>
        <a:ext cx="1438542" cy="660061"/>
      </dsp:txXfrm>
    </dsp:sp>
    <dsp:sp modelId="{27EE16FD-0E7C-43B8-9FEB-4295B048A335}">
      <dsp:nvSpPr>
        <dsp:cNvPr id="0" name=""/>
        <dsp:cNvSpPr/>
      </dsp:nvSpPr>
      <dsp:spPr>
        <a:xfrm>
          <a:off x="525551" y="880082"/>
          <a:ext cx="4093895" cy="3520328"/>
        </a:xfrm>
        <a:prstGeom prst="ellipse">
          <a:avLst/>
        </a:prstGeom>
        <a:solidFill>
          <a:srgbClr val="8DC9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ln>
                <a:noFill/>
              </a:ln>
              <a:solidFill>
                <a:sysClr val="windowText" lastClr="000000"/>
              </a:solidFill>
            </a:rPr>
            <a:t>Workplaces</a:t>
          </a:r>
        </a:p>
      </dsp:txBody>
      <dsp:txXfrm>
        <a:off x="1857091" y="1091301"/>
        <a:ext cx="1430816" cy="633659"/>
      </dsp:txXfrm>
    </dsp:sp>
    <dsp:sp modelId="{05ECD6B1-13D4-4690-A82D-20915C11C296}">
      <dsp:nvSpPr>
        <dsp:cNvPr id="0" name=""/>
        <dsp:cNvSpPr/>
      </dsp:nvSpPr>
      <dsp:spPr>
        <a:xfrm>
          <a:off x="1250554" y="1732863"/>
          <a:ext cx="2640246" cy="2640246"/>
        </a:xfrm>
        <a:prstGeom prst="ellipse">
          <a:avLst/>
        </a:prstGeom>
        <a:solidFill>
          <a:srgbClr val="C4E2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b="1" kern="1200">
              <a:ln>
                <a:noFill/>
              </a:ln>
              <a:solidFill>
                <a:sysClr val="windowText" lastClr="000000"/>
              </a:solidFill>
            </a:rPr>
            <a:t>Individual practice</a:t>
          </a:r>
        </a:p>
      </dsp:txBody>
      <dsp:txXfrm>
        <a:off x="1955500" y="1930882"/>
        <a:ext cx="1230354" cy="594055"/>
      </dsp:txXfrm>
    </dsp:sp>
    <dsp:sp modelId="{5A56100A-C61F-4DBC-A311-C6586CC9E578}">
      <dsp:nvSpPr>
        <dsp:cNvPr id="0" name=""/>
        <dsp:cNvSpPr/>
      </dsp:nvSpPr>
      <dsp:spPr>
        <a:xfrm>
          <a:off x="1692417" y="2640246"/>
          <a:ext cx="1760164" cy="1760164"/>
        </a:xfrm>
        <a:prstGeom prst="ellipse">
          <a:avLst/>
        </a:prstGeom>
        <a:solidFill>
          <a:srgbClr val="F4B1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b="1" kern="1200" dirty="0">
              <a:ln>
                <a:noFill/>
              </a:ln>
              <a:solidFill>
                <a:sysClr val="windowText" lastClr="000000"/>
              </a:solidFill>
            </a:rPr>
            <a:t>PRACTICE STANDARDS</a:t>
          </a:r>
        </a:p>
      </dsp:txBody>
      <dsp:txXfrm>
        <a:off x="1950187" y="3080287"/>
        <a:ext cx="1244623" cy="880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64445" y="166421"/>
          <a:ext cx="1096303" cy="767412"/>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1" y="385681"/>
        <a:ext cx="767412" cy="328891"/>
      </dsp:txXfrm>
    </dsp:sp>
    <dsp:sp modelId="{C0271A4C-93CB-4E32-A580-845F91EC7192}">
      <dsp:nvSpPr>
        <dsp:cNvPr id="0" name=""/>
        <dsp:cNvSpPr/>
      </dsp:nvSpPr>
      <dsp:spPr>
        <a:xfrm rot="5400000">
          <a:off x="4933362" y="-4163973"/>
          <a:ext cx="712597" cy="9044496"/>
        </a:xfrm>
        <a:prstGeom prst="round2SameRect">
          <a:avLst/>
        </a:prstGeom>
        <a:solidFill>
          <a:schemeClr val="lt1">
            <a:alpha val="90000"/>
            <a:hueOff val="0"/>
            <a:satOff val="0"/>
            <a:lumOff val="0"/>
            <a:alphaOff val="0"/>
          </a:schemeClr>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latin typeface="+mn-lt"/>
            </a:rPr>
            <a:t>All department funded DFV services that includes: DFV support services, perpetrator intervention services, women’s shelters and integrated service responses funded through system support.</a:t>
          </a:r>
        </a:p>
      </dsp:txBody>
      <dsp:txXfrm rot="-5400000">
        <a:off x="767413" y="36762"/>
        <a:ext cx="9009710" cy="643025"/>
      </dsp:txXfrm>
    </dsp:sp>
    <dsp:sp modelId="{8B3C3024-471B-40C9-8CF8-0ECE6D1873E4}">
      <dsp:nvSpPr>
        <dsp:cNvPr id="0" name=""/>
        <dsp:cNvSpPr/>
      </dsp:nvSpPr>
      <dsp:spPr>
        <a:xfrm rot="5400000">
          <a:off x="-164445" y="1145675"/>
          <a:ext cx="1096303" cy="767412"/>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1" y="1364935"/>
        <a:ext cx="767412" cy="328891"/>
      </dsp:txXfrm>
    </dsp:sp>
    <dsp:sp modelId="{BA47E656-0397-4FCB-A612-1055291E8CA4}">
      <dsp:nvSpPr>
        <dsp:cNvPr id="0" name=""/>
        <dsp:cNvSpPr/>
      </dsp:nvSpPr>
      <dsp:spPr>
        <a:xfrm rot="5400000">
          <a:off x="4933362" y="-3184719"/>
          <a:ext cx="712597" cy="9044496"/>
        </a:xfrm>
        <a:prstGeom prst="round2SameRect">
          <a:avLst/>
        </a:prstGeom>
        <a:solidFill>
          <a:schemeClr val="lt1">
            <a:alpha val="90000"/>
            <a:hueOff val="0"/>
            <a:satOff val="0"/>
            <a:lumOff val="0"/>
            <a:alphaOff val="0"/>
          </a:schemeClr>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altLang="en-US" sz="1600" kern="1200" dirty="0">
              <a:latin typeface="+mn-lt"/>
            </a:rPr>
            <a:t>Promote greater consistency, transparency and integration of services around client needs reflects the quality of services the community</a:t>
          </a:r>
          <a:endParaRPr lang="en-AU" sz="1600" kern="1200" dirty="0">
            <a:latin typeface="+mn-lt"/>
          </a:endParaRPr>
        </a:p>
      </dsp:txBody>
      <dsp:txXfrm rot="-5400000">
        <a:off x="767413" y="1016016"/>
        <a:ext cx="9009710" cy="643025"/>
      </dsp:txXfrm>
    </dsp:sp>
    <dsp:sp modelId="{C771F6EF-C6C2-4EB4-AF28-CBCC7410CF31}">
      <dsp:nvSpPr>
        <dsp:cNvPr id="0" name=""/>
        <dsp:cNvSpPr/>
      </dsp:nvSpPr>
      <dsp:spPr>
        <a:xfrm rot="5400000">
          <a:off x="-164445" y="2124929"/>
          <a:ext cx="1096303" cy="767412"/>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1" y="2344189"/>
        <a:ext cx="767412" cy="328891"/>
      </dsp:txXfrm>
    </dsp:sp>
    <dsp:sp modelId="{A9A67D53-C188-4B91-B54B-397A65BF5A53}">
      <dsp:nvSpPr>
        <dsp:cNvPr id="0" name=""/>
        <dsp:cNvSpPr/>
      </dsp:nvSpPr>
      <dsp:spPr>
        <a:xfrm rot="5400000">
          <a:off x="4933362" y="-2205465"/>
          <a:ext cx="712597" cy="9044496"/>
        </a:xfrm>
        <a:prstGeom prst="round2SameRect">
          <a:avLst/>
        </a:prstGeom>
        <a:solidFill>
          <a:schemeClr val="lt1">
            <a:alpha val="90000"/>
            <a:hueOff val="0"/>
            <a:satOff val="0"/>
            <a:lumOff val="0"/>
            <a:alphaOff val="0"/>
          </a:schemeClr>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latin typeface="+mn-lt"/>
            </a:rPr>
            <a:t>The Regulatory Framework is operationalised through the Human Services Quality Framework (HSQF),  through </a:t>
          </a:r>
          <a:r>
            <a:rPr lang="en-US" sz="1600" kern="1200" dirty="0">
              <a:latin typeface="+mn-lt"/>
            </a:rPr>
            <a:t>DFV-specific criteria embedded into the HSQF user guide. </a:t>
          </a:r>
          <a:endParaRPr lang="en-AU" sz="1600" kern="1200" dirty="0">
            <a:latin typeface="+mn-lt"/>
          </a:endParaRPr>
        </a:p>
      </dsp:txBody>
      <dsp:txXfrm rot="-5400000">
        <a:off x="767413" y="1995270"/>
        <a:ext cx="9009710" cy="643025"/>
      </dsp:txXfrm>
    </dsp:sp>
    <dsp:sp modelId="{50F33C3B-4B25-4494-B7CA-99F47B28E021}">
      <dsp:nvSpPr>
        <dsp:cNvPr id="0" name=""/>
        <dsp:cNvSpPr/>
      </dsp:nvSpPr>
      <dsp:spPr>
        <a:xfrm rot="5400000">
          <a:off x="-164445" y="3104183"/>
          <a:ext cx="1096303" cy="767412"/>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1" y="3323443"/>
        <a:ext cx="767412" cy="328891"/>
      </dsp:txXfrm>
    </dsp:sp>
    <dsp:sp modelId="{B03ECFAE-5D67-4671-B737-A7EC0C2B6B65}">
      <dsp:nvSpPr>
        <dsp:cNvPr id="0" name=""/>
        <dsp:cNvSpPr/>
      </dsp:nvSpPr>
      <dsp:spPr>
        <a:xfrm rot="5400000">
          <a:off x="4933362" y="-1226211"/>
          <a:ext cx="712597" cy="9044496"/>
        </a:xfrm>
        <a:prstGeom prst="round2SameRect">
          <a:avLst/>
        </a:prstGeom>
        <a:solidFill>
          <a:schemeClr val="lt1">
            <a:alpha val="90000"/>
            <a:hueOff val="0"/>
            <a:satOff val="0"/>
            <a:lumOff val="0"/>
            <a:alphaOff val="0"/>
          </a:schemeClr>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latin typeface="+mn-lt"/>
            </a:rPr>
            <a:t>The Regulatory Framework is a monitoring and compliance mechanism to ensure a high standard of service delivery across DFV services that demonstrates compliance with the Practice Standards. </a:t>
          </a:r>
        </a:p>
      </dsp:txBody>
      <dsp:txXfrm rot="-5400000">
        <a:off x="767413" y="2974524"/>
        <a:ext cx="9009710" cy="643025"/>
      </dsp:txXfrm>
    </dsp:sp>
    <dsp:sp modelId="{44AA3D86-AE92-43B2-ADAC-1ECBF159C688}">
      <dsp:nvSpPr>
        <dsp:cNvPr id="0" name=""/>
        <dsp:cNvSpPr/>
      </dsp:nvSpPr>
      <dsp:spPr>
        <a:xfrm rot="5400000">
          <a:off x="-164445" y="4083438"/>
          <a:ext cx="1096303" cy="767412"/>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1" y="4302698"/>
        <a:ext cx="767412" cy="328891"/>
      </dsp:txXfrm>
    </dsp:sp>
    <dsp:sp modelId="{A263CCD7-7AB7-42E7-A828-054B8A581EA6}">
      <dsp:nvSpPr>
        <dsp:cNvPr id="0" name=""/>
        <dsp:cNvSpPr/>
      </dsp:nvSpPr>
      <dsp:spPr>
        <a:xfrm rot="5400000">
          <a:off x="4933362" y="-246957"/>
          <a:ext cx="712597" cy="9044496"/>
        </a:xfrm>
        <a:prstGeom prst="round2SameRect">
          <a:avLst/>
        </a:prstGeom>
        <a:solidFill>
          <a:schemeClr val="lt1">
            <a:alpha val="90000"/>
            <a:hueOff val="0"/>
            <a:satOff val="0"/>
            <a:lumOff val="0"/>
            <a:alphaOff val="0"/>
          </a:schemeClr>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latin typeface="+mn-lt"/>
            </a:rPr>
            <a:t>The Regulatory requires compliance from 1 January 2022</a:t>
          </a:r>
        </a:p>
      </dsp:txBody>
      <dsp:txXfrm rot="-5400000">
        <a:off x="767413" y="3953778"/>
        <a:ext cx="9009710" cy="643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061143" y="1078668"/>
          <a:ext cx="2925348" cy="7731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14968" y="389120"/>
        <a:ext cx="773126" cy="2152222"/>
      </dsp:txXfrm>
    </dsp:sp>
    <dsp:sp modelId="{C0271A4C-93CB-4E32-A580-845F91EC7192}">
      <dsp:nvSpPr>
        <dsp:cNvPr id="0" name=""/>
        <dsp:cNvSpPr/>
      </dsp:nvSpPr>
      <dsp:spPr>
        <a:xfrm rot="5400000">
          <a:off x="1032832" y="1131362"/>
          <a:ext cx="745700" cy="437270"/>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1187047" y="998493"/>
        <a:ext cx="415924" cy="703008"/>
      </dsp:txXfrm>
    </dsp:sp>
    <dsp:sp modelId="{8B3C3024-471B-40C9-8CF8-0ECE6D1873E4}">
      <dsp:nvSpPr>
        <dsp:cNvPr id="0" name=""/>
        <dsp:cNvSpPr/>
      </dsp:nvSpPr>
      <dsp:spPr>
        <a:xfrm rot="5400000">
          <a:off x="-172084" y="2849995"/>
          <a:ext cx="1147231" cy="7731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14969" y="3049505"/>
        <a:ext cx="773126" cy="374105"/>
      </dsp:txXfrm>
    </dsp:sp>
    <dsp:sp modelId="{BA47E656-0397-4FCB-A612-1055291E8CA4}">
      <dsp:nvSpPr>
        <dsp:cNvPr id="0" name=""/>
        <dsp:cNvSpPr/>
      </dsp:nvSpPr>
      <dsp:spPr>
        <a:xfrm rot="5400000">
          <a:off x="980120" y="2470916"/>
          <a:ext cx="745700" cy="1129753"/>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88094" y="2699344"/>
        <a:ext cx="1093351" cy="672896"/>
      </dsp:txXfrm>
    </dsp:sp>
    <dsp:sp modelId="{C771F6EF-C6C2-4EB4-AF28-CBCC7410CF31}">
      <dsp:nvSpPr>
        <dsp:cNvPr id="0" name=""/>
        <dsp:cNvSpPr/>
      </dsp:nvSpPr>
      <dsp:spPr>
        <a:xfrm rot="5400000">
          <a:off x="-172084" y="3732264"/>
          <a:ext cx="1147231" cy="773126"/>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14969" y="3931774"/>
        <a:ext cx="773126" cy="374105"/>
      </dsp:txXfrm>
    </dsp:sp>
    <dsp:sp modelId="{A9A67D53-C188-4B91-B54B-397A65BF5A53}">
      <dsp:nvSpPr>
        <dsp:cNvPr id="0" name=""/>
        <dsp:cNvSpPr/>
      </dsp:nvSpPr>
      <dsp:spPr>
        <a:xfrm rot="5400000">
          <a:off x="980120" y="3353185"/>
          <a:ext cx="745700" cy="1129753"/>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88094" y="3581613"/>
        <a:ext cx="1093351" cy="672896"/>
      </dsp:txXfrm>
    </dsp:sp>
    <dsp:sp modelId="{50F33C3B-4B25-4494-B7CA-99F47B28E021}">
      <dsp:nvSpPr>
        <dsp:cNvPr id="0" name=""/>
        <dsp:cNvSpPr/>
      </dsp:nvSpPr>
      <dsp:spPr>
        <a:xfrm rot="5400000">
          <a:off x="-172084" y="4614533"/>
          <a:ext cx="1147231" cy="7731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14969" y="4814043"/>
        <a:ext cx="773126" cy="374105"/>
      </dsp:txXfrm>
    </dsp:sp>
    <dsp:sp modelId="{B03ECFAE-5D67-4671-B737-A7EC0C2B6B65}">
      <dsp:nvSpPr>
        <dsp:cNvPr id="0" name=""/>
        <dsp:cNvSpPr/>
      </dsp:nvSpPr>
      <dsp:spPr>
        <a:xfrm rot="5400000">
          <a:off x="980120" y="4235454"/>
          <a:ext cx="745700" cy="1129753"/>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88094" y="4463882"/>
        <a:ext cx="1093351" cy="672896"/>
      </dsp:txXfrm>
    </dsp:sp>
    <dsp:sp modelId="{44AA3D86-AE92-43B2-ADAC-1ECBF159C688}">
      <dsp:nvSpPr>
        <dsp:cNvPr id="0" name=""/>
        <dsp:cNvSpPr/>
      </dsp:nvSpPr>
      <dsp:spPr>
        <a:xfrm rot="5400000">
          <a:off x="-172084" y="5496801"/>
          <a:ext cx="1147231" cy="7731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14969" y="5696311"/>
        <a:ext cx="773126" cy="374105"/>
      </dsp:txXfrm>
    </dsp:sp>
    <dsp:sp modelId="{A263CCD7-7AB7-42E7-A828-054B8A581EA6}">
      <dsp:nvSpPr>
        <dsp:cNvPr id="0" name=""/>
        <dsp:cNvSpPr/>
      </dsp:nvSpPr>
      <dsp:spPr>
        <a:xfrm rot="5400000">
          <a:off x="980120" y="5117722"/>
          <a:ext cx="745700" cy="1129753"/>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73953" y="196001"/>
          <a:ext cx="1159689" cy="7731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19329" y="389282"/>
        <a:ext cx="773126" cy="386563"/>
      </dsp:txXfrm>
    </dsp:sp>
    <dsp:sp modelId="{C0271A4C-93CB-4E32-A580-845F91EC7192}">
      <dsp:nvSpPr>
        <dsp:cNvPr id="0" name=""/>
        <dsp:cNvSpPr/>
      </dsp:nvSpPr>
      <dsp:spPr>
        <a:xfrm rot="5400000">
          <a:off x="976071" y="-180896"/>
          <a:ext cx="753797" cy="1121032"/>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92454" y="39518"/>
        <a:ext cx="1084235" cy="680203"/>
      </dsp:txXfrm>
    </dsp:sp>
    <dsp:sp modelId="{8B3C3024-471B-40C9-8CF8-0ECE6D1873E4}">
      <dsp:nvSpPr>
        <dsp:cNvPr id="0" name=""/>
        <dsp:cNvSpPr/>
      </dsp:nvSpPr>
      <dsp:spPr>
        <a:xfrm rot="5400000">
          <a:off x="-1096990" y="2010888"/>
          <a:ext cx="3005763" cy="7731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19328" y="1281133"/>
        <a:ext cx="773126" cy="2232637"/>
      </dsp:txXfrm>
    </dsp:sp>
    <dsp:sp modelId="{BA47E656-0397-4FCB-A612-1055291E8CA4}">
      <dsp:nvSpPr>
        <dsp:cNvPr id="0" name=""/>
        <dsp:cNvSpPr/>
      </dsp:nvSpPr>
      <dsp:spPr>
        <a:xfrm rot="5400000">
          <a:off x="995399" y="1651665"/>
          <a:ext cx="753797" cy="1121032"/>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11782" y="1872080"/>
        <a:ext cx="1084235" cy="680203"/>
      </dsp:txXfrm>
    </dsp:sp>
    <dsp:sp modelId="{C771F6EF-C6C2-4EB4-AF28-CBCC7410CF31}">
      <dsp:nvSpPr>
        <dsp:cNvPr id="0" name=""/>
        <dsp:cNvSpPr/>
      </dsp:nvSpPr>
      <dsp:spPr>
        <a:xfrm rot="5400000">
          <a:off x="-169878" y="3825774"/>
          <a:ext cx="1159689" cy="773126"/>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23404" y="4019055"/>
        <a:ext cx="773126" cy="386563"/>
      </dsp:txXfrm>
    </dsp:sp>
    <dsp:sp modelId="{A9A67D53-C188-4B91-B54B-397A65BF5A53}">
      <dsp:nvSpPr>
        <dsp:cNvPr id="0" name=""/>
        <dsp:cNvSpPr/>
      </dsp:nvSpPr>
      <dsp:spPr>
        <a:xfrm rot="5400000">
          <a:off x="976071" y="3448875"/>
          <a:ext cx="753797" cy="1121032"/>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92454" y="3669290"/>
        <a:ext cx="1084235" cy="680203"/>
      </dsp:txXfrm>
    </dsp:sp>
    <dsp:sp modelId="{50F33C3B-4B25-4494-B7CA-99F47B28E021}">
      <dsp:nvSpPr>
        <dsp:cNvPr id="0" name=""/>
        <dsp:cNvSpPr/>
      </dsp:nvSpPr>
      <dsp:spPr>
        <a:xfrm rot="5400000">
          <a:off x="-173953" y="4717623"/>
          <a:ext cx="1159689" cy="7731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19329" y="4910904"/>
        <a:ext cx="773126" cy="386563"/>
      </dsp:txXfrm>
    </dsp:sp>
    <dsp:sp modelId="{B03ECFAE-5D67-4671-B737-A7EC0C2B6B65}">
      <dsp:nvSpPr>
        <dsp:cNvPr id="0" name=""/>
        <dsp:cNvSpPr/>
      </dsp:nvSpPr>
      <dsp:spPr>
        <a:xfrm rot="5400000">
          <a:off x="976071" y="4340724"/>
          <a:ext cx="753797" cy="1121032"/>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92454" y="4561139"/>
        <a:ext cx="1084235" cy="680203"/>
      </dsp:txXfrm>
    </dsp:sp>
    <dsp:sp modelId="{44AA3D86-AE92-43B2-ADAC-1ECBF159C688}">
      <dsp:nvSpPr>
        <dsp:cNvPr id="0" name=""/>
        <dsp:cNvSpPr/>
      </dsp:nvSpPr>
      <dsp:spPr>
        <a:xfrm rot="5400000">
          <a:off x="-193281" y="5611814"/>
          <a:ext cx="1159689" cy="7731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1" y="5805095"/>
        <a:ext cx="773126" cy="386563"/>
      </dsp:txXfrm>
    </dsp:sp>
    <dsp:sp modelId="{A263CCD7-7AB7-42E7-A828-054B8A581EA6}">
      <dsp:nvSpPr>
        <dsp:cNvPr id="0" name=""/>
        <dsp:cNvSpPr/>
      </dsp:nvSpPr>
      <dsp:spPr>
        <a:xfrm rot="5400000">
          <a:off x="976071" y="5232573"/>
          <a:ext cx="753797" cy="1121032"/>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59683" y="161618"/>
          <a:ext cx="1064558" cy="745190"/>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1" y="374529"/>
        <a:ext cx="745190" cy="319368"/>
      </dsp:txXfrm>
    </dsp:sp>
    <dsp:sp modelId="{C0271A4C-93CB-4E32-A580-845F91EC7192}">
      <dsp:nvSpPr>
        <dsp:cNvPr id="0" name=""/>
        <dsp:cNvSpPr/>
      </dsp:nvSpPr>
      <dsp:spPr>
        <a:xfrm rot="5400000">
          <a:off x="993021" y="-245895"/>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35714"/>
        <a:ext cx="1153845" cy="624404"/>
      </dsp:txXfrm>
    </dsp:sp>
    <dsp:sp modelId="{8B3C3024-471B-40C9-8CF8-0ECE6D1873E4}">
      <dsp:nvSpPr>
        <dsp:cNvPr id="0" name=""/>
        <dsp:cNvSpPr/>
      </dsp:nvSpPr>
      <dsp:spPr>
        <a:xfrm rot="5400000">
          <a:off x="-159683" y="980308"/>
          <a:ext cx="1064558" cy="745190"/>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1" y="1193219"/>
        <a:ext cx="745190" cy="319368"/>
      </dsp:txXfrm>
    </dsp:sp>
    <dsp:sp modelId="{BA47E656-0397-4FCB-A612-1055291E8CA4}">
      <dsp:nvSpPr>
        <dsp:cNvPr id="0" name=""/>
        <dsp:cNvSpPr/>
      </dsp:nvSpPr>
      <dsp:spPr>
        <a:xfrm rot="5400000">
          <a:off x="993021" y="572793"/>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854403"/>
        <a:ext cx="1153845" cy="624404"/>
      </dsp:txXfrm>
    </dsp:sp>
    <dsp:sp modelId="{C771F6EF-C6C2-4EB4-AF28-CBCC7410CF31}">
      <dsp:nvSpPr>
        <dsp:cNvPr id="0" name=""/>
        <dsp:cNvSpPr/>
      </dsp:nvSpPr>
      <dsp:spPr>
        <a:xfrm rot="5400000">
          <a:off x="-1063871" y="2703185"/>
          <a:ext cx="2872934" cy="745190"/>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1" y="2011908"/>
        <a:ext cx="745190" cy="2127744"/>
      </dsp:txXfrm>
    </dsp:sp>
    <dsp:sp modelId="{A9A67D53-C188-4B91-B54B-397A65BF5A53}">
      <dsp:nvSpPr>
        <dsp:cNvPr id="0" name=""/>
        <dsp:cNvSpPr/>
      </dsp:nvSpPr>
      <dsp:spPr>
        <a:xfrm rot="5400000">
          <a:off x="993021" y="2295671"/>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2577281"/>
        <a:ext cx="1153845" cy="624404"/>
      </dsp:txXfrm>
    </dsp:sp>
    <dsp:sp modelId="{50F33C3B-4B25-4494-B7CA-99F47B28E021}">
      <dsp:nvSpPr>
        <dsp:cNvPr id="0" name=""/>
        <dsp:cNvSpPr/>
      </dsp:nvSpPr>
      <dsp:spPr>
        <a:xfrm rot="5400000">
          <a:off x="-159683" y="4426063"/>
          <a:ext cx="1064558" cy="745190"/>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1" y="4638974"/>
        <a:ext cx="745190" cy="319368"/>
      </dsp:txXfrm>
    </dsp:sp>
    <dsp:sp modelId="{B03ECFAE-5D67-4671-B737-A7EC0C2B6B65}">
      <dsp:nvSpPr>
        <dsp:cNvPr id="0" name=""/>
        <dsp:cNvSpPr/>
      </dsp:nvSpPr>
      <dsp:spPr>
        <a:xfrm rot="5400000">
          <a:off x="993021" y="4018548"/>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4300158"/>
        <a:ext cx="1153845" cy="624404"/>
      </dsp:txXfrm>
    </dsp:sp>
    <dsp:sp modelId="{44AA3D86-AE92-43B2-ADAC-1ECBF159C688}">
      <dsp:nvSpPr>
        <dsp:cNvPr id="0" name=""/>
        <dsp:cNvSpPr/>
      </dsp:nvSpPr>
      <dsp:spPr>
        <a:xfrm rot="5400000">
          <a:off x="-159683" y="5244752"/>
          <a:ext cx="1064558" cy="745190"/>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1" y="5457663"/>
        <a:ext cx="745190" cy="319368"/>
      </dsp:txXfrm>
    </dsp:sp>
    <dsp:sp modelId="{A263CCD7-7AB7-42E7-A828-054B8A581EA6}">
      <dsp:nvSpPr>
        <dsp:cNvPr id="0" name=""/>
        <dsp:cNvSpPr/>
      </dsp:nvSpPr>
      <dsp:spPr>
        <a:xfrm rot="5400000">
          <a:off x="993021" y="4837238"/>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53066" y="160298"/>
          <a:ext cx="1064558" cy="745190"/>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6618" y="373209"/>
        <a:ext cx="745190" cy="319368"/>
      </dsp:txXfrm>
    </dsp:sp>
    <dsp:sp modelId="{C0271A4C-93CB-4E32-A580-845F91EC7192}">
      <dsp:nvSpPr>
        <dsp:cNvPr id="0" name=""/>
        <dsp:cNvSpPr/>
      </dsp:nvSpPr>
      <dsp:spPr>
        <a:xfrm rot="5400000">
          <a:off x="993021" y="-245895"/>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35714"/>
        <a:ext cx="1153845" cy="624404"/>
      </dsp:txXfrm>
    </dsp:sp>
    <dsp:sp modelId="{8B3C3024-471B-40C9-8CF8-0ECE6D1873E4}">
      <dsp:nvSpPr>
        <dsp:cNvPr id="0" name=""/>
        <dsp:cNvSpPr/>
      </dsp:nvSpPr>
      <dsp:spPr>
        <a:xfrm rot="5400000">
          <a:off x="-159683" y="980308"/>
          <a:ext cx="1064558" cy="745190"/>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1" y="1193219"/>
        <a:ext cx="745190" cy="319368"/>
      </dsp:txXfrm>
    </dsp:sp>
    <dsp:sp modelId="{BA47E656-0397-4FCB-A612-1055291E8CA4}">
      <dsp:nvSpPr>
        <dsp:cNvPr id="0" name=""/>
        <dsp:cNvSpPr/>
      </dsp:nvSpPr>
      <dsp:spPr>
        <a:xfrm rot="5400000">
          <a:off x="993021" y="572793"/>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854403"/>
        <a:ext cx="1153845" cy="624404"/>
      </dsp:txXfrm>
    </dsp:sp>
    <dsp:sp modelId="{C771F6EF-C6C2-4EB4-AF28-CBCC7410CF31}">
      <dsp:nvSpPr>
        <dsp:cNvPr id="0" name=""/>
        <dsp:cNvSpPr/>
      </dsp:nvSpPr>
      <dsp:spPr>
        <a:xfrm rot="5400000">
          <a:off x="-1063871" y="2703185"/>
          <a:ext cx="2872934" cy="745190"/>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1" y="2011908"/>
        <a:ext cx="745190" cy="2127744"/>
      </dsp:txXfrm>
    </dsp:sp>
    <dsp:sp modelId="{A9A67D53-C188-4B91-B54B-397A65BF5A53}">
      <dsp:nvSpPr>
        <dsp:cNvPr id="0" name=""/>
        <dsp:cNvSpPr/>
      </dsp:nvSpPr>
      <dsp:spPr>
        <a:xfrm rot="5400000">
          <a:off x="993021" y="2295671"/>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2577281"/>
        <a:ext cx="1153845" cy="624404"/>
      </dsp:txXfrm>
    </dsp:sp>
    <dsp:sp modelId="{50F33C3B-4B25-4494-B7CA-99F47B28E021}">
      <dsp:nvSpPr>
        <dsp:cNvPr id="0" name=""/>
        <dsp:cNvSpPr/>
      </dsp:nvSpPr>
      <dsp:spPr>
        <a:xfrm rot="5400000">
          <a:off x="-159683" y="4426063"/>
          <a:ext cx="1064558" cy="745190"/>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1" y="4638974"/>
        <a:ext cx="745190" cy="319368"/>
      </dsp:txXfrm>
    </dsp:sp>
    <dsp:sp modelId="{B03ECFAE-5D67-4671-B737-A7EC0C2B6B65}">
      <dsp:nvSpPr>
        <dsp:cNvPr id="0" name=""/>
        <dsp:cNvSpPr/>
      </dsp:nvSpPr>
      <dsp:spPr>
        <a:xfrm rot="5400000">
          <a:off x="993021" y="4018548"/>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45191" y="4300158"/>
        <a:ext cx="1153845" cy="624404"/>
      </dsp:txXfrm>
    </dsp:sp>
    <dsp:sp modelId="{44AA3D86-AE92-43B2-ADAC-1ECBF159C688}">
      <dsp:nvSpPr>
        <dsp:cNvPr id="0" name=""/>
        <dsp:cNvSpPr/>
      </dsp:nvSpPr>
      <dsp:spPr>
        <a:xfrm rot="5400000">
          <a:off x="-159683" y="5244752"/>
          <a:ext cx="1064558" cy="745190"/>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1" y="5457663"/>
        <a:ext cx="745190" cy="319368"/>
      </dsp:txXfrm>
    </dsp:sp>
    <dsp:sp modelId="{A263CCD7-7AB7-42E7-A828-054B8A581EA6}">
      <dsp:nvSpPr>
        <dsp:cNvPr id="0" name=""/>
        <dsp:cNvSpPr/>
      </dsp:nvSpPr>
      <dsp:spPr>
        <a:xfrm rot="5400000">
          <a:off x="993021" y="4837238"/>
          <a:ext cx="691962" cy="1187624"/>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67256" y="195725"/>
          <a:ext cx="1115044" cy="7319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24303" y="370129"/>
        <a:ext cx="731926" cy="383118"/>
      </dsp:txXfrm>
    </dsp:sp>
    <dsp:sp modelId="{C0271A4C-93CB-4E32-A580-845F91EC7192}">
      <dsp:nvSpPr>
        <dsp:cNvPr id="0" name=""/>
        <dsp:cNvSpPr/>
      </dsp:nvSpPr>
      <dsp:spPr>
        <a:xfrm rot="5400000">
          <a:off x="918481" y="-158087"/>
          <a:ext cx="724778" cy="104928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56228" y="39547"/>
        <a:ext cx="1013904" cy="654016"/>
      </dsp:txXfrm>
    </dsp:sp>
    <dsp:sp modelId="{8B3C3024-471B-40C9-8CF8-0ECE6D1873E4}">
      <dsp:nvSpPr>
        <dsp:cNvPr id="0" name=""/>
        <dsp:cNvSpPr/>
      </dsp:nvSpPr>
      <dsp:spPr>
        <a:xfrm rot="5400000">
          <a:off x="-167256" y="1038744"/>
          <a:ext cx="1115044" cy="7319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24303" y="1213148"/>
        <a:ext cx="731926" cy="383118"/>
      </dsp:txXfrm>
    </dsp:sp>
    <dsp:sp modelId="{BA47E656-0397-4FCB-A612-1055291E8CA4}">
      <dsp:nvSpPr>
        <dsp:cNvPr id="0" name=""/>
        <dsp:cNvSpPr/>
      </dsp:nvSpPr>
      <dsp:spPr>
        <a:xfrm rot="5400000">
          <a:off x="918481" y="684932"/>
          <a:ext cx="724778" cy="104928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56228" y="882567"/>
        <a:ext cx="1013904" cy="654016"/>
      </dsp:txXfrm>
    </dsp:sp>
    <dsp:sp modelId="{C771F6EF-C6C2-4EB4-AF28-CBCC7410CF31}">
      <dsp:nvSpPr>
        <dsp:cNvPr id="0" name=""/>
        <dsp:cNvSpPr/>
      </dsp:nvSpPr>
      <dsp:spPr>
        <a:xfrm rot="5400000">
          <a:off x="-167256" y="1881763"/>
          <a:ext cx="1115044" cy="731926"/>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24303" y="2056167"/>
        <a:ext cx="731926" cy="383118"/>
      </dsp:txXfrm>
    </dsp:sp>
    <dsp:sp modelId="{A9A67D53-C188-4B91-B54B-397A65BF5A53}">
      <dsp:nvSpPr>
        <dsp:cNvPr id="0" name=""/>
        <dsp:cNvSpPr/>
      </dsp:nvSpPr>
      <dsp:spPr>
        <a:xfrm rot="5400000">
          <a:off x="918481" y="1527951"/>
          <a:ext cx="724778" cy="104928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56228" y="1725586"/>
        <a:ext cx="1013904" cy="654016"/>
      </dsp:txXfrm>
    </dsp:sp>
    <dsp:sp modelId="{50F33C3B-4B25-4494-B7CA-99F47B28E021}">
      <dsp:nvSpPr>
        <dsp:cNvPr id="0" name=""/>
        <dsp:cNvSpPr/>
      </dsp:nvSpPr>
      <dsp:spPr>
        <a:xfrm rot="5400000">
          <a:off x="-958508" y="3516034"/>
          <a:ext cx="2697548" cy="7319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24303" y="2899186"/>
        <a:ext cx="731926" cy="1965622"/>
      </dsp:txXfrm>
    </dsp:sp>
    <dsp:sp modelId="{B03ECFAE-5D67-4671-B737-A7EC0C2B6B65}">
      <dsp:nvSpPr>
        <dsp:cNvPr id="0" name=""/>
        <dsp:cNvSpPr/>
      </dsp:nvSpPr>
      <dsp:spPr>
        <a:xfrm rot="16200000" flipV="1">
          <a:off x="855611" y="3422067"/>
          <a:ext cx="724778" cy="52959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4AA3D86-AE92-43B2-ADAC-1ECBF159C688}">
      <dsp:nvSpPr>
        <dsp:cNvPr id="0" name=""/>
        <dsp:cNvSpPr/>
      </dsp:nvSpPr>
      <dsp:spPr>
        <a:xfrm rot="5400000">
          <a:off x="-167256" y="5150305"/>
          <a:ext cx="1115044" cy="7319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24303" y="5324709"/>
        <a:ext cx="731926" cy="383118"/>
      </dsp:txXfrm>
    </dsp:sp>
    <dsp:sp modelId="{A263CCD7-7AB7-42E7-A828-054B8A581EA6}">
      <dsp:nvSpPr>
        <dsp:cNvPr id="0" name=""/>
        <dsp:cNvSpPr/>
      </dsp:nvSpPr>
      <dsp:spPr>
        <a:xfrm rot="5400000">
          <a:off x="918481" y="4796493"/>
          <a:ext cx="724778" cy="104928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79479" y="236653"/>
          <a:ext cx="1196528" cy="7319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52822" y="370315"/>
        <a:ext cx="731926" cy="464602"/>
      </dsp:txXfrm>
    </dsp:sp>
    <dsp:sp modelId="{C0271A4C-93CB-4E32-A580-845F91EC7192}">
      <dsp:nvSpPr>
        <dsp:cNvPr id="0" name=""/>
        <dsp:cNvSpPr/>
      </dsp:nvSpPr>
      <dsp:spPr>
        <a:xfrm rot="5400000">
          <a:off x="944821" y="-107251"/>
          <a:ext cx="777743" cy="99224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37570" y="37966"/>
        <a:ext cx="954280" cy="701811"/>
      </dsp:txXfrm>
    </dsp:sp>
    <dsp:sp modelId="{8B3C3024-471B-40C9-8CF8-0ECE6D1873E4}">
      <dsp:nvSpPr>
        <dsp:cNvPr id="0" name=""/>
        <dsp:cNvSpPr/>
      </dsp:nvSpPr>
      <dsp:spPr>
        <a:xfrm rot="5400000">
          <a:off x="-179479" y="1141277"/>
          <a:ext cx="1196528" cy="7319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52822" y="1274939"/>
        <a:ext cx="731926" cy="464602"/>
      </dsp:txXfrm>
    </dsp:sp>
    <dsp:sp modelId="{BA47E656-0397-4FCB-A612-1055291E8CA4}">
      <dsp:nvSpPr>
        <dsp:cNvPr id="0" name=""/>
        <dsp:cNvSpPr/>
      </dsp:nvSpPr>
      <dsp:spPr>
        <a:xfrm rot="5400000">
          <a:off x="944821" y="883116"/>
          <a:ext cx="777743" cy="99224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37570" y="1028333"/>
        <a:ext cx="954280" cy="701811"/>
      </dsp:txXfrm>
    </dsp:sp>
    <dsp:sp modelId="{C771F6EF-C6C2-4EB4-AF28-CBCC7410CF31}">
      <dsp:nvSpPr>
        <dsp:cNvPr id="0" name=""/>
        <dsp:cNvSpPr/>
      </dsp:nvSpPr>
      <dsp:spPr>
        <a:xfrm rot="5400000">
          <a:off x="-179479" y="2045901"/>
          <a:ext cx="1196528" cy="731926"/>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52822" y="2179563"/>
        <a:ext cx="731926" cy="464602"/>
      </dsp:txXfrm>
    </dsp:sp>
    <dsp:sp modelId="{A9A67D53-C188-4B91-B54B-397A65BF5A53}">
      <dsp:nvSpPr>
        <dsp:cNvPr id="0" name=""/>
        <dsp:cNvSpPr/>
      </dsp:nvSpPr>
      <dsp:spPr>
        <a:xfrm rot="5400000">
          <a:off x="891999" y="1706349"/>
          <a:ext cx="777743" cy="99224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84748" y="1851566"/>
        <a:ext cx="954280" cy="701811"/>
      </dsp:txXfrm>
    </dsp:sp>
    <dsp:sp modelId="{50F33C3B-4B25-4494-B7CA-99F47B28E021}">
      <dsp:nvSpPr>
        <dsp:cNvPr id="0" name=""/>
        <dsp:cNvSpPr/>
      </dsp:nvSpPr>
      <dsp:spPr>
        <a:xfrm rot="5400000">
          <a:off x="-1028553" y="3799600"/>
          <a:ext cx="2894676" cy="731926"/>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52822" y="3084188"/>
        <a:ext cx="731926" cy="2162750"/>
      </dsp:txXfrm>
    </dsp:sp>
    <dsp:sp modelId="{B03ECFAE-5D67-4671-B737-A7EC0C2B6B65}">
      <dsp:nvSpPr>
        <dsp:cNvPr id="0" name=""/>
        <dsp:cNvSpPr/>
      </dsp:nvSpPr>
      <dsp:spPr>
        <a:xfrm rot="16200000" flipV="1">
          <a:off x="857648" y="3705768"/>
          <a:ext cx="777743" cy="50080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4AA3D86-AE92-43B2-ADAC-1ECBF159C688}">
      <dsp:nvSpPr>
        <dsp:cNvPr id="0" name=""/>
        <dsp:cNvSpPr/>
      </dsp:nvSpPr>
      <dsp:spPr>
        <a:xfrm rot="5400000">
          <a:off x="-179479" y="5553299"/>
          <a:ext cx="1196528" cy="731926"/>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52822" y="5686961"/>
        <a:ext cx="731926" cy="464602"/>
      </dsp:txXfrm>
    </dsp:sp>
    <dsp:sp modelId="{A263CCD7-7AB7-42E7-A828-054B8A581EA6}">
      <dsp:nvSpPr>
        <dsp:cNvPr id="0" name=""/>
        <dsp:cNvSpPr/>
      </dsp:nvSpPr>
      <dsp:spPr>
        <a:xfrm rot="5400000">
          <a:off x="891999" y="5213746"/>
          <a:ext cx="777743" cy="99224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8A5E-FBBF-47BC-8AE7-D45D7CC305D5}">
      <dsp:nvSpPr>
        <dsp:cNvPr id="0" name=""/>
        <dsp:cNvSpPr/>
      </dsp:nvSpPr>
      <dsp:spPr>
        <a:xfrm rot="5400000">
          <a:off x="-179735" y="237942"/>
          <a:ext cx="1198237" cy="726462"/>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a:latin typeface="+mn-lt"/>
            </a:rPr>
            <a:t>WHO </a:t>
          </a:r>
        </a:p>
      </dsp:txBody>
      <dsp:txXfrm rot="-5400000">
        <a:off x="56153" y="365285"/>
        <a:ext cx="726462" cy="471775"/>
      </dsp:txXfrm>
    </dsp:sp>
    <dsp:sp modelId="{C0271A4C-93CB-4E32-A580-845F91EC7192}">
      <dsp:nvSpPr>
        <dsp:cNvPr id="0" name=""/>
        <dsp:cNvSpPr/>
      </dsp:nvSpPr>
      <dsp:spPr>
        <a:xfrm rot="5400000">
          <a:off x="938033" y="-90024"/>
          <a:ext cx="778854" cy="977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38766" y="47264"/>
        <a:ext cx="939368" cy="702812"/>
      </dsp:txXfrm>
    </dsp:sp>
    <dsp:sp modelId="{8B3C3024-471B-40C9-8CF8-0ECE6D1873E4}">
      <dsp:nvSpPr>
        <dsp:cNvPr id="0" name=""/>
        <dsp:cNvSpPr/>
      </dsp:nvSpPr>
      <dsp:spPr>
        <a:xfrm rot="5400000">
          <a:off x="-179735" y="1141660"/>
          <a:ext cx="1198237" cy="726462"/>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WHY</a:t>
          </a:r>
        </a:p>
      </dsp:txBody>
      <dsp:txXfrm rot="-5400000">
        <a:off x="56153" y="1269003"/>
        <a:ext cx="726462" cy="471775"/>
      </dsp:txXfrm>
    </dsp:sp>
    <dsp:sp modelId="{BA47E656-0397-4FCB-A612-1055291E8CA4}">
      <dsp:nvSpPr>
        <dsp:cNvPr id="0" name=""/>
        <dsp:cNvSpPr/>
      </dsp:nvSpPr>
      <dsp:spPr>
        <a:xfrm rot="5400000">
          <a:off x="938033" y="783061"/>
          <a:ext cx="778854" cy="977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38766" y="920350"/>
        <a:ext cx="939368" cy="702812"/>
      </dsp:txXfrm>
    </dsp:sp>
    <dsp:sp modelId="{C771F6EF-C6C2-4EB4-AF28-CBCC7410CF31}">
      <dsp:nvSpPr>
        <dsp:cNvPr id="0" name=""/>
        <dsp:cNvSpPr/>
      </dsp:nvSpPr>
      <dsp:spPr>
        <a:xfrm rot="5400000">
          <a:off x="-179735" y="2045378"/>
          <a:ext cx="1198237" cy="726462"/>
        </a:xfrm>
        <a:prstGeom prst="chevron">
          <a:avLst/>
        </a:prstGeom>
        <a:solidFill>
          <a:srgbClr val="C5E0B4"/>
        </a:solidFill>
        <a:ln w="12700" cap="flat" cmpd="sng" algn="ctr">
          <a:solidFill>
            <a:srgbClr val="C5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HOW</a:t>
          </a:r>
        </a:p>
      </dsp:txBody>
      <dsp:txXfrm rot="-5400000">
        <a:off x="56153" y="2172721"/>
        <a:ext cx="726462" cy="471775"/>
      </dsp:txXfrm>
    </dsp:sp>
    <dsp:sp modelId="{A9A67D53-C188-4B91-B54B-397A65BF5A53}">
      <dsp:nvSpPr>
        <dsp:cNvPr id="0" name=""/>
        <dsp:cNvSpPr/>
      </dsp:nvSpPr>
      <dsp:spPr>
        <a:xfrm rot="5400000">
          <a:off x="881882" y="1710222"/>
          <a:ext cx="778854" cy="977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782615" y="1847511"/>
        <a:ext cx="939368" cy="702812"/>
      </dsp:txXfrm>
    </dsp:sp>
    <dsp:sp modelId="{50F33C3B-4B25-4494-B7CA-99F47B28E021}">
      <dsp:nvSpPr>
        <dsp:cNvPr id="0" name=""/>
        <dsp:cNvSpPr/>
      </dsp:nvSpPr>
      <dsp:spPr>
        <a:xfrm rot="5400000">
          <a:off x="-179735" y="2949095"/>
          <a:ext cx="1198237" cy="726462"/>
        </a:xfrm>
        <a:prstGeom prst="chevron">
          <a:avLst/>
        </a:prstGeom>
        <a:solidFill>
          <a:srgbClr val="71BB98"/>
        </a:solidFill>
        <a:ln w="12700" cap="flat" cmpd="sng" algn="ctr">
          <a:solidFill>
            <a:srgbClr val="71BB9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WHAT</a:t>
          </a:r>
        </a:p>
      </dsp:txBody>
      <dsp:txXfrm rot="-5400000">
        <a:off x="56153" y="3076438"/>
        <a:ext cx="726462" cy="471775"/>
      </dsp:txXfrm>
    </dsp:sp>
    <dsp:sp modelId="{B03ECFAE-5D67-4671-B737-A7EC0C2B6B65}">
      <dsp:nvSpPr>
        <dsp:cNvPr id="0" name=""/>
        <dsp:cNvSpPr/>
      </dsp:nvSpPr>
      <dsp:spPr>
        <a:xfrm rot="5400000">
          <a:off x="938033" y="2740979"/>
          <a:ext cx="778854" cy="977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AU" sz="1600" kern="1200" dirty="0">
            <a:latin typeface="+mn-lt"/>
          </a:endParaRPr>
        </a:p>
      </dsp:txBody>
      <dsp:txXfrm rot="-5400000">
        <a:off x="838766" y="2878268"/>
        <a:ext cx="939368" cy="702812"/>
      </dsp:txXfrm>
    </dsp:sp>
    <dsp:sp modelId="{44AA3D86-AE92-43B2-ADAC-1ECBF159C688}">
      <dsp:nvSpPr>
        <dsp:cNvPr id="0" name=""/>
        <dsp:cNvSpPr/>
      </dsp:nvSpPr>
      <dsp:spPr>
        <a:xfrm rot="5400000">
          <a:off x="-930347" y="4603425"/>
          <a:ext cx="2699460" cy="726462"/>
        </a:xfrm>
        <a:prstGeom prst="chevron">
          <a:avLst/>
        </a:prstGeom>
        <a:solidFill>
          <a:srgbClr val="2B8B89"/>
        </a:solidFill>
        <a:ln w="12700" cap="flat" cmpd="sng" algn="ctr">
          <a:solidFill>
            <a:srgbClr val="2B8B8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mn-lt"/>
            </a:rPr>
            <a:t>WHEN</a:t>
          </a:r>
        </a:p>
      </dsp:txBody>
      <dsp:txXfrm rot="-5400000">
        <a:off x="56152" y="3980157"/>
        <a:ext cx="726462" cy="1972998"/>
      </dsp:txXfrm>
    </dsp:sp>
    <dsp:sp modelId="{A263CCD7-7AB7-42E7-A828-054B8A581EA6}">
      <dsp:nvSpPr>
        <dsp:cNvPr id="0" name=""/>
        <dsp:cNvSpPr/>
      </dsp:nvSpPr>
      <dsp:spPr>
        <a:xfrm rot="5400000">
          <a:off x="938033" y="4240761"/>
          <a:ext cx="778854" cy="977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EC6377-F5EB-4E0A-8ED4-6744BA192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a:p>
        </p:txBody>
      </p:sp>
      <p:sp>
        <p:nvSpPr>
          <p:cNvPr id="3" name="Date Placeholder 2">
            <a:extLst>
              <a:ext uri="{FF2B5EF4-FFF2-40B4-BE49-F238E27FC236}">
                <a16:creationId xmlns:a16="http://schemas.microsoft.com/office/drawing/2014/main" id="{B6D9EF4C-F0CF-4B54-82FB-D87099D4C4F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CBFA401-8E8B-4AB7-B278-5443E05C533A}" type="datetimeFigureOut">
              <a:rPr lang="en-AU"/>
              <a:pPr>
                <a:defRPr/>
              </a:pPr>
              <a:t>10/11/2021</a:t>
            </a:fld>
            <a:endParaRPr lang="en-AU"/>
          </a:p>
        </p:txBody>
      </p:sp>
      <p:sp>
        <p:nvSpPr>
          <p:cNvPr id="4" name="Slide Image Placeholder 3">
            <a:extLst>
              <a:ext uri="{FF2B5EF4-FFF2-40B4-BE49-F238E27FC236}">
                <a16:creationId xmlns:a16="http://schemas.microsoft.com/office/drawing/2014/main" id="{E2D4F8BC-A71D-4C88-AF50-FC764454351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09B84717-A999-45D7-A848-0385127F81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62560303-2699-41A3-98F0-E67047EC895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a:p>
        </p:txBody>
      </p:sp>
      <p:sp>
        <p:nvSpPr>
          <p:cNvPr id="7" name="Slide Number Placeholder 6">
            <a:extLst>
              <a:ext uri="{FF2B5EF4-FFF2-40B4-BE49-F238E27FC236}">
                <a16:creationId xmlns:a16="http://schemas.microsoft.com/office/drawing/2014/main" id="{9ACF3D31-6395-4FAE-BEE6-7A13020B77D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FB9E2DB-7BFB-4881-A651-B20608E96DAA}" type="slidenum">
              <a:rPr lang="en-AU"/>
              <a:pPr>
                <a:defRPr/>
              </a:pPr>
              <a:t>‹#›</a:t>
            </a:fld>
            <a:endParaRPr lang="en-AU"/>
          </a:p>
        </p:txBody>
      </p:sp>
    </p:spTree>
    <p:extLst>
      <p:ext uri="{BB962C8B-B14F-4D97-AF65-F5344CB8AC3E}">
        <p14:creationId xmlns:p14="http://schemas.microsoft.com/office/powerpoint/2010/main" val="3271856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FB9E2DB-7BFB-4881-A651-B20608E96DAA}" type="slidenum">
              <a:rPr lang="en-AU" smtClean="0"/>
              <a:pPr>
                <a:defRPr/>
              </a:pPr>
              <a:t>1</a:t>
            </a:fld>
            <a:endParaRPr lang="en-AU"/>
          </a:p>
        </p:txBody>
      </p:sp>
    </p:spTree>
    <p:extLst>
      <p:ext uri="{BB962C8B-B14F-4D97-AF65-F5344CB8AC3E}">
        <p14:creationId xmlns:p14="http://schemas.microsoft.com/office/powerpoint/2010/main" val="408638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endParaRPr lang="en-AU" altLang="en-US" sz="1800" dirty="0"/>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10</a:t>
            </a:fld>
            <a:endParaRPr lang="en-AU" altLang="en-US">
              <a:ea typeface="MS PGothic" panose="020B0600070205080204" pitchFamily="34" charset="-128"/>
            </a:endParaRPr>
          </a:p>
        </p:txBody>
      </p:sp>
    </p:spTree>
    <p:extLst>
      <p:ext uri="{BB962C8B-B14F-4D97-AF65-F5344CB8AC3E}">
        <p14:creationId xmlns:p14="http://schemas.microsoft.com/office/powerpoint/2010/main" val="39569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F120229-850F-483C-8F9F-F836BA0AB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1CC05B3-76FB-43E9-85FA-CDAAB667B0B4}"/>
              </a:ext>
            </a:extLst>
          </p:cNvPr>
          <p:cNvSpPr>
            <a:spLocks noGrp="1"/>
          </p:cNvSpPr>
          <p:nvPr>
            <p:ph type="body" idx="1"/>
          </p:nvPr>
        </p:nvSpPr>
        <p:spPr bwMode="auto"/>
        <p:txBody>
          <a:bodyPr wrap="square" numCol="1" anchor="t" anchorCtr="0" compatLnSpc="1">
            <a:prstTxWarp prst="textNoShape">
              <a:avLst/>
            </a:prstTxWarp>
          </a:bodyPr>
          <a:lstStyle/>
          <a:p>
            <a:pPr marL="628650" lvl="1" indent="-171450" eaLnBrk="1" fontAlgn="auto" hangingPunct="1">
              <a:spcBef>
                <a:spcPct val="0"/>
              </a:spcBef>
              <a:spcAft>
                <a:spcPts val="0"/>
              </a:spcAft>
              <a:buFont typeface="Courier New" panose="02070309020205020404" pitchFamily="49" charset="0"/>
              <a:buChar char="o"/>
              <a:defRPr/>
            </a:pPr>
            <a:endParaRPr lang="en-AU" altLang="en-US" dirty="0"/>
          </a:p>
        </p:txBody>
      </p:sp>
      <p:sp>
        <p:nvSpPr>
          <p:cNvPr id="14340" name="Slide Number Placeholder 3">
            <a:extLst>
              <a:ext uri="{FF2B5EF4-FFF2-40B4-BE49-F238E27FC236}">
                <a16:creationId xmlns:a16="http://schemas.microsoft.com/office/drawing/2014/main" id="{541F8EDE-6E20-4E9B-8D22-0B5AFE858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543A65-A7FA-491D-910E-564FCBD25895}" type="slidenum">
              <a:rPr lang="en-AU" altLang="en-US" smtClean="0">
                <a:ea typeface="MS PGothic" panose="020B0600070205080204" pitchFamily="34" charset="-128"/>
              </a:rPr>
              <a:pPr fontAlgn="base">
                <a:spcBef>
                  <a:spcPct val="0"/>
                </a:spcBef>
                <a:spcAft>
                  <a:spcPct val="0"/>
                </a:spcAft>
              </a:pPr>
              <a:t>11</a:t>
            </a:fld>
            <a:endParaRPr lang="en-AU" altLang="en-US">
              <a:ea typeface="MS PGothic" panose="020B0600070205080204" pitchFamily="34" charset="-128"/>
            </a:endParaRPr>
          </a:p>
        </p:txBody>
      </p:sp>
    </p:spTree>
    <p:extLst>
      <p:ext uri="{BB962C8B-B14F-4D97-AF65-F5344CB8AC3E}">
        <p14:creationId xmlns:p14="http://schemas.microsoft.com/office/powerpoint/2010/main" val="25384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F120229-850F-483C-8F9F-F836BA0AB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1CC05B3-76FB-43E9-85FA-CDAAB667B0B4}"/>
              </a:ext>
            </a:extLst>
          </p:cNvPr>
          <p:cNvSpPr>
            <a:spLocks noGrp="1"/>
          </p:cNvSpPr>
          <p:nvPr>
            <p:ph type="body" idx="1"/>
          </p:nvPr>
        </p:nvSpPr>
        <p:spPr bwMode="auto"/>
        <p:txBody>
          <a:bodyPr wrap="square" numCol="1" anchor="t" anchorCtr="0" compatLnSpc="1">
            <a:prstTxWarp prst="textNoShape">
              <a:avLst/>
            </a:prstTxWarp>
          </a:bodyPr>
          <a:lstStyle/>
          <a:p>
            <a:pPr marL="628650" lvl="1" indent="-171450" eaLnBrk="1" fontAlgn="auto" hangingPunct="1">
              <a:spcBef>
                <a:spcPct val="0"/>
              </a:spcBef>
              <a:spcAft>
                <a:spcPts val="0"/>
              </a:spcAft>
              <a:buFont typeface="Courier New" panose="02070309020205020404" pitchFamily="49" charset="0"/>
              <a:buChar char="o"/>
              <a:defRPr/>
            </a:pPr>
            <a:endParaRPr lang="en-AU" altLang="en-US" dirty="0"/>
          </a:p>
        </p:txBody>
      </p:sp>
      <p:sp>
        <p:nvSpPr>
          <p:cNvPr id="14340" name="Slide Number Placeholder 3">
            <a:extLst>
              <a:ext uri="{FF2B5EF4-FFF2-40B4-BE49-F238E27FC236}">
                <a16:creationId xmlns:a16="http://schemas.microsoft.com/office/drawing/2014/main" id="{541F8EDE-6E20-4E9B-8D22-0B5AFE858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543A65-A7FA-491D-910E-564FCBD25895}" type="slidenum">
              <a:rPr lang="en-AU" altLang="en-US" smtClean="0">
                <a:ea typeface="MS PGothic" panose="020B0600070205080204" pitchFamily="34" charset="-128"/>
              </a:rPr>
              <a:pPr fontAlgn="base">
                <a:spcBef>
                  <a:spcPct val="0"/>
                </a:spcBef>
                <a:spcAft>
                  <a:spcPct val="0"/>
                </a:spcAft>
              </a:pPr>
              <a:t>12</a:t>
            </a:fld>
            <a:endParaRPr lang="en-AU" altLang="en-US">
              <a:ea typeface="MS PGothic" panose="020B0600070205080204" pitchFamily="34" charset="-128"/>
            </a:endParaRPr>
          </a:p>
        </p:txBody>
      </p:sp>
    </p:spTree>
    <p:extLst>
      <p:ext uri="{BB962C8B-B14F-4D97-AF65-F5344CB8AC3E}">
        <p14:creationId xmlns:p14="http://schemas.microsoft.com/office/powerpoint/2010/main" val="150358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pPr marR="252095" algn="just">
              <a:lnSpc>
                <a:spcPct val="115000"/>
              </a:lnSpc>
              <a:spcAft>
                <a:spcPts val="1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13</a:t>
            </a:fld>
            <a:endParaRPr lang="en-AU" altLang="en-US">
              <a:ea typeface="MS PGothic" panose="020B0600070205080204" pitchFamily="34" charset="-128"/>
            </a:endParaRPr>
          </a:p>
        </p:txBody>
      </p:sp>
    </p:spTree>
    <p:extLst>
      <p:ext uri="{BB962C8B-B14F-4D97-AF65-F5344CB8AC3E}">
        <p14:creationId xmlns:p14="http://schemas.microsoft.com/office/powerpoint/2010/main" val="276429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14</a:t>
            </a:fld>
            <a:endParaRPr lang="en-US" altLang="en-US">
              <a:ea typeface="MS PGothic" panose="020B0600070205080204" pitchFamily="34" charset="-128"/>
            </a:endParaRPr>
          </a:p>
        </p:txBody>
      </p:sp>
    </p:spTree>
    <p:extLst>
      <p:ext uri="{BB962C8B-B14F-4D97-AF65-F5344CB8AC3E}">
        <p14:creationId xmlns:p14="http://schemas.microsoft.com/office/powerpoint/2010/main" val="133744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45D8791-6064-4336-B359-F89ECE24C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A1B56B9-A9F4-4949-9B7F-AAA664ACFCEC}"/>
              </a:ext>
            </a:extLst>
          </p:cNvPr>
          <p:cNvSpPr>
            <a:spLocks noGrp="1"/>
          </p:cNvSpPr>
          <p:nvPr>
            <p:ph type="body" idx="1"/>
          </p:nvPr>
        </p:nvSpPr>
        <p:spPr bwMode="auto"/>
        <p:txBody>
          <a:bodyPr wrap="square" numCol="1" anchor="t" anchorCtr="0" compatLnSpc="1">
            <a:prstTxWarp prst="textNoShape">
              <a:avLst/>
            </a:prstTxWarp>
          </a:bodyPr>
          <a:lstStyle/>
          <a:p>
            <a:pPr marL="0" indent="0">
              <a:buFont typeface="Arial" panose="020B0604020202020204" pitchFamily="34" charset="0"/>
              <a:buNone/>
            </a:pPr>
            <a:endParaRPr lang="en-AU" sz="1200" kern="1200" dirty="0">
              <a:solidFill>
                <a:schemeClr val="tx1"/>
              </a:solidFill>
              <a:effectLst/>
              <a:latin typeface="+mn-lt"/>
              <a:ea typeface="+mn-ea"/>
              <a:cs typeface="+mn-cs"/>
            </a:endParaRPr>
          </a:p>
        </p:txBody>
      </p:sp>
      <p:sp>
        <p:nvSpPr>
          <p:cNvPr id="10244" name="Slide Number Placeholder 3">
            <a:extLst>
              <a:ext uri="{FF2B5EF4-FFF2-40B4-BE49-F238E27FC236}">
                <a16:creationId xmlns:a16="http://schemas.microsoft.com/office/drawing/2014/main" id="{645764FD-D181-4E68-831F-5F4BAB9A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215032-9F98-489F-ACA2-3CAE92E0BEE9}" type="slidenum">
              <a:rPr lang="en-AU" altLang="en-US" smtClean="0">
                <a:ea typeface="MS PGothic" panose="020B0600070205080204" pitchFamily="34" charset="-128"/>
              </a:rPr>
              <a:pPr fontAlgn="base">
                <a:spcBef>
                  <a:spcPct val="0"/>
                </a:spcBef>
                <a:spcAft>
                  <a:spcPct val="0"/>
                </a:spcAft>
              </a:pPr>
              <a:t>15</a:t>
            </a:fld>
            <a:endParaRPr lang="en-AU" altLang="en-US">
              <a:ea typeface="MS PGothic" panose="020B0600070205080204" pitchFamily="34" charset="-128"/>
            </a:endParaRPr>
          </a:p>
        </p:txBody>
      </p:sp>
    </p:spTree>
    <p:extLst>
      <p:ext uri="{BB962C8B-B14F-4D97-AF65-F5344CB8AC3E}">
        <p14:creationId xmlns:p14="http://schemas.microsoft.com/office/powerpoint/2010/main" val="370366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pPr algn="just">
              <a:lnSpc>
                <a:spcPct val="107000"/>
              </a:lnSpc>
              <a:spcAft>
                <a:spcPts val="4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16</a:t>
            </a:fld>
            <a:endParaRPr lang="en-AU" altLang="en-US">
              <a:ea typeface="MS PGothic" panose="020B0600070205080204" pitchFamily="34" charset="-128"/>
            </a:endParaRPr>
          </a:p>
        </p:txBody>
      </p:sp>
    </p:spTree>
    <p:extLst>
      <p:ext uri="{BB962C8B-B14F-4D97-AF65-F5344CB8AC3E}">
        <p14:creationId xmlns:p14="http://schemas.microsoft.com/office/powerpoint/2010/main" val="1469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ED070DC-D70F-4CF2-981F-EDA8F7D63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C33D8B1-18A5-463E-83A6-622471581914}"/>
              </a:ext>
            </a:extLst>
          </p:cNvPr>
          <p:cNvSpPr>
            <a:spLocks noGrp="1"/>
          </p:cNvSpPr>
          <p:nvPr>
            <p:ph type="body" idx="1"/>
          </p:nvPr>
        </p:nvSpPr>
        <p:spPr bwMode="auto"/>
        <p:txBody>
          <a:bodyPr wrap="square" numCol="1" anchor="t" anchorCtr="0" compatLnSpc="1">
            <a:prstTxWarp prst="textNoShape">
              <a:avLst/>
            </a:prstTxWarp>
          </a:bodyPr>
          <a:lstStyle/>
          <a:p>
            <a:endParaRPr lang="en-AU" sz="1200" kern="1200" dirty="0">
              <a:solidFill>
                <a:schemeClr val="tx1"/>
              </a:solidFill>
              <a:effectLst/>
              <a:latin typeface="+mn-lt"/>
              <a:ea typeface="+mn-ea"/>
              <a:cs typeface="+mn-cs"/>
            </a:endParaRPr>
          </a:p>
        </p:txBody>
      </p:sp>
      <p:sp>
        <p:nvSpPr>
          <p:cNvPr id="16388" name="Slide Number Placeholder 3">
            <a:extLst>
              <a:ext uri="{FF2B5EF4-FFF2-40B4-BE49-F238E27FC236}">
                <a16:creationId xmlns:a16="http://schemas.microsoft.com/office/drawing/2014/main" id="{534635AE-77F7-4AAB-831E-89C0E9272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98D2C5-0488-4415-9658-10ED375255FD}" type="slidenum">
              <a:rPr lang="en-AU" altLang="en-US" smtClean="0">
                <a:ea typeface="MS PGothic" panose="020B0600070205080204" pitchFamily="34" charset="-128"/>
              </a:rPr>
              <a:pPr fontAlgn="base">
                <a:spcBef>
                  <a:spcPct val="0"/>
                </a:spcBef>
                <a:spcAft>
                  <a:spcPct val="0"/>
                </a:spcAft>
              </a:pPr>
              <a:t>17</a:t>
            </a:fld>
            <a:endParaRPr lang="en-AU" altLang="en-US">
              <a:ea typeface="MS PGothic" panose="020B0600070205080204" pitchFamily="34" charset="-128"/>
            </a:endParaRPr>
          </a:p>
        </p:txBody>
      </p:sp>
    </p:spTree>
    <p:extLst>
      <p:ext uri="{BB962C8B-B14F-4D97-AF65-F5344CB8AC3E}">
        <p14:creationId xmlns:p14="http://schemas.microsoft.com/office/powerpoint/2010/main" val="1545267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pPr marR="238125" algn="just">
              <a:lnSpc>
                <a:spcPct val="115000"/>
              </a:lnSpc>
              <a:spcAft>
                <a:spcPts val="800"/>
              </a:spcAft>
            </a:pPr>
            <a:endParaRPr lang="en-AU" altLang="en-US" dirty="0"/>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18</a:t>
            </a:fld>
            <a:endParaRPr lang="en-AU" altLang="en-US">
              <a:ea typeface="MS PGothic" panose="020B0600070205080204" pitchFamily="34" charset="-128"/>
            </a:endParaRPr>
          </a:p>
        </p:txBody>
      </p:sp>
    </p:spTree>
    <p:extLst>
      <p:ext uri="{BB962C8B-B14F-4D97-AF65-F5344CB8AC3E}">
        <p14:creationId xmlns:p14="http://schemas.microsoft.com/office/powerpoint/2010/main" val="84030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FB9E2DB-7BFB-4881-A651-B20608E96DAA}" type="slidenum">
              <a:rPr lang="en-AU" smtClean="0"/>
              <a:pPr>
                <a:defRPr/>
              </a:pPr>
              <a:t>19</a:t>
            </a:fld>
            <a:endParaRPr lang="en-AU"/>
          </a:p>
        </p:txBody>
      </p:sp>
    </p:spTree>
    <p:extLst>
      <p:ext uri="{BB962C8B-B14F-4D97-AF65-F5344CB8AC3E}">
        <p14:creationId xmlns:p14="http://schemas.microsoft.com/office/powerpoint/2010/main" val="415394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pPr marL="628650" lvl="1" indent="-171450" eaLnBrk="1" fontAlgn="auto" hangingPunct="1">
              <a:spcBef>
                <a:spcPct val="0"/>
              </a:spcBef>
              <a:spcAft>
                <a:spcPts val="0"/>
              </a:spcAft>
              <a:buFont typeface="Courier New" panose="02070309020205020404" pitchFamily="49" charset="0"/>
              <a:buChar char="o"/>
              <a:defRPr/>
            </a:pPr>
            <a:endParaRPr lang="en-AU" altLang="en-US" dirty="0"/>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2</a:t>
            </a:fld>
            <a:endParaRPr lang="en-AU" altLang="en-US">
              <a:ea typeface="MS PGothic" panose="020B0600070205080204" pitchFamily="34" charset="-128"/>
            </a:endParaRPr>
          </a:p>
        </p:txBody>
      </p:sp>
    </p:spTree>
    <p:extLst>
      <p:ext uri="{BB962C8B-B14F-4D97-AF65-F5344CB8AC3E}">
        <p14:creationId xmlns:p14="http://schemas.microsoft.com/office/powerpoint/2010/main" val="192629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B48E12-EEE4-45A7-8300-7EBE426FE02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AA5A7F3-E3AB-46DC-A250-4AD1E0683523}"/>
              </a:ext>
            </a:extLst>
          </p:cNvPr>
          <p:cNvSpPr>
            <a:spLocks noGrp="1"/>
          </p:cNvSpPr>
          <p:nvPr>
            <p:ph type="body" idx="1"/>
          </p:nvPr>
        </p:nvSpPr>
        <p:spPr bwMode="auto"/>
        <p:txBody>
          <a:bodyPr wrap="square" numCol="1" anchor="t" anchorCtr="0" compatLnSpc="1">
            <a:prstTxWarp prst="textNoShape">
              <a:avLst/>
            </a:prstTxWarp>
          </a:bodyPr>
          <a:lstStyle/>
          <a:p>
            <a:pPr marL="0" indent="0" eaLnBrk="1" fontAlgn="auto" hangingPunct="1">
              <a:spcBef>
                <a:spcPts val="0"/>
              </a:spcBef>
              <a:spcAft>
                <a:spcPts val="0"/>
              </a:spcAft>
              <a:buFont typeface="Arial" panose="020B0604020202020204" pitchFamily="34" charset="0"/>
              <a:buNone/>
              <a:defRPr/>
            </a:pPr>
            <a:endParaRPr lang="en-AU" altLang="en-US" dirty="0"/>
          </a:p>
        </p:txBody>
      </p:sp>
      <p:sp>
        <p:nvSpPr>
          <p:cNvPr id="6148" name="Slide Number Placeholder 3">
            <a:extLst>
              <a:ext uri="{FF2B5EF4-FFF2-40B4-BE49-F238E27FC236}">
                <a16:creationId xmlns:a16="http://schemas.microsoft.com/office/drawing/2014/main" id="{60ED2DE8-A165-4925-A23B-AA27D50329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E4FF08D-4835-4DC9-BD48-98E995341778}" type="slidenum">
              <a:rPr lang="en-AU" altLang="en-US" smtClean="0">
                <a:ea typeface="MS PGothic" panose="020B0600070205080204" pitchFamily="34" charset="-128"/>
              </a:rPr>
              <a:pPr fontAlgn="base">
                <a:spcBef>
                  <a:spcPct val="0"/>
                </a:spcBef>
                <a:spcAft>
                  <a:spcPct val="0"/>
                </a:spcAft>
              </a:pPr>
              <a:t>20</a:t>
            </a:fld>
            <a:endParaRPr lang="en-AU" altLang="en-US">
              <a:ea typeface="MS PGothic" panose="020B0600070205080204" pitchFamily="34" charset="-128"/>
            </a:endParaRPr>
          </a:p>
        </p:txBody>
      </p:sp>
    </p:spTree>
    <p:extLst>
      <p:ext uri="{BB962C8B-B14F-4D97-AF65-F5344CB8AC3E}">
        <p14:creationId xmlns:p14="http://schemas.microsoft.com/office/powerpoint/2010/main" val="3472847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45D8791-6064-4336-B359-F89ECE24C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A1B56B9-A9F4-4949-9B7F-AAA664ACFCEC}"/>
              </a:ext>
            </a:extLst>
          </p:cNvPr>
          <p:cNvSpPr>
            <a:spLocks noGrp="1"/>
          </p:cNvSpPr>
          <p:nvPr>
            <p:ph type="body" idx="1"/>
          </p:nvPr>
        </p:nvSpPr>
        <p:spPr bwMode="auto"/>
        <p:txBody>
          <a:bodyPr wrap="square" numCol="1" anchor="t" anchorCtr="0" compatLnSpc="1">
            <a:prstTxWarp prst="textNoShape">
              <a:avLst/>
            </a:prstTxWarp>
          </a:bodyPr>
          <a:lstStyle/>
          <a:p>
            <a:pPr algn="just">
              <a:lnSpc>
                <a:spcPct val="107000"/>
              </a:lnSpc>
              <a:spcAft>
                <a:spcPts val="6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44" name="Slide Number Placeholder 3">
            <a:extLst>
              <a:ext uri="{FF2B5EF4-FFF2-40B4-BE49-F238E27FC236}">
                <a16:creationId xmlns:a16="http://schemas.microsoft.com/office/drawing/2014/main" id="{645764FD-D181-4E68-831F-5F4BAB9A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215032-9F98-489F-ACA2-3CAE92E0BEE9}" type="slidenum">
              <a:rPr lang="en-AU" altLang="en-US" smtClean="0">
                <a:ea typeface="MS PGothic" panose="020B0600070205080204" pitchFamily="34" charset="-128"/>
              </a:rPr>
              <a:pPr fontAlgn="base">
                <a:spcBef>
                  <a:spcPct val="0"/>
                </a:spcBef>
                <a:spcAft>
                  <a:spcPct val="0"/>
                </a:spcAft>
              </a:pPr>
              <a:t>21</a:t>
            </a:fld>
            <a:endParaRPr lang="en-AU" altLang="en-US">
              <a:ea typeface="MS PGothic" panose="020B0600070205080204" pitchFamily="34" charset="-128"/>
            </a:endParaRPr>
          </a:p>
        </p:txBody>
      </p:sp>
    </p:spTree>
    <p:extLst>
      <p:ext uri="{BB962C8B-B14F-4D97-AF65-F5344CB8AC3E}">
        <p14:creationId xmlns:p14="http://schemas.microsoft.com/office/powerpoint/2010/main" val="2274615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45D8791-6064-4336-B359-F89ECE24C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A1B56B9-A9F4-4949-9B7F-AAA664ACFCEC}"/>
              </a:ext>
            </a:extLst>
          </p:cNvPr>
          <p:cNvSpPr>
            <a:spLocks noGrp="1"/>
          </p:cNvSpPr>
          <p:nvPr>
            <p:ph type="body" idx="1"/>
          </p:nvPr>
        </p:nvSpPr>
        <p:spPr bwMode="auto"/>
        <p:txBody>
          <a:bodyPr wrap="square" numCol="1" anchor="t" anchorCtr="0" compatLnSpc="1">
            <a:prstTxWarp prst="textNoShape">
              <a:avLst/>
            </a:prstTxWarp>
          </a:bodyPr>
          <a:lstStyle/>
          <a:p>
            <a:pPr marL="628650" lvl="1" indent="-171450" eaLnBrk="1" fontAlgn="auto" hangingPunct="1">
              <a:spcBef>
                <a:spcPct val="0"/>
              </a:spcBef>
              <a:spcAft>
                <a:spcPts val="0"/>
              </a:spcAft>
              <a:buFont typeface="Courier New" panose="02070309020205020404" pitchFamily="49" charset="0"/>
              <a:buChar char="o"/>
              <a:defRPr/>
            </a:pPr>
            <a:endParaRPr lang="en-AU" altLang="en-US" dirty="0"/>
          </a:p>
        </p:txBody>
      </p:sp>
      <p:sp>
        <p:nvSpPr>
          <p:cNvPr id="10244" name="Slide Number Placeholder 3">
            <a:extLst>
              <a:ext uri="{FF2B5EF4-FFF2-40B4-BE49-F238E27FC236}">
                <a16:creationId xmlns:a16="http://schemas.microsoft.com/office/drawing/2014/main" id="{645764FD-D181-4E68-831F-5F4BAB9A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215032-9F98-489F-ACA2-3CAE92E0BEE9}" type="slidenum">
              <a:rPr lang="en-AU" altLang="en-US" smtClean="0">
                <a:ea typeface="MS PGothic" panose="020B0600070205080204" pitchFamily="34" charset="-128"/>
              </a:rPr>
              <a:pPr fontAlgn="base">
                <a:spcBef>
                  <a:spcPct val="0"/>
                </a:spcBef>
                <a:spcAft>
                  <a:spcPct val="0"/>
                </a:spcAft>
              </a:pPr>
              <a:t>22</a:t>
            </a:fld>
            <a:endParaRPr lang="en-AU" altLang="en-US">
              <a:ea typeface="MS PGothic" panose="020B0600070205080204" pitchFamily="34" charset="-128"/>
            </a:endParaRPr>
          </a:p>
        </p:txBody>
      </p:sp>
    </p:spTree>
    <p:extLst>
      <p:ext uri="{BB962C8B-B14F-4D97-AF65-F5344CB8AC3E}">
        <p14:creationId xmlns:p14="http://schemas.microsoft.com/office/powerpoint/2010/main" val="3264764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sz="1200" kern="1200" dirty="0">
              <a:solidFill>
                <a:schemeClr val="tx1"/>
              </a:solidFill>
              <a:effectLst/>
              <a:latin typeface="+mn-lt"/>
              <a:ea typeface="+mn-ea"/>
              <a:cs typeface="+mn-cs"/>
            </a:endParaRPr>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23</a:t>
            </a:fld>
            <a:endParaRPr lang="en-US" altLang="en-US">
              <a:ea typeface="MS PGothic" panose="020B0600070205080204" pitchFamily="34" charset="-128"/>
            </a:endParaRPr>
          </a:p>
        </p:txBody>
      </p:sp>
    </p:spTree>
    <p:extLst>
      <p:ext uri="{BB962C8B-B14F-4D97-AF65-F5344CB8AC3E}">
        <p14:creationId xmlns:p14="http://schemas.microsoft.com/office/powerpoint/2010/main" val="13024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R="106680" algn="just">
              <a:lnSpc>
                <a:spcPct val="107000"/>
              </a:lnSpc>
              <a:spcAft>
                <a:spcPts val="800"/>
              </a:spcAft>
              <a:tabLst>
                <a:tab pos="6751320" algn="l"/>
              </a:tabLst>
            </a:pPr>
            <a:endParaRPr lang="en-AU" sz="1800" dirty="0">
              <a:effectLst/>
              <a:latin typeface="Calibri" panose="020F0502020204030204" pitchFamily="34" charset="0"/>
              <a:ea typeface="Calibri" panose="020F0502020204030204" pitchFamily="34" charset="0"/>
            </a:endParaRPr>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24</a:t>
            </a:fld>
            <a:endParaRPr lang="en-AU" altLang="en-US">
              <a:ea typeface="MS PGothic" panose="020B0600070205080204" pitchFamily="34" charset="-128"/>
            </a:endParaRPr>
          </a:p>
        </p:txBody>
      </p:sp>
    </p:spTree>
    <p:extLst>
      <p:ext uri="{BB962C8B-B14F-4D97-AF65-F5344CB8AC3E}">
        <p14:creationId xmlns:p14="http://schemas.microsoft.com/office/powerpoint/2010/main" val="2821465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L="171450" indent="-171450" eaLnBrk="1" fontAlgn="auto" hangingPunct="1">
              <a:spcBef>
                <a:spcPts val="0"/>
              </a:spcBef>
              <a:spcAft>
                <a:spcPts val="0"/>
              </a:spcAft>
              <a:buFontTx/>
              <a:buChar char="•"/>
              <a:defRPr/>
            </a:pPr>
            <a:endParaRPr lang="en-US" altLang="en-US" dirty="0"/>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25</a:t>
            </a:fld>
            <a:endParaRPr lang="en-AU" altLang="en-US">
              <a:ea typeface="MS PGothic" panose="020B0600070205080204" pitchFamily="34" charset="-128"/>
            </a:endParaRPr>
          </a:p>
        </p:txBody>
      </p:sp>
    </p:spTree>
    <p:extLst>
      <p:ext uri="{BB962C8B-B14F-4D97-AF65-F5344CB8AC3E}">
        <p14:creationId xmlns:p14="http://schemas.microsoft.com/office/powerpoint/2010/main" val="43147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endParaRPr lang="en-AU" dirty="0"/>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26</a:t>
            </a:fld>
            <a:endParaRPr lang="en-AU" altLang="en-US">
              <a:ea typeface="MS PGothic" panose="020B0600070205080204" pitchFamily="34" charset="-128"/>
            </a:endParaRPr>
          </a:p>
        </p:txBody>
      </p:sp>
    </p:spTree>
    <p:extLst>
      <p:ext uri="{BB962C8B-B14F-4D97-AF65-F5344CB8AC3E}">
        <p14:creationId xmlns:p14="http://schemas.microsoft.com/office/powerpoint/2010/main" val="6289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L="252095" marR="252095" algn="just">
              <a:spcBef>
                <a:spcPts val="910"/>
              </a:spcBef>
              <a:spcAft>
                <a:spcPts val="0"/>
              </a:spcAft>
            </a:pPr>
            <a:endParaRPr lang="en-AU" sz="1800" dirty="0">
              <a:effectLst/>
              <a:latin typeface="Calibri" panose="020F0502020204030204" pitchFamily="34" charset="0"/>
              <a:ea typeface="Calibri" panose="020F0502020204030204" pitchFamily="34" charset="0"/>
            </a:endParaRPr>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27</a:t>
            </a:fld>
            <a:endParaRPr lang="en-AU" altLang="en-US">
              <a:ea typeface="MS PGothic" panose="020B0600070205080204" pitchFamily="34" charset="-128"/>
            </a:endParaRPr>
          </a:p>
        </p:txBody>
      </p:sp>
    </p:spTree>
    <p:extLst>
      <p:ext uri="{BB962C8B-B14F-4D97-AF65-F5344CB8AC3E}">
        <p14:creationId xmlns:p14="http://schemas.microsoft.com/office/powerpoint/2010/main" val="3318395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L="171450" lvl="0" indent="-171450">
              <a:buFont typeface="Arial" panose="020B0604020202020204" pitchFamily="34" charset="0"/>
              <a:buChar char="•"/>
            </a:pPr>
            <a:endParaRPr lang="en-US" altLang="en-US" dirty="0"/>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28</a:t>
            </a:fld>
            <a:endParaRPr lang="en-AU" altLang="en-US">
              <a:ea typeface="MS PGothic" panose="020B0600070205080204" pitchFamily="34" charset="-128"/>
            </a:endParaRPr>
          </a:p>
        </p:txBody>
      </p:sp>
    </p:spTree>
    <p:extLst>
      <p:ext uri="{BB962C8B-B14F-4D97-AF65-F5344CB8AC3E}">
        <p14:creationId xmlns:p14="http://schemas.microsoft.com/office/powerpoint/2010/main" val="3980410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L="171450" lvl="0" indent="-171450">
              <a:buFont typeface="Arial" panose="020B0604020202020204" pitchFamily="34" charset="0"/>
              <a:buChar char="•"/>
            </a:pPr>
            <a:endParaRPr lang="en-US" altLang="en-US" dirty="0"/>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29</a:t>
            </a:fld>
            <a:endParaRPr lang="en-AU" altLang="en-US">
              <a:ea typeface="MS PGothic" panose="020B0600070205080204" pitchFamily="34" charset="-128"/>
            </a:endParaRPr>
          </a:p>
        </p:txBody>
      </p:sp>
    </p:spTree>
    <p:extLst>
      <p:ext uri="{BB962C8B-B14F-4D97-AF65-F5344CB8AC3E}">
        <p14:creationId xmlns:p14="http://schemas.microsoft.com/office/powerpoint/2010/main" val="306633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B3F003A-DCFE-4089-9588-D5FE7EAAF7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0BAD1A6-14F8-40EB-9060-8E23F786FEFE}"/>
              </a:ext>
            </a:extLst>
          </p:cNvPr>
          <p:cNvSpPr>
            <a:spLocks noGrp="1"/>
          </p:cNvSpPr>
          <p:nvPr>
            <p:ph type="body" idx="1"/>
          </p:nvPr>
        </p:nvSpPr>
        <p:spPr/>
        <p:txBody>
          <a:bodyPr/>
          <a:lstStyle/>
          <a:p>
            <a:pPr eaLnBrk="1" fontAlgn="auto" hangingPunct="1">
              <a:spcBef>
                <a:spcPts val="0"/>
              </a:spcBef>
              <a:spcAft>
                <a:spcPts val="0"/>
              </a:spcAft>
              <a:defRPr/>
            </a:pPr>
            <a:endParaRPr lang="en-AU" dirty="0"/>
          </a:p>
        </p:txBody>
      </p:sp>
      <p:sp>
        <p:nvSpPr>
          <p:cNvPr id="8196" name="Slide Number Placeholder 3">
            <a:extLst>
              <a:ext uri="{FF2B5EF4-FFF2-40B4-BE49-F238E27FC236}">
                <a16:creationId xmlns:a16="http://schemas.microsoft.com/office/drawing/2014/main" id="{C495BAD7-94C9-4B7F-A30F-F3AE0DB909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CD7396-E765-4E32-B595-40923F116C78}" type="slidenum">
              <a:rPr lang="en-US" altLang="en-US" smtClean="0">
                <a:ea typeface="MS PGothic" panose="020B0600070205080204" pitchFamily="34" charset="-128"/>
              </a:rPr>
              <a:pPr fontAlgn="base">
                <a:spcBef>
                  <a:spcPct val="0"/>
                </a:spcBef>
                <a:spcAft>
                  <a:spcPct val="0"/>
                </a:spcAft>
              </a:pPr>
              <a:t>3</a:t>
            </a:fld>
            <a:endParaRPr lang="en-US" altLang="en-US">
              <a:ea typeface="MS PGothic" panose="020B0600070205080204" pitchFamily="34" charset="-128"/>
            </a:endParaRPr>
          </a:p>
        </p:txBody>
      </p:sp>
    </p:spTree>
    <p:extLst>
      <p:ext uri="{BB962C8B-B14F-4D97-AF65-F5344CB8AC3E}">
        <p14:creationId xmlns:p14="http://schemas.microsoft.com/office/powerpoint/2010/main" val="147282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endParaRPr lang="en-AU" altLang="en-US" dirty="0"/>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30</a:t>
            </a:fld>
            <a:endParaRPr lang="en-US" altLang="en-US">
              <a:ea typeface="MS PGothic" panose="020B0600070205080204" pitchFamily="34" charset="-128"/>
            </a:endParaRPr>
          </a:p>
        </p:txBody>
      </p:sp>
    </p:spTree>
    <p:extLst>
      <p:ext uri="{BB962C8B-B14F-4D97-AF65-F5344CB8AC3E}">
        <p14:creationId xmlns:p14="http://schemas.microsoft.com/office/powerpoint/2010/main" val="3898695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endParaRPr lang="en-AU" altLang="en-US" dirty="0"/>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31</a:t>
            </a:fld>
            <a:endParaRPr lang="en-US" altLang="en-US">
              <a:ea typeface="MS PGothic" panose="020B0600070205080204" pitchFamily="34" charset="-128"/>
            </a:endParaRPr>
          </a:p>
        </p:txBody>
      </p:sp>
    </p:spTree>
    <p:extLst>
      <p:ext uri="{BB962C8B-B14F-4D97-AF65-F5344CB8AC3E}">
        <p14:creationId xmlns:p14="http://schemas.microsoft.com/office/powerpoint/2010/main" val="366650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45D8791-6064-4336-B359-F89ECE24C0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A1B56B9-A9F4-4949-9B7F-AAA664ACFCEC}"/>
              </a:ext>
            </a:extLst>
          </p:cNvPr>
          <p:cNvSpPr>
            <a:spLocks noGrp="1"/>
          </p:cNvSpPr>
          <p:nvPr>
            <p:ph type="body" idx="1"/>
          </p:nvPr>
        </p:nvSpPr>
        <p:spPr bwMode="auto"/>
        <p:txBody>
          <a:bodyPr wrap="square" numCol="1" anchor="t" anchorCtr="0" compatLnSpc="1">
            <a:prstTxWarp prst="textNoShape">
              <a:avLst/>
            </a:prstTxWarp>
          </a:bodyPr>
          <a:lstStyle/>
          <a:p>
            <a:pPr marL="628650" lvl="1" indent="-171450" eaLnBrk="1" fontAlgn="auto" hangingPunct="1">
              <a:spcBef>
                <a:spcPct val="0"/>
              </a:spcBef>
              <a:spcAft>
                <a:spcPts val="0"/>
              </a:spcAft>
              <a:buFont typeface="Courier New" panose="02070309020205020404" pitchFamily="49" charset="0"/>
              <a:buChar char="o"/>
              <a:defRPr/>
            </a:pPr>
            <a:endParaRPr lang="en-AU" altLang="en-US" dirty="0"/>
          </a:p>
        </p:txBody>
      </p:sp>
      <p:sp>
        <p:nvSpPr>
          <p:cNvPr id="10244" name="Slide Number Placeholder 3">
            <a:extLst>
              <a:ext uri="{FF2B5EF4-FFF2-40B4-BE49-F238E27FC236}">
                <a16:creationId xmlns:a16="http://schemas.microsoft.com/office/drawing/2014/main" id="{645764FD-D181-4E68-831F-5F4BAB9A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215032-9F98-489F-ACA2-3CAE92E0BEE9}" type="slidenum">
              <a:rPr lang="en-AU" altLang="en-US" smtClean="0">
                <a:ea typeface="MS PGothic" panose="020B0600070205080204" pitchFamily="34" charset="-128"/>
              </a:rPr>
              <a:pPr fontAlgn="base">
                <a:spcBef>
                  <a:spcPct val="0"/>
                </a:spcBef>
                <a:spcAft>
                  <a:spcPct val="0"/>
                </a:spcAft>
              </a:pPr>
              <a:t>4</a:t>
            </a:fld>
            <a:endParaRPr lang="en-AU" altLang="en-US">
              <a:ea typeface="MS PGothic" panose="020B0600070205080204" pitchFamily="34" charset="-128"/>
            </a:endParaRPr>
          </a:p>
        </p:txBody>
      </p:sp>
    </p:spTree>
    <p:extLst>
      <p:ext uri="{BB962C8B-B14F-4D97-AF65-F5344CB8AC3E}">
        <p14:creationId xmlns:p14="http://schemas.microsoft.com/office/powerpoint/2010/main" val="204133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6F88FCC-4FBC-4D0E-81B8-02CB44CD21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9C93434-42E1-4224-AB27-A1E8703D69F7}"/>
              </a:ext>
            </a:extLst>
          </p:cNvPr>
          <p:cNvSpPr>
            <a:spLocks noGrp="1"/>
          </p:cNvSpPr>
          <p:nvPr>
            <p:ph type="body" idx="1"/>
          </p:nvPr>
        </p:nvSpPr>
        <p:spPr bwMode="auto"/>
        <p:txBody>
          <a:bodyPr wrap="square" numCol="1" anchor="t" anchorCtr="0" compatLnSpc="1">
            <a:prstTxWarp prst="textNoShape">
              <a:avLst/>
            </a:prstTxWarp>
          </a:bodyPr>
          <a:lstStyle/>
          <a:p>
            <a:pPr marL="171450" indent="-171450" eaLnBrk="1" fontAlgn="auto" hangingPunct="1">
              <a:spcBef>
                <a:spcPts val="0"/>
              </a:spcBef>
              <a:spcAft>
                <a:spcPts val="0"/>
              </a:spcAft>
              <a:buFontTx/>
              <a:buChar char="•"/>
              <a:defRPr/>
            </a:pPr>
            <a:endParaRPr lang="en-US" altLang="en-US" dirty="0"/>
          </a:p>
        </p:txBody>
      </p:sp>
      <p:sp>
        <p:nvSpPr>
          <p:cNvPr id="12292" name="Slide Number Placeholder 3">
            <a:extLst>
              <a:ext uri="{FF2B5EF4-FFF2-40B4-BE49-F238E27FC236}">
                <a16:creationId xmlns:a16="http://schemas.microsoft.com/office/drawing/2014/main" id="{E1450C77-4602-4B98-A95C-92C09D0DCD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88E6-0488-4623-9775-A9AD5426EB45}" type="slidenum">
              <a:rPr lang="en-AU" altLang="en-US" smtClean="0">
                <a:ea typeface="MS PGothic" panose="020B0600070205080204" pitchFamily="34" charset="-128"/>
              </a:rPr>
              <a:pPr fontAlgn="base">
                <a:spcBef>
                  <a:spcPct val="0"/>
                </a:spcBef>
                <a:spcAft>
                  <a:spcPct val="0"/>
                </a:spcAft>
              </a:pPr>
              <a:t>5</a:t>
            </a:fld>
            <a:endParaRPr lang="en-AU" altLang="en-US">
              <a:ea typeface="MS PGothic" panose="020B0600070205080204" pitchFamily="34" charset="-128"/>
            </a:endParaRPr>
          </a:p>
        </p:txBody>
      </p:sp>
    </p:spTree>
    <p:extLst>
      <p:ext uri="{BB962C8B-B14F-4D97-AF65-F5344CB8AC3E}">
        <p14:creationId xmlns:p14="http://schemas.microsoft.com/office/powerpoint/2010/main" val="8557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endParaRPr lang="en-AU" altLang="en-US" dirty="0"/>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6</a:t>
            </a:fld>
            <a:endParaRPr lang="en-US" altLang="en-US">
              <a:ea typeface="MS PGothic" panose="020B0600070205080204" pitchFamily="34" charset="-128"/>
            </a:endParaRPr>
          </a:p>
        </p:txBody>
      </p:sp>
    </p:spTree>
    <p:extLst>
      <p:ext uri="{BB962C8B-B14F-4D97-AF65-F5344CB8AC3E}">
        <p14:creationId xmlns:p14="http://schemas.microsoft.com/office/powerpoint/2010/main" val="420355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a:defRPr/>
            </a:pPr>
            <a:fld id="{7FB9E2DB-7BFB-4881-A651-B20608E96DAA}" type="slidenum">
              <a:rPr lang="en-AU" smtClean="0"/>
              <a:pPr>
                <a:defRPr/>
              </a:pPr>
              <a:t>7</a:t>
            </a:fld>
            <a:endParaRPr lang="en-AU"/>
          </a:p>
        </p:txBody>
      </p:sp>
    </p:spTree>
    <p:extLst>
      <p:ext uri="{BB962C8B-B14F-4D97-AF65-F5344CB8AC3E}">
        <p14:creationId xmlns:p14="http://schemas.microsoft.com/office/powerpoint/2010/main" val="130373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endParaRPr lang="en-AU" altLang="en-US" dirty="0"/>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8</a:t>
            </a:fld>
            <a:endParaRPr lang="en-US" altLang="en-US">
              <a:ea typeface="MS PGothic" panose="020B0600070205080204" pitchFamily="34" charset="-128"/>
            </a:endParaRPr>
          </a:p>
        </p:txBody>
      </p:sp>
    </p:spTree>
    <p:extLst>
      <p:ext uri="{BB962C8B-B14F-4D97-AF65-F5344CB8AC3E}">
        <p14:creationId xmlns:p14="http://schemas.microsoft.com/office/powerpoint/2010/main" val="104655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39E257F-111A-47E1-AAEF-56599CEF8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AE4BFFC-7F63-4CF2-BD89-B4C9EC313D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Bef>
                <a:spcPts val="600"/>
              </a:spcBef>
              <a:spcAft>
                <a:spcPts val="6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1B1CD521-D4A1-4275-BC16-F553AE7C3C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86C6A5-A59B-47FA-BB57-3E8F5D101BA4}" type="slidenum">
              <a:rPr lang="en-US" altLang="en-US" smtClean="0">
                <a:ea typeface="MS PGothic" panose="020B0600070205080204" pitchFamily="34" charset="-128"/>
              </a:rPr>
              <a:pPr fontAlgn="base">
                <a:spcBef>
                  <a:spcPct val="0"/>
                </a:spcBef>
                <a:spcAft>
                  <a:spcPct val="0"/>
                </a:spcAft>
              </a:pPr>
              <a:t>9</a:t>
            </a:fld>
            <a:endParaRPr lang="en-US" altLang="en-US">
              <a:ea typeface="MS PGothic" panose="020B0600070205080204" pitchFamily="34" charset="-128"/>
            </a:endParaRPr>
          </a:p>
        </p:txBody>
      </p:sp>
    </p:spTree>
    <p:extLst>
      <p:ext uri="{BB962C8B-B14F-4D97-AF65-F5344CB8AC3E}">
        <p14:creationId xmlns:p14="http://schemas.microsoft.com/office/powerpoint/2010/main" val="66187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84B4-0A44-48C1-8CCF-54BCDE714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79A152-935E-4309-86F5-04C4F33EA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8780B85-881F-46BB-A191-FB71A21CBBED}"/>
              </a:ext>
            </a:extLst>
          </p:cNvPr>
          <p:cNvSpPr>
            <a:spLocks noGrp="1"/>
          </p:cNvSpPr>
          <p:nvPr>
            <p:ph type="dt" sz="half" idx="10"/>
          </p:nvPr>
        </p:nvSpPr>
        <p:spPr/>
        <p:txBody>
          <a:bodyPr/>
          <a:lstStyle/>
          <a:p>
            <a:pPr>
              <a:defRPr/>
            </a:pPr>
            <a:fld id="{268407DF-4EE3-46B1-9804-E4197ED1D67D}"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D6063B93-4506-457D-B46A-2E8F20EEF01F}"/>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73805001-DA0C-40F3-9153-C2BE4B1F0111}"/>
              </a:ext>
            </a:extLst>
          </p:cNvPr>
          <p:cNvSpPr>
            <a:spLocks noGrp="1"/>
          </p:cNvSpPr>
          <p:nvPr>
            <p:ph type="sldNum" sz="quarter" idx="12"/>
          </p:nvPr>
        </p:nvSpPr>
        <p:spPr/>
        <p:txBody>
          <a:bodyPr/>
          <a:lstStyle/>
          <a:p>
            <a:pPr>
              <a:defRPr/>
            </a:pPr>
            <a:fld id="{A61E418B-7CE1-4B22-A522-751A19410CD3}" type="slidenum">
              <a:rPr lang="en-AU" smtClean="0"/>
              <a:pPr>
                <a:defRPr/>
              </a:pPr>
              <a:t>‹#›</a:t>
            </a:fld>
            <a:endParaRPr lang="en-AU"/>
          </a:p>
        </p:txBody>
      </p:sp>
    </p:spTree>
    <p:extLst>
      <p:ext uri="{BB962C8B-B14F-4D97-AF65-F5344CB8AC3E}">
        <p14:creationId xmlns:p14="http://schemas.microsoft.com/office/powerpoint/2010/main" val="8463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4956-E594-460C-96CB-88D16880AF1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2F8485-1943-4448-B311-9ACC47F01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A6EF9F-43EA-42FA-8D0C-AF935AACD3BA}"/>
              </a:ext>
            </a:extLst>
          </p:cNvPr>
          <p:cNvSpPr>
            <a:spLocks noGrp="1"/>
          </p:cNvSpPr>
          <p:nvPr>
            <p:ph type="dt" sz="half" idx="10"/>
          </p:nvPr>
        </p:nvSpPr>
        <p:spPr/>
        <p:txBody>
          <a:bodyPr/>
          <a:lstStyle/>
          <a:p>
            <a:pPr>
              <a:defRPr/>
            </a:pPr>
            <a:fld id="{23E6E787-08AF-410A-B639-0EFB2C89F072}"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E7AB50C6-D40D-4C02-B125-1B6CCC12E97B}"/>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F8BC110A-A197-4C5B-A69E-84B963F7A7A3}"/>
              </a:ext>
            </a:extLst>
          </p:cNvPr>
          <p:cNvSpPr>
            <a:spLocks noGrp="1"/>
          </p:cNvSpPr>
          <p:nvPr>
            <p:ph type="sldNum" sz="quarter" idx="12"/>
          </p:nvPr>
        </p:nvSpPr>
        <p:spPr/>
        <p:txBody>
          <a:bodyPr/>
          <a:lstStyle/>
          <a:p>
            <a:pPr>
              <a:defRPr/>
            </a:pPr>
            <a:fld id="{8012AD24-73E5-4930-B661-EA7C0167EC07}" type="slidenum">
              <a:rPr lang="en-AU" smtClean="0"/>
              <a:pPr>
                <a:defRPr/>
              </a:pPr>
              <a:t>‹#›</a:t>
            </a:fld>
            <a:endParaRPr lang="en-AU"/>
          </a:p>
        </p:txBody>
      </p:sp>
    </p:spTree>
    <p:extLst>
      <p:ext uri="{BB962C8B-B14F-4D97-AF65-F5344CB8AC3E}">
        <p14:creationId xmlns:p14="http://schemas.microsoft.com/office/powerpoint/2010/main" val="309552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4CCC0-DD73-4DAA-A407-36F9DDACAD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8F06B84-129D-447A-8CCA-0156BFEE6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815623-CCA2-4621-BEBE-9495CDF6FC61}"/>
              </a:ext>
            </a:extLst>
          </p:cNvPr>
          <p:cNvSpPr>
            <a:spLocks noGrp="1"/>
          </p:cNvSpPr>
          <p:nvPr>
            <p:ph type="dt" sz="half" idx="10"/>
          </p:nvPr>
        </p:nvSpPr>
        <p:spPr/>
        <p:txBody>
          <a:bodyPr/>
          <a:lstStyle/>
          <a:p>
            <a:pPr>
              <a:defRPr/>
            </a:pPr>
            <a:fld id="{0E756679-5607-4334-A558-110B39AFDEF6}"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60C07D9B-B99C-42BA-9E7C-138CEE4F0A39}"/>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8728C93B-3389-48E8-A419-F43086F203A4}"/>
              </a:ext>
            </a:extLst>
          </p:cNvPr>
          <p:cNvSpPr>
            <a:spLocks noGrp="1"/>
          </p:cNvSpPr>
          <p:nvPr>
            <p:ph type="sldNum" sz="quarter" idx="12"/>
          </p:nvPr>
        </p:nvSpPr>
        <p:spPr/>
        <p:txBody>
          <a:bodyPr/>
          <a:lstStyle/>
          <a:p>
            <a:pPr>
              <a:defRPr/>
            </a:pPr>
            <a:fld id="{AD868282-1DC8-42FE-A947-41F6CDB0B53D}" type="slidenum">
              <a:rPr lang="en-AU" smtClean="0"/>
              <a:pPr>
                <a:defRPr/>
              </a:pPr>
              <a:t>‹#›</a:t>
            </a:fld>
            <a:endParaRPr lang="en-AU"/>
          </a:p>
        </p:txBody>
      </p:sp>
    </p:spTree>
    <p:extLst>
      <p:ext uri="{BB962C8B-B14F-4D97-AF65-F5344CB8AC3E}">
        <p14:creationId xmlns:p14="http://schemas.microsoft.com/office/powerpoint/2010/main" val="284681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14FA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838201" y="2574925"/>
            <a:ext cx="11097684" cy="357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75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6324-1DAE-4368-AE88-5DEBBB35048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4681990-AD19-4E49-A574-A38AF89EB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B6EF0D-360E-4876-8774-A6CCDF5DA84D}"/>
              </a:ext>
            </a:extLst>
          </p:cNvPr>
          <p:cNvSpPr>
            <a:spLocks noGrp="1"/>
          </p:cNvSpPr>
          <p:nvPr>
            <p:ph type="dt" sz="half" idx="10"/>
          </p:nvPr>
        </p:nvSpPr>
        <p:spPr/>
        <p:txBody>
          <a:bodyPr/>
          <a:lstStyle/>
          <a:p>
            <a:pPr>
              <a:defRPr/>
            </a:pPr>
            <a:fld id="{ED2C9E25-385D-4A0D-8E24-CE702F51ABAD}"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1972D64E-4516-499E-9D3A-25CADBBF6140}"/>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0BB422A7-C58D-4165-AF08-6609CE8E0B6F}"/>
              </a:ext>
            </a:extLst>
          </p:cNvPr>
          <p:cNvSpPr>
            <a:spLocks noGrp="1"/>
          </p:cNvSpPr>
          <p:nvPr>
            <p:ph type="sldNum" sz="quarter" idx="12"/>
          </p:nvPr>
        </p:nvSpPr>
        <p:spPr/>
        <p:txBody>
          <a:bodyPr/>
          <a:lstStyle/>
          <a:p>
            <a:pPr>
              <a:defRPr/>
            </a:pPr>
            <a:fld id="{99A1D9CA-0D5B-4C11-B4B3-0AB869B2F6E4}" type="slidenum">
              <a:rPr lang="en-AU" smtClean="0"/>
              <a:pPr>
                <a:defRPr/>
              </a:pPr>
              <a:t>‹#›</a:t>
            </a:fld>
            <a:endParaRPr lang="en-AU"/>
          </a:p>
        </p:txBody>
      </p:sp>
    </p:spTree>
    <p:extLst>
      <p:ext uri="{BB962C8B-B14F-4D97-AF65-F5344CB8AC3E}">
        <p14:creationId xmlns:p14="http://schemas.microsoft.com/office/powerpoint/2010/main" val="222748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DC50-14A5-4C8A-8E86-3F5D48D5C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4E88A45-E6DA-4CC3-818B-F1DA1F320B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241D3-7A47-48D7-8C3E-02D500A7E6CA}"/>
              </a:ext>
            </a:extLst>
          </p:cNvPr>
          <p:cNvSpPr>
            <a:spLocks noGrp="1"/>
          </p:cNvSpPr>
          <p:nvPr>
            <p:ph type="dt" sz="half" idx="10"/>
          </p:nvPr>
        </p:nvSpPr>
        <p:spPr/>
        <p:txBody>
          <a:bodyPr/>
          <a:lstStyle/>
          <a:p>
            <a:pPr>
              <a:defRPr/>
            </a:pPr>
            <a:fld id="{6A620B4B-A996-4DBA-979D-F0F91A0F9722}"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6F075DEB-0A89-4CD6-B36F-BEBC57C6A434}"/>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837B77DF-E308-473C-936E-9F909521FD7A}"/>
              </a:ext>
            </a:extLst>
          </p:cNvPr>
          <p:cNvSpPr>
            <a:spLocks noGrp="1"/>
          </p:cNvSpPr>
          <p:nvPr>
            <p:ph type="sldNum" sz="quarter" idx="12"/>
          </p:nvPr>
        </p:nvSpPr>
        <p:spPr/>
        <p:txBody>
          <a:bodyPr/>
          <a:lstStyle/>
          <a:p>
            <a:pPr>
              <a:defRPr/>
            </a:pPr>
            <a:fld id="{78C59987-159C-40D6-A04D-C5D39D9C057B}" type="slidenum">
              <a:rPr lang="en-AU" smtClean="0"/>
              <a:pPr>
                <a:defRPr/>
              </a:pPr>
              <a:t>‹#›</a:t>
            </a:fld>
            <a:endParaRPr lang="en-AU"/>
          </a:p>
        </p:txBody>
      </p:sp>
    </p:spTree>
    <p:extLst>
      <p:ext uri="{BB962C8B-B14F-4D97-AF65-F5344CB8AC3E}">
        <p14:creationId xmlns:p14="http://schemas.microsoft.com/office/powerpoint/2010/main" val="315563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FCCB-888E-43D3-A427-97707A3CFE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BF4781-5FF5-45E1-AD77-C3B17C62D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E5E68F8-1DF2-4430-BF4A-DB9535955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867351-6697-477B-8323-722D0FFD9A4F}"/>
              </a:ext>
            </a:extLst>
          </p:cNvPr>
          <p:cNvSpPr>
            <a:spLocks noGrp="1"/>
          </p:cNvSpPr>
          <p:nvPr>
            <p:ph type="dt" sz="half" idx="10"/>
          </p:nvPr>
        </p:nvSpPr>
        <p:spPr/>
        <p:txBody>
          <a:bodyPr/>
          <a:lstStyle/>
          <a:p>
            <a:pPr>
              <a:defRPr/>
            </a:pPr>
            <a:fld id="{8E2C1ACD-2B45-4E71-BC76-DB707990B3D1}" type="datetimeFigureOut">
              <a:rPr lang="en-AU" smtClean="0"/>
              <a:pPr>
                <a:defRPr/>
              </a:pPr>
              <a:t>10/11/2021</a:t>
            </a:fld>
            <a:endParaRPr lang="en-AU"/>
          </a:p>
        </p:txBody>
      </p:sp>
      <p:sp>
        <p:nvSpPr>
          <p:cNvPr id="6" name="Footer Placeholder 5">
            <a:extLst>
              <a:ext uri="{FF2B5EF4-FFF2-40B4-BE49-F238E27FC236}">
                <a16:creationId xmlns:a16="http://schemas.microsoft.com/office/drawing/2014/main" id="{4EAE3797-60B7-414B-8EA5-27502E06FA12}"/>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2781707A-BE6F-4ECA-8F2A-3AA0A1B79820}"/>
              </a:ext>
            </a:extLst>
          </p:cNvPr>
          <p:cNvSpPr>
            <a:spLocks noGrp="1"/>
          </p:cNvSpPr>
          <p:nvPr>
            <p:ph type="sldNum" sz="quarter" idx="12"/>
          </p:nvPr>
        </p:nvSpPr>
        <p:spPr/>
        <p:txBody>
          <a:bodyPr/>
          <a:lstStyle/>
          <a:p>
            <a:pPr>
              <a:defRPr/>
            </a:pPr>
            <a:fld id="{56C2ABB6-3ED9-4C84-BF1A-45B8651E5A4E}" type="slidenum">
              <a:rPr lang="en-AU" smtClean="0"/>
              <a:pPr>
                <a:defRPr/>
              </a:pPr>
              <a:t>‹#›</a:t>
            </a:fld>
            <a:endParaRPr lang="en-AU"/>
          </a:p>
        </p:txBody>
      </p:sp>
    </p:spTree>
    <p:extLst>
      <p:ext uri="{BB962C8B-B14F-4D97-AF65-F5344CB8AC3E}">
        <p14:creationId xmlns:p14="http://schemas.microsoft.com/office/powerpoint/2010/main" val="48475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588C-1C83-4429-B18E-8E60337B57B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BA7B30-3A27-46D8-A195-4404877D4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E3311-459F-4117-92AC-E0E507A94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A816B8E-9385-46A1-A539-02626BCA0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AA157-B6EC-4002-8526-4EB7844A7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1CEAFA-1AA3-443B-BBF6-B32047D591F9}"/>
              </a:ext>
            </a:extLst>
          </p:cNvPr>
          <p:cNvSpPr>
            <a:spLocks noGrp="1"/>
          </p:cNvSpPr>
          <p:nvPr>
            <p:ph type="dt" sz="half" idx="10"/>
          </p:nvPr>
        </p:nvSpPr>
        <p:spPr/>
        <p:txBody>
          <a:bodyPr/>
          <a:lstStyle/>
          <a:p>
            <a:pPr>
              <a:defRPr/>
            </a:pPr>
            <a:fld id="{DAA20F42-4697-4DFB-A35A-C3E6C1157A06}" type="datetimeFigureOut">
              <a:rPr lang="en-AU" smtClean="0"/>
              <a:pPr>
                <a:defRPr/>
              </a:pPr>
              <a:t>10/11/2021</a:t>
            </a:fld>
            <a:endParaRPr lang="en-AU"/>
          </a:p>
        </p:txBody>
      </p:sp>
      <p:sp>
        <p:nvSpPr>
          <p:cNvPr id="8" name="Footer Placeholder 7">
            <a:extLst>
              <a:ext uri="{FF2B5EF4-FFF2-40B4-BE49-F238E27FC236}">
                <a16:creationId xmlns:a16="http://schemas.microsoft.com/office/drawing/2014/main" id="{F4152358-54A2-4FF6-8676-BFD42186AE82}"/>
              </a:ext>
            </a:extLst>
          </p:cNvPr>
          <p:cNvSpPr>
            <a:spLocks noGrp="1"/>
          </p:cNvSpPr>
          <p:nvPr>
            <p:ph type="ftr" sz="quarter" idx="11"/>
          </p:nvPr>
        </p:nvSpPr>
        <p:spPr/>
        <p:txBody>
          <a:bodyPr/>
          <a:lstStyle/>
          <a:p>
            <a:pPr>
              <a:defRPr/>
            </a:pPr>
            <a:endParaRPr lang="en-AU"/>
          </a:p>
        </p:txBody>
      </p:sp>
      <p:sp>
        <p:nvSpPr>
          <p:cNvPr id="9" name="Slide Number Placeholder 8">
            <a:extLst>
              <a:ext uri="{FF2B5EF4-FFF2-40B4-BE49-F238E27FC236}">
                <a16:creationId xmlns:a16="http://schemas.microsoft.com/office/drawing/2014/main" id="{BBC33E1C-32DB-4DB5-A3C4-8D16B129CED9}"/>
              </a:ext>
            </a:extLst>
          </p:cNvPr>
          <p:cNvSpPr>
            <a:spLocks noGrp="1"/>
          </p:cNvSpPr>
          <p:nvPr>
            <p:ph type="sldNum" sz="quarter" idx="12"/>
          </p:nvPr>
        </p:nvSpPr>
        <p:spPr/>
        <p:txBody>
          <a:bodyPr/>
          <a:lstStyle/>
          <a:p>
            <a:pPr>
              <a:defRPr/>
            </a:pPr>
            <a:fld id="{324F3BB0-4EAC-4555-B564-2469CD25D9B3}" type="slidenum">
              <a:rPr lang="en-AU" smtClean="0"/>
              <a:pPr>
                <a:defRPr/>
              </a:pPr>
              <a:t>‹#›</a:t>
            </a:fld>
            <a:endParaRPr lang="en-AU"/>
          </a:p>
        </p:txBody>
      </p:sp>
    </p:spTree>
    <p:extLst>
      <p:ext uri="{BB962C8B-B14F-4D97-AF65-F5344CB8AC3E}">
        <p14:creationId xmlns:p14="http://schemas.microsoft.com/office/powerpoint/2010/main" val="62136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D2EA-B4CF-4FCE-9BB7-82BB31902C3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278CE77-5E66-440B-8227-B97F2D1518C1}"/>
              </a:ext>
            </a:extLst>
          </p:cNvPr>
          <p:cNvSpPr>
            <a:spLocks noGrp="1"/>
          </p:cNvSpPr>
          <p:nvPr>
            <p:ph type="dt" sz="half" idx="10"/>
          </p:nvPr>
        </p:nvSpPr>
        <p:spPr/>
        <p:txBody>
          <a:bodyPr/>
          <a:lstStyle/>
          <a:p>
            <a:pPr>
              <a:defRPr/>
            </a:pPr>
            <a:fld id="{50CF86E8-53D2-4A8B-849B-DE87DE6CA5B5}" type="datetimeFigureOut">
              <a:rPr lang="en-AU" smtClean="0"/>
              <a:pPr>
                <a:defRPr/>
              </a:pPr>
              <a:t>10/11/2021</a:t>
            </a:fld>
            <a:endParaRPr lang="en-AU"/>
          </a:p>
        </p:txBody>
      </p:sp>
      <p:sp>
        <p:nvSpPr>
          <p:cNvPr id="4" name="Footer Placeholder 3">
            <a:extLst>
              <a:ext uri="{FF2B5EF4-FFF2-40B4-BE49-F238E27FC236}">
                <a16:creationId xmlns:a16="http://schemas.microsoft.com/office/drawing/2014/main" id="{9D81A652-59B9-47DD-BADC-657A1728FA38}"/>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4E590832-3371-4B9A-B674-0995C245B71F}"/>
              </a:ext>
            </a:extLst>
          </p:cNvPr>
          <p:cNvSpPr>
            <a:spLocks noGrp="1"/>
          </p:cNvSpPr>
          <p:nvPr>
            <p:ph type="sldNum" sz="quarter" idx="12"/>
          </p:nvPr>
        </p:nvSpPr>
        <p:spPr/>
        <p:txBody>
          <a:bodyPr/>
          <a:lstStyle/>
          <a:p>
            <a:pPr>
              <a:defRPr/>
            </a:pPr>
            <a:fld id="{1E017EFE-9FE5-4960-9E04-A539EBFDD45B}" type="slidenum">
              <a:rPr lang="en-AU" smtClean="0"/>
              <a:pPr>
                <a:defRPr/>
              </a:pPr>
              <a:t>‹#›</a:t>
            </a:fld>
            <a:endParaRPr lang="en-AU"/>
          </a:p>
        </p:txBody>
      </p:sp>
    </p:spTree>
    <p:extLst>
      <p:ext uri="{BB962C8B-B14F-4D97-AF65-F5344CB8AC3E}">
        <p14:creationId xmlns:p14="http://schemas.microsoft.com/office/powerpoint/2010/main" val="6295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3D19B-63EA-4A31-8E99-15969D7D8FF8}"/>
              </a:ext>
            </a:extLst>
          </p:cNvPr>
          <p:cNvSpPr>
            <a:spLocks noGrp="1"/>
          </p:cNvSpPr>
          <p:nvPr>
            <p:ph type="dt" sz="half" idx="10"/>
          </p:nvPr>
        </p:nvSpPr>
        <p:spPr/>
        <p:txBody>
          <a:bodyPr/>
          <a:lstStyle/>
          <a:p>
            <a:pPr>
              <a:defRPr/>
            </a:pPr>
            <a:fld id="{72114A2D-45CB-44E0-96E7-10B133EB39AE}" type="datetimeFigureOut">
              <a:rPr lang="en-AU" smtClean="0"/>
              <a:pPr>
                <a:defRPr/>
              </a:pPr>
              <a:t>10/11/2021</a:t>
            </a:fld>
            <a:endParaRPr lang="en-AU"/>
          </a:p>
        </p:txBody>
      </p:sp>
      <p:sp>
        <p:nvSpPr>
          <p:cNvPr id="3" name="Footer Placeholder 2">
            <a:extLst>
              <a:ext uri="{FF2B5EF4-FFF2-40B4-BE49-F238E27FC236}">
                <a16:creationId xmlns:a16="http://schemas.microsoft.com/office/drawing/2014/main" id="{3D957E45-C3F9-4D67-A76E-5A0958D5CF92}"/>
              </a:ext>
            </a:extLst>
          </p:cNvPr>
          <p:cNvSpPr>
            <a:spLocks noGrp="1"/>
          </p:cNvSpPr>
          <p:nvPr>
            <p:ph type="ftr" sz="quarter" idx="11"/>
          </p:nvPr>
        </p:nvSpPr>
        <p:spPr/>
        <p:txBody>
          <a:bodyPr/>
          <a:lstStyle/>
          <a:p>
            <a:pPr>
              <a:defRPr/>
            </a:pPr>
            <a:endParaRPr lang="en-AU"/>
          </a:p>
        </p:txBody>
      </p:sp>
      <p:sp>
        <p:nvSpPr>
          <p:cNvPr id="4" name="Slide Number Placeholder 3">
            <a:extLst>
              <a:ext uri="{FF2B5EF4-FFF2-40B4-BE49-F238E27FC236}">
                <a16:creationId xmlns:a16="http://schemas.microsoft.com/office/drawing/2014/main" id="{96E3F4A1-F4A7-49D1-9E07-887482139AE5}"/>
              </a:ext>
            </a:extLst>
          </p:cNvPr>
          <p:cNvSpPr>
            <a:spLocks noGrp="1"/>
          </p:cNvSpPr>
          <p:nvPr>
            <p:ph type="sldNum" sz="quarter" idx="12"/>
          </p:nvPr>
        </p:nvSpPr>
        <p:spPr/>
        <p:txBody>
          <a:bodyPr/>
          <a:lstStyle/>
          <a:p>
            <a:pPr>
              <a:defRPr/>
            </a:pPr>
            <a:fld id="{4EABE0D8-355B-4A1F-8737-6674598673F5}" type="slidenum">
              <a:rPr lang="en-AU" smtClean="0"/>
              <a:pPr>
                <a:defRPr/>
              </a:pPr>
              <a:t>‹#›</a:t>
            </a:fld>
            <a:endParaRPr lang="en-AU"/>
          </a:p>
        </p:txBody>
      </p:sp>
    </p:spTree>
    <p:extLst>
      <p:ext uri="{BB962C8B-B14F-4D97-AF65-F5344CB8AC3E}">
        <p14:creationId xmlns:p14="http://schemas.microsoft.com/office/powerpoint/2010/main" val="104277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DF72-C4A7-465E-A439-AEB335266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B0DC125-4182-44B0-933B-DEE3DF15F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D591804-7A90-46BC-B521-70C12D785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87394-14EB-4A5A-A1FE-DD5E12F8D875}"/>
              </a:ext>
            </a:extLst>
          </p:cNvPr>
          <p:cNvSpPr>
            <a:spLocks noGrp="1"/>
          </p:cNvSpPr>
          <p:nvPr>
            <p:ph type="dt" sz="half" idx="10"/>
          </p:nvPr>
        </p:nvSpPr>
        <p:spPr/>
        <p:txBody>
          <a:bodyPr/>
          <a:lstStyle/>
          <a:p>
            <a:pPr>
              <a:defRPr/>
            </a:pPr>
            <a:fld id="{9118465E-5987-4047-B6D1-FB720EAC43DF}" type="datetimeFigureOut">
              <a:rPr lang="en-AU" smtClean="0"/>
              <a:pPr>
                <a:defRPr/>
              </a:pPr>
              <a:t>10/11/2021</a:t>
            </a:fld>
            <a:endParaRPr lang="en-AU"/>
          </a:p>
        </p:txBody>
      </p:sp>
      <p:sp>
        <p:nvSpPr>
          <p:cNvPr id="6" name="Footer Placeholder 5">
            <a:extLst>
              <a:ext uri="{FF2B5EF4-FFF2-40B4-BE49-F238E27FC236}">
                <a16:creationId xmlns:a16="http://schemas.microsoft.com/office/drawing/2014/main" id="{C3865E6E-4DDD-4C9E-A934-E9D6C1EEB501}"/>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654B6A61-053E-45AD-8C8B-20D35318571A}"/>
              </a:ext>
            </a:extLst>
          </p:cNvPr>
          <p:cNvSpPr>
            <a:spLocks noGrp="1"/>
          </p:cNvSpPr>
          <p:nvPr>
            <p:ph type="sldNum" sz="quarter" idx="12"/>
          </p:nvPr>
        </p:nvSpPr>
        <p:spPr/>
        <p:txBody>
          <a:bodyPr/>
          <a:lstStyle/>
          <a:p>
            <a:pPr>
              <a:defRPr/>
            </a:pPr>
            <a:fld id="{5F14E1F9-A87D-4AB4-A3F4-391F14C72F0C}" type="slidenum">
              <a:rPr lang="en-AU" smtClean="0"/>
              <a:pPr>
                <a:defRPr/>
              </a:pPr>
              <a:t>‹#›</a:t>
            </a:fld>
            <a:endParaRPr lang="en-AU"/>
          </a:p>
        </p:txBody>
      </p:sp>
    </p:spTree>
    <p:extLst>
      <p:ext uri="{BB962C8B-B14F-4D97-AF65-F5344CB8AC3E}">
        <p14:creationId xmlns:p14="http://schemas.microsoft.com/office/powerpoint/2010/main" val="260551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F8F5-099C-4781-888E-924639A77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068E53A-0C22-412D-A1FA-7F0538BC3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B132703-4C7B-44A2-A29A-D823C5475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5CF8A-001C-478D-B237-A552FA00EDBC}"/>
              </a:ext>
            </a:extLst>
          </p:cNvPr>
          <p:cNvSpPr>
            <a:spLocks noGrp="1"/>
          </p:cNvSpPr>
          <p:nvPr>
            <p:ph type="dt" sz="half" idx="10"/>
          </p:nvPr>
        </p:nvSpPr>
        <p:spPr/>
        <p:txBody>
          <a:bodyPr/>
          <a:lstStyle/>
          <a:p>
            <a:pPr>
              <a:defRPr/>
            </a:pPr>
            <a:fld id="{771D2A24-21B4-48F1-9DA0-03F4A0923FF5}" type="datetimeFigureOut">
              <a:rPr lang="en-AU" smtClean="0"/>
              <a:pPr>
                <a:defRPr/>
              </a:pPr>
              <a:t>10/11/2021</a:t>
            </a:fld>
            <a:endParaRPr lang="en-AU"/>
          </a:p>
        </p:txBody>
      </p:sp>
      <p:sp>
        <p:nvSpPr>
          <p:cNvPr id="6" name="Footer Placeholder 5">
            <a:extLst>
              <a:ext uri="{FF2B5EF4-FFF2-40B4-BE49-F238E27FC236}">
                <a16:creationId xmlns:a16="http://schemas.microsoft.com/office/drawing/2014/main" id="{8574973F-5639-4782-BA2B-A3B50097780C}"/>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75FBD46F-388E-4C6B-B8F2-7BF2E746774E}"/>
              </a:ext>
            </a:extLst>
          </p:cNvPr>
          <p:cNvSpPr>
            <a:spLocks noGrp="1"/>
          </p:cNvSpPr>
          <p:nvPr>
            <p:ph type="sldNum" sz="quarter" idx="12"/>
          </p:nvPr>
        </p:nvSpPr>
        <p:spPr/>
        <p:txBody>
          <a:bodyPr/>
          <a:lstStyle/>
          <a:p>
            <a:pPr>
              <a:defRPr/>
            </a:pPr>
            <a:fld id="{170764E3-3AD0-4FD7-BA53-D789AC9F4558}" type="slidenum">
              <a:rPr lang="en-AU" smtClean="0"/>
              <a:pPr>
                <a:defRPr/>
              </a:pPr>
              <a:t>‹#›</a:t>
            </a:fld>
            <a:endParaRPr lang="en-AU"/>
          </a:p>
        </p:txBody>
      </p:sp>
    </p:spTree>
    <p:extLst>
      <p:ext uri="{BB962C8B-B14F-4D97-AF65-F5344CB8AC3E}">
        <p14:creationId xmlns:p14="http://schemas.microsoft.com/office/powerpoint/2010/main" val="349733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A796D-22FE-4C8F-998F-6083D7B25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316ED01-D097-42F4-ACB2-5C0F1BC95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94302A-21EE-464C-88C1-C791CE6712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895C809-F3AA-47EE-928A-837F627435B1}" type="datetimeFigureOut">
              <a:rPr lang="en-AU" smtClean="0"/>
              <a:pPr>
                <a:defRPr/>
              </a:pPr>
              <a:t>10/11/2021</a:t>
            </a:fld>
            <a:endParaRPr lang="en-AU"/>
          </a:p>
        </p:txBody>
      </p:sp>
      <p:sp>
        <p:nvSpPr>
          <p:cNvPr id="5" name="Footer Placeholder 4">
            <a:extLst>
              <a:ext uri="{FF2B5EF4-FFF2-40B4-BE49-F238E27FC236}">
                <a16:creationId xmlns:a16="http://schemas.microsoft.com/office/drawing/2014/main" id="{95B40F5A-8C63-4F54-B4F5-4E1ED5991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AU"/>
          </a:p>
        </p:txBody>
      </p:sp>
      <p:sp>
        <p:nvSpPr>
          <p:cNvPr id="6" name="Slide Number Placeholder 5">
            <a:extLst>
              <a:ext uri="{FF2B5EF4-FFF2-40B4-BE49-F238E27FC236}">
                <a16:creationId xmlns:a16="http://schemas.microsoft.com/office/drawing/2014/main" id="{D4C86121-43FB-4123-A091-DE135BC14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D17D6A7-46BD-483F-8FFD-16CDABD467A7}" type="slidenum">
              <a:rPr lang="en-AU" smtClean="0"/>
              <a:pPr>
                <a:defRPr/>
              </a:pPr>
              <a:t>‹#›</a:t>
            </a:fld>
            <a:endParaRPr lang="en-AU"/>
          </a:p>
        </p:txBody>
      </p:sp>
    </p:spTree>
    <p:extLst>
      <p:ext uri="{BB962C8B-B14F-4D97-AF65-F5344CB8AC3E}">
        <p14:creationId xmlns:p14="http://schemas.microsoft.com/office/powerpoint/2010/main" val="8419277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mmunities.qld.gov.au/resources/dcdss/industry-partners/funding-grants/hsqf/user-guide-certification.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png"/><Relationship Id="rId4" Type="http://schemas.openxmlformats.org/officeDocument/2006/relationships/diagramLayout" Target="../diagrams/layout5.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4.png"/><Relationship Id="rId9" Type="http://schemas.microsoft.com/office/2007/relationships/diagramDrawing" Target="../diagrams/drawing11.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5.png"/><Relationship Id="rId7" Type="http://schemas.openxmlformats.org/officeDocument/2006/relationships/diagramQuickStyle" Target="../diagrams/quickStyle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5.png"/><Relationship Id="rId9" Type="http://schemas.microsoft.com/office/2007/relationships/diagramDrawing" Target="../diagrams/drawing1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image" Target="../media/image5.png"/><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16.png"/><Relationship Id="rId9" Type="http://schemas.microsoft.com/office/2007/relationships/diagramDrawing" Target="../diagrams/drawing13.xml"/><Relationship Id="rId14" Type="http://schemas.microsoft.com/office/2007/relationships/diagramDrawing" Target="../diagrams/drawing14.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18.png"/><Relationship Id="rId4" Type="http://schemas.openxmlformats.org/officeDocument/2006/relationships/diagramData" Target="../diagrams/data15.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pn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png"/><Relationship Id="rId7" Type="http://schemas.openxmlformats.org/officeDocument/2006/relationships/diagramColors" Target="../diagrams/colors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3" Type="http://schemas.openxmlformats.org/officeDocument/2006/relationships/hyperlink" Target="https://www.justice.qld.gov.au/about-us/services/women-violence-prevention/violence-prevention/service-providers/practice-principles-standards-guidanc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mailto:DFVServiceSystemReform@justice.qld.gov.au" TargetMode="External"/><Relationship Id="rId4" Type="http://schemas.openxmlformats.org/officeDocument/2006/relationships/hyperlink" Target="https://www.justice.qld.gov.au/about-us/services/women-violence-prevention/violence-preven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 name="Rectangle 80" descr="&quot;&quot;">
            <a:extLst>
              <a:ext uri="{FF2B5EF4-FFF2-40B4-BE49-F238E27FC236}">
                <a16:creationId xmlns:a16="http://schemas.microsoft.com/office/drawing/2014/main" id="{4884481E-6621-4A8A-A16C-137CB83124D6}"/>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9" name="Picture 5">
            <a:extLst>
              <a:ext uri="{FF2B5EF4-FFF2-40B4-BE49-F238E27FC236}">
                <a16:creationId xmlns:a16="http://schemas.microsoft.com/office/drawing/2014/main" id="{3AC9372A-3B0D-41C5-AB80-9421B5FC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68" r="1131" b="2"/>
          <a:stretch>
            <a:fillRect/>
          </a:stretch>
        </p:blipFill>
        <p:spPr bwMode="auto">
          <a:xfrm>
            <a:off x="0" y="0"/>
            <a:ext cx="966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ctangle 82">
            <a:extLst>
              <a:ext uri="{FF2B5EF4-FFF2-40B4-BE49-F238E27FC236}">
                <a16:creationId xmlns:a16="http://schemas.microsoft.com/office/drawing/2014/main" id="{25671D01-2273-49C6-8A46-48DBA04FB99D}"/>
              </a:ext>
            </a:extLst>
          </p:cNvPr>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03" name="Title 1">
            <a:extLst>
              <a:ext uri="{FF2B5EF4-FFF2-40B4-BE49-F238E27FC236}">
                <a16:creationId xmlns:a16="http://schemas.microsoft.com/office/drawing/2014/main" id="{8421EA80-1CCD-4173-9784-29B2083BF181}"/>
              </a:ext>
            </a:extLst>
          </p:cNvPr>
          <p:cNvSpPr>
            <a:spLocks noGrp="1" noChangeArrowheads="1"/>
          </p:cNvSpPr>
          <p:nvPr>
            <p:ph type="ctrTitle"/>
          </p:nvPr>
        </p:nvSpPr>
        <p:spPr>
          <a:xfrm>
            <a:off x="6853320" y="779463"/>
            <a:ext cx="5178259" cy="4454273"/>
          </a:xfrm>
        </p:spPr>
        <p:txBody>
          <a:bodyPr>
            <a:normAutofit/>
          </a:bodyPr>
          <a:lstStyle/>
          <a:p>
            <a:pPr algn="l" eaLnBrk="1" hangingPunct="1">
              <a:lnSpc>
                <a:spcPct val="150000"/>
              </a:lnSpc>
            </a:pPr>
            <a:r>
              <a:rPr lang="en-US" altLang="en-US" sz="4400" b="1" dirty="0"/>
              <a:t>Domestic and Family Violence Services Regulatory Framework</a:t>
            </a:r>
            <a:endParaRPr lang="en-AU" alt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16AD70-9200-4266-AD8D-D0E2E43AE9E6}"/>
              </a:ext>
            </a:extLst>
          </p:cNvPr>
          <p:cNvPicPr>
            <a:picLocks noChangeAspect="1"/>
          </p:cNvPicPr>
          <p:nvPr/>
        </p:nvPicPr>
        <p:blipFill rotWithShape="1">
          <a:blip r:embed="rId3">
            <a:alphaModFix amt="20000"/>
          </a:blip>
          <a:srcRect l="1762" t="2122" r="1824" b="-1"/>
          <a:stretch/>
        </p:blipFill>
        <p:spPr>
          <a:xfrm>
            <a:off x="6833937" y="1491916"/>
            <a:ext cx="4451684" cy="4560379"/>
          </a:xfrm>
          <a:prstGeom prst="rect">
            <a:avLst/>
          </a:prstGeom>
        </p:spPr>
      </p:pic>
      <p:sp>
        <p:nvSpPr>
          <p:cNvPr id="7170" name="Content Placeholder 2">
            <a:extLst>
              <a:ext uri="{FF2B5EF4-FFF2-40B4-BE49-F238E27FC236}">
                <a16:creationId xmlns:a16="http://schemas.microsoft.com/office/drawing/2014/main" id="{EF040F3B-55B1-4BAF-88DF-1D17A5379827}"/>
              </a:ext>
            </a:extLst>
          </p:cNvPr>
          <p:cNvSpPr>
            <a:spLocks noGrp="1"/>
          </p:cNvSpPr>
          <p:nvPr>
            <p:ph idx="1"/>
          </p:nvPr>
        </p:nvSpPr>
        <p:spPr>
          <a:xfrm>
            <a:off x="-30103" y="0"/>
            <a:ext cx="6096000" cy="6858000"/>
          </a:xfrm>
          <a:solidFill>
            <a:srgbClr val="CEE8DC"/>
          </a:solidFill>
        </p:spPr>
        <p:txBody>
          <a:bodyPr rtlCol="0" anchor="ctr">
            <a:normAutofit/>
          </a:bodyPr>
          <a:lstStyle/>
          <a:p>
            <a:pPr marL="0" indent="0">
              <a:spcAft>
                <a:spcPts val="200"/>
              </a:spcAft>
              <a:buNone/>
              <a:defRPr/>
            </a:pPr>
            <a:endParaRPr lang="en-AU" altLang="en-US" sz="2000" dirty="0"/>
          </a:p>
          <a:p>
            <a:pPr>
              <a:spcAft>
                <a:spcPts val="200"/>
              </a:spcAft>
              <a:defRPr/>
            </a:pPr>
            <a:endParaRPr lang="en-AU" altLang="en-US" sz="2000" dirty="0"/>
          </a:p>
          <a:p>
            <a:pPr>
              <a:spcAft>
                <a:spcPts val="200"/>
              </a:spcAft>
              <a:defRPr/>
            </a:pPr>
            <a:endParaRPr lang="en-AU" altLang="en-US" sz="2000" dirty="0"/>
          </a:p>
        </p:txBody>
      </p:sp>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1593231" y="278830"/>
            <a:ext cx="8485489" cy="941052"/>
          </a:xfrm>
          <a:solidFill>
            <a:srgbClr val="2B8B89"/>
          </a:solidFill>
        </p:spPr>
        <p:txBody>
          <a:bodyPr/>
          <a:lstStyle/>
          <a:p>
            <a:pPr algn="ctr" eaLnBrk="1" hangingPunct="1"/>
            <a:r>
              <a:rPr lang="en-AU" altLang="en-US" b="1" dirty="0">
                <a:solidFill>
                  <a:srgbClr val="FFFFFF"/>
                </a:solidFill>
              </a:rPr>
              <a:t>Development and Consultation </a:t>
            </a:r>
          </a:p>
        </p:txBody>
      </p:sp>
      <p:sp>
        <p:nvSpPr>
          <p:cNvPr id="2" name="TextBox 1">
            <a:extLst>
              <a:ext uri="{FF2B5EF4-FFF2-40B4-BE49-F238E27FC236}">
                <a16:creationId xmlns:a16="http://schemas.microsoft.com/office/drawing/2014/main" id="{AA92D288-98AE-45D5-AE88-F3F25C93568F}"/>
              </a:ext>
            </a:extLst>
          </p:cNvPr>
          <p:cNvSpPr txBox="1"/>
          <p:nvPr/>
        </p:nvSpPr>
        <p:spPr>
          <a:xfrm>
            <a:off x="226503" y="1498712"/>
            <a:ext cx="5384663" cy="5636223"/>
          </a:xfrm>
          <a:prstGeom prst="rect">
            <a:avLst/>
          </a:prstGeom>
          <a:noFill/>
        </p:spPr>
        <p:txBody>
          <a:bodyPr wrap="square" rtlCol="0">
            <a:spAutoFit/>
          </a:bodyPr>
          <a:lstStyle/>
          <a:p>
            <a:pPr algn="just">
              <a:lnSpc>
                <a:spcPct val="107000"/>
              </a:lnSpc>
              <a:spcBef>
                <a:spcPts val="1200"/>
              </a:spcBef>
              <a:spcAft>
                <a:spcPts val="800"/>
              </a:spcAft>
            </a:pPr>
            <a:r>
              <a:rPr lang="en-AU" sz="1800" b="1" dirty="0">
                <a:effectLst/>
                <a:latin typeface="Calibri" panose="020F0502020204030204" pitchFamily="34" charset="0"/>
                <a:ea typeface="Calibri" panose="020F0502020204030204" pitchFamily="34" charset="0"/>
                <a:cs typeface="Calibri" panose="020F0502020204030204" pitchFamily="34" charset="0"/>
              </a:rPr>
              <a:t>Guiding Principles of Development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400"/>
              </a:spcAft>
              <a:buFont typeface="Arial" panose="020B0604020202020204" pitchFamily="34" charset="0"/>
              <a:buChar char="•"/>
              <a:tabLst>
                <a:tab pos="-914400" algn="l"/>
              </a:tabLst>
            </a:pPr>
            <a:r>
              <a:rPr lang="en-GB" dirty="0"/>
              <a:t>As much as possible, to minimise the administrative burden and potential increase in costs to the DFV sector.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400"/>
              </a:spcAft>
              <a:buFont typeface="Arial" panose="020B0604020202020204" pitchFamily="34" charset="0"/>
              <a:buChar char="•"/>
              <a:tabLst>
                <a:tab pos="-914400" algn="l"/>
              </a:tabLst>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400"/>
              </a:spcAft>
              <a:buFont typeface="Arial" panose="020B0604020202020204" pitchFamily="34" charset="0"/>
              <a:buChar char="•"/>
              <a:tabLst>
                <a:tab pos="-914400" algn="l"/>
              </a:tabLst>
            </a:pPr>
            <a:r>
              <a:rPr lang="en-AU" dirty="0"/>
              <a:t>That the Regulatory Framework is designed and developed in response to sector feedback and expert advice. </a:t>
            </a:r>
          </a:p>
          <a:p>
            <a:pPr marL="285750" indent="-285750" algn="just">
              <a:spcAft>
                <a:spcPts val="400"/>
              </a:spcAft>
              <a:buFont typeface="Arial" panose="020B0604020202020204" pitchFamily="34" charset="0"/>
              <a:buChar char="•"/>
              <a:tabLst>
                <a:tab pos="-914400" algn="l"/>
              </a:tabLst>
            </a:pPr>
            <a:endParaRPr lang="en-AU" dirty="0"/>
          </a:p>
          <a:p>
            <a:pPr marL="285750" indent="-285750" algn="just">
              <a:spcAft>
                <a:spcPts val="400"/>
              </a:spcAft>
              <a:buFont typeface="Arial" panose="020B0604020202020204" pitchFamily="34" charset="0"/>
              <a:buChar char="•"/>
              <a:tabLst>
                <a:tab pos="-914400" algn="l"/>
              </a:tabLst>
            </a:pPr>
            <a:r>
              <a:rPr lang="en-AU" dirty="0"/>
              <a:t>That the Regulatory Framework is fit for purpose and appropriately operationalised to fit the sectors’ need.</a:t>
            </a:r>
          </a:p>
          <a:p>
            <a:pPr algn="just">
              <a:spcAft>
                <a:spcPts val="400"/>
              </a:spcAft>
              <a:tabLst>
                <a:tab pos="-914400" algn="l"/>
              </a:tabLst>
            </a:pPr>
            <a:r>
              <a:rPr lang="en-AU" dirty="0"/>
              <a:t> </a:t>
            </a:r>
          </a:p>
          <a:p>
            <a:pPr marL="285750" indent="-285750" algn="just">
              <a:spcAft>
                <a:spcPts val="400"/>
              </a:spcAft>
              <a:buFont typeface="Arial" panose="020B0604020202020204" pitchFamily="34" charset="0"/>
              <a:buChar char="•"/>
              <a:tabLst>
                <a:tab pos="-914400" algn="l"/>
              </a:tabLst>
            </a:pPr>
            <a:r>
              <a:rPr lang="en-AU" dirty="0"/>
              <a:t>Ensure that auditors have the specific skills and training to meaningfully and appropriately assess DFV practice. </a:t>
            </a:r>
          </a:p>
          <a:p>
            <a:pPr marL="285750" indent="-285750" algn="just">
              <a:lnSpc>
                <a:spcPct val="107000"/>
              </a:lnSpc>
              <a:spcAft>
                <a:spcPts val="400"/>
              </a:spcAft>
              <a:buFont typeface="Arial" panose="020B0604020202020204" pitchFamily="34" charset="0"/>
              <a:buChar char="•"/>
              <a:tabLst>
                <a:tab pos="-914400" algn="l"/>
              </a:tabLst>
            </a:pPr>
            <a:endParaRPr lang="en-AU" dirty="0"/>
          </a:p>
          <a:p>
            <a:pPr marL="285750" indent="-285750" algn="just">
              <a:lnSpc>
                <a:spcPct val="107000"/>
              </a:lnSpc>
              <a:spcAft>
                <a:spcPts val="400"/>
              </a:spcAft>
              <a:buFont typeface="Arial" panose="020B0604020202020204" pitchFamily="34" charset="0"/>
              <a:buChar char="•"/>
              <a:tabLst>
                <a:tab pos="-914400" algn="l"/>
              </a:tabLs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A92D288-98AE-45D5-AE88-F3F25C93568F}"/>
              </a:ext>
            </a:extLst>
          </p:cNvPr>
          <p:cNvSpPr txBox="1"/>
          <p:nvPr/>
        </p:nvSpPr>
        <p:spPr>
          <a:xfrm>
            <a:off x="6272769" y="1498711"/>
            <a:ext cx="5126332" cy="5219634"/>
          </a:xfrm>
          <a:prstGeom prst="rect">
            <a:avLst/>
          </a:prstGeom>
          <a:noFill/>
        </p:spPr>
        <p:txBody>
          <a:bodyPr wrap="square" rtlCol="0">
            <a:spAutoFit/>
          </a:bodyPr>
          <a:lstStyle/>
          <a:p>
            <a:pPr algn="just">
              <a:lnSpc>
                <a:spcPct val="107000"/>
              </a:lnSpc>
              <a:spcBef>
                <a:spcPts val="1200"/>
              </a:spcBef>
              <a:spcAft>
                <a:spcPts val="800"/>
              </a:spcAft>
            </a:pPr>
            <a:r>
              <a:rPr lang="en-AU" sz="1800" b="1" dirty="0">
                <a:effectLst/>
                <a:latin typeface="Calibri" panose="020F0502020204030204" pitchFamily="34" charset="0"/>
                <a:ea typeface="Calibri" panose="020F0502020204030204" pitchFamily="34" charset="0"/>
                <a:cs typeface="Calibri" panose="020F0502020204030204" pitchFamily="34" charset="0"/>
              </a:rPr>
              <a:t>Consultation Summary</a:t>
            </a:r>
            <a:endParaRPr lang="en-AU" dirty="0"/>
          </a:p>
          <a:p>
            <a:pPr marL="285750" indent="-285750">
              <a:buFont typeface="Arial" panose="020B0604020202020204" pitchFamily="34" charset="0"/>
              <a:buChar char="•"/>
            </a:pPr>
            <a:r>
              <a:rPr lang="en-AU" dirty="0"/>
              <a:t>There was a significant period of consultation from July 2020 to May 2021 to ensure that The Regulatory Framework is fit for purpose.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development phase included extensive consultation with the wider DFV sector, targeted more at a management and organisational level.   </a:t>
            </a:r>
          </a:p>
          <a:p>
            <a:r>
              <a:rPr lang="en-AU" dirty="0"/>
              <a:t> </a:t>
            </a:r>
          </a:p>
          <a:p>
            <a:pPr marL="285750" indent="-285750">
              <a:buFont typeface="Arial" panose="020B0604020202020204" pitchFamily="34" charset="0"/>
              <a:buChar char="•"/>
            </a:pPr>
            <a:r>
              <a:rPr lang="en-AU" dirty="0"/>
              <a:t>Some key groups within consolation included:</a:t>
            </a:r>
          </a:p>
          <a:p>
            <a:pPr marL="742950" lvl="1" indent="-285750">
              <a:buFont typeface="Courier New" panose="02070309020205020404" pitchFamily="49" charset="0"/>
              <a:buChar char="o"/>
            </a:pPr>
            <a:r>
              <a:rPr lang="en-AU" dirty="0"/>
              <a:t>Technical experts in auditing human services organisations; </a:t>
            </a:r>
          </a:p>
          <a:p>
            <a:pPr marL="742950" lvl="1" indent="-285750">
              <a:buFont typeface="Courier New" panose="02070309020205020404" pitchFamily="49" charset="0"/>
              <a:buChar char="o"/>
            </a:pPr>
            <a:r>
              <a:rPr lang="en-AU" dirty="0"/>
              <a:t>Certification bodies; </a:t>
            </a:r>
          </a:p>
          <a:p>
            <a:pPr marL="742950" lvl="1" indent="-285750">
              <a:buFont typeface="Courier New" panose="02070309020205020404" pitchFamily="49" charset="0"/>
              <a:buChar char="o"/>
            </a:pPr>
            <a:r>
              <a:rPr lang="en-AU" dirty="0"/>
              <a:t>DFV peak bodies; </a:t>
            </a:r>
          </a:p>
          <a:p>
            <a:pPr marL="742950" lvl="1" indent="-285750">
              <a:buFont typeface="Courier New" panose="02070309020205020404" pitchFamily="49" charset="0"/>
              <a:buChar char="o"/>
            </a:pPr>
            <a:r>
              <a:rPr lang="en-AU" dirty="0"/>
              <a:t>Key stakeholders within the DFV sector; </a:t>
            </a:r>
          </a:p>
          <a:p>
            <a:pPr marL="742950" lvl="1" indent="-285750">
              <a:buFont typeface="Courier New" panose="02070309020205020404" pitchFamily="49" charset="0"/>
              <a:buChar char="o"/>
            </a:pPr>
            <a:r>
              <a:rPr lang="en-AU" dirty="0"/>
              <a:t>Service representatives who formed working groups for the project </a:t>
            </a:r>
          </a:p>
          <a:p>
            <a:pPr marL="285750" indent="-285750" algn="just">
              <a:lnSpc>
                <a:spcPct val="107000"/>
              </a:lnSpc>
              <a:spcAft>
                <a:spcPts val="400"/>
              </a:spcAft>
              <a:buFont typeface="Arial" panose="020B0604020202020204" pitchFamily="34" charset="0"/>
              <a:buChar char="•"/>
              <a:tabLst>
                <a:tab pos="-914400" algn="l"/>
              </a:tabLs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810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A190216-1AE9-4677-8610-8C097161065F}"/>
              </a:ext>
            </a:extLst>
          </p:cNvPr>
          <p:cNvGraphicFramePr/>
          <p:nvPr>
            <p:extLst>
              <p:ext uri="{D42A27DB-BD31-4B8C-83A1-F6EECF244321}">
                <p14:modId xmlns:p14="http://schemas.microsoft.com/office/powerpoint/2010/main" val="3968489197"/>
              </p:ext>
            </p:extLst>
          </p:nvPr>
        </p:nvGraphicFramePr>
        <p:xfrm>
          <a:off x="173710" y="187325"/>
          <a:ext cx="1932815" cy="645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Content Placeholder 2">
            <a:extLst>
              <a:ext uri="{FF2B5EF4-FFF2-40B4-BE49-F238E27FC236}">
                <a16:creationId xmlns:a16="http://schemas.microsoft.com/office/drawing/2014/main" id="{5210FC2E-AD49-4178-B439-4372CE07AC8E}"/>
              </a:ext>
            </a:extLst>
          </p:cNvPr>
          <p:cNvSpPr>
            <a:spLocks noGrp="1" noChangeArrowheads="1"/>
          </p:cNvSpPr>
          <p:nvPr>
            <p:ph idx="1"/>
          </p:nvPr>
        </p:nvSpPr>
        <p:spPr>
          <a:xfrm>
            <a:off x="1140118" y="2463770"/>
            <a:ext cx="10713832" cy="4120484"/>
          </a:xfrm>
        </p:spPr>
        <p:txBody>
          <a:bodyPr>
            <a:noAutofit/>
          </a:bodyPr>
          <a:lstStyle/>
          <a:p>
            <a:pPr eaLnBrk="1" hangingPunct="1"/>
            <a:r>
              <a:rPr lang="en-AU" altLang="en-US" sz="1800" dirty="0"/>
              <a:t>All funded DFV services will be required to comply:</a:t>
            </a:r>
          </a:p>
          <a:p>
            <a:pPr lvl="1" eaLnBrk="1" hangingPunct="1"/>
            <a:r>
              <a:rPr lang="en-AU" altLang="en-US" sz="1800" dirty="0"/>
              <a:t>specialist DFV services including court support, women’s shelters and counselling (adult and children)</a:t>
            </a:r>
          </a:p>
          <a:p>
            <a:pPr lvl="1" eaLnBrk="1" hangingPunct="1"/>
            <a:r>
              <a:rPr lang="en-AU" altLang="en-US" sz="1800" dirty="0"/>
              <a:t>perpetrator intervention programs</a:t>
            </a:r>
          </a:p>
          <a:p>
            <a:pPr lvl="1" eaLnBrk="1" hangingPunct="1"/>
            <a:r>
              <a:rPr lang="en-AU" altLang="en-US" sz="1800" dirty="0"/>
              <a:t>integrated service responses funded by the Department </a:t>
            </a:r>
          </a:p>
          <a:p>
            <a:pPr lvl="1" eaLnBrk="1" hangingPunct="1"/>
            <a:endParaRPr lang="en-AU" altLang="en-US" sz="1800" dirty="0"/>
          </a:p>
          <a:p>
            <a:pPr eaLnBrk="1" hangingPunct="1"/>
            <a:r>
              <a:rPr lang="en-AU" altLang="en-US" sz="1800" dirty="0"/>
              <a:t>Research and events are </a:t>
            </a:r>
            <a:r>
              <a:rPr lang="en-AU" altLang="en-US" sz="1800" b="1" dirty="0"/>
              <a:t>not</a:t>
            </a:r>
            <a:r>
              <a:rPr lang="en-AU" altLang="en-US" sz="1800" dirty="0"/>
              <a:t> within scope of the Regulatory Framework</a:t>
            </a:r>
          </a:p>
          <a:p>
            <a:pPr eaLnBrk="1" hangingPunct="1"/>
            <a:endParaRPr lang="en-AU" altLang="en-US" sz="2000" dirty="0"/>
          </a:p>
          <a:p>
            <a:pPr eaLnBrk="1" hangingPunct="1"/>
            <a:r>
              <a:rPr lang="en-AU" sz="1800" kern="1200" dirty="0">
                <a:effectLst/>
                <a:latin typeface="Calibri" panose="020F0502020204030204" pitchFamily="34" charset="0"/>
                <a:ea typeface="Calibri" panose="020F0502020204030204" pitchFamily="34" charset="0"/>
                <a:cs typeface="Calibri" panose="020F0502020204030204" pitchFamily="34" charset="0"/>
              </a:rPr>
              <a:t>Non DFV specialist services may wish to voluntarily comply the Regulatory Framework </a:t>
            </a:r>
            <a:r>
              <a:rPr lang="en-AU" sz="1800" kern="1200">
                <a:effectLst/>
                <a:latin typeface="Calibri" panose="020F0502020204030204" pitchFamily="34" charset="0"/>
                <a:ea typeface="Calibri" panose="020F0502020204030204" pitchFamily="34" charset="0"/>
                <a:cs typeface="Calibri" panose="020F0502020204030204" pitchFamily="34" charset="0"/>
              </a:rPr>
              <a:t>with benefits </a:t>
            </a:r>
            <a:r>
              <a:rPr lang="en-AU" sz="1800" kern="1200" dirty="0">
                <a:effectLst/>
                <a:latin typeface="Calibri" panose="020F0502020204030204" pitchFamily="34" charset="0"/>
                <a:ea typeface="Calibri" panose="020F0502020204030204" pitchFamily="34" charset="0"/>
                <a:cs typeface="Calibri" panose="020F0502020204030204" pitchFamily="34" charset="0"/>
              </a:rPr>
              <a:t>including:</a:t>
            </a:r>
          </a:p>
          <a:p>
            <a:pPr lvl="1"/>
            <a:r>
              <a:rPr lang="en-AU" sz="1400" dirty="0">
                <a:latin typeface="Calibri" panose="020F0502020204030204" pitchFamily="34" charset="0"/>
                <a:ea typeface="Calibri" panose="020F0502020204030204" pitchFamily="34" charset="0"/>
                <a:cs typeface="Calibri" panose="020F0502020204030204" pitchFamily="34" charset="0"/>
              </a:rPr>
              <a:t>provide service that is inclusive and </a:t>
            </a:r>
            <a:r>
              <a:rPr lang="en-AU" sz="1400" kern="1200" dirty="0">
                <a:effectLst/>
                <a:latin typeface="Calibri" panose="020F0502020204030204" pitchFamily="34" charset="0"/>
                <a:ea typeface="Calibri" panose="020F0502020204030204" pitchFamily="34" charset="0"/>
                <a:cs typeface="Calibri" panose="020F0502020204030204" pitchFamily="34" charset="0"/>
              </a:rPr>
              <a:t>culturally appropriate, </a:t>
            </a:r>
          </a:p>
          <a:p>
            <a:pPr lvl="1"/>
            <a:r>
              <a:rPr lang="en-AU" sz="1400" kern="1200" dirty="0">
                <a:effectLst/>
                <a:latin typeface="Calibri" panose="020F0502020204030204" pitchFamily="34" charset="0"/>
                <a:ea typeface="Calibri" panose="020F0502020204030204" pitchFamily="34" charset="0"/>
                <a:cs typeface="Calibri" panose="020F0502020204030204" pitchFamily="34" charset="0"/>
              </a:rPr>
              <a:t>better understand power, control and the gendered nature of violence, </a:t>
            </a:r>
          </a:p>
          <a:p>
            <a:pPr lvl="1"/>
            <a:r>
              <a:rPr lang="en-AU" sz="1400" kern="1200" dirty="0">
                <a:effectLst/>
                <a:latin typeface="Calibri" panose="020F0502020204030204" pitchFamily="34" charset="0"/>
                <a:ea typeface="Calibri" panose="020F0502020204030204" pitchFamily="34" charset="0"/>
                <a:cs typeface="Calibri" panose="020F0502020204030204" pitchFamily="34" charset="0"/>
              </a:rPr>
              <a:t>be integrated and collaborative, </a:t>
            </a:r>
          </a:p>
          <a:p>
            <a:pPr lvl="1"/>
            <a:r>
              <a:rPr lang="en-AU" sz="1400" kern="1200" dirty="0">
                <a:effectLst/>
                <a:latin typeface="Calibri" panose="020F0502020204030204" pitchFamily="34" charset="0"/>
                <a:ea typeface="Calibri" panose="020F0502020204030204" pitchFamily="34" charset="0"/>
                <a:cs typeface="Calibri" panose="020F0502020204030204" pitchFamily="34" charset="0"/>
              </a:rPr>
              <a:t>have the skills and capabilities to work effectively with a broad range of clients, </a:t>
            </a:r>
          </a:p>
          <a:p>
            <a:pPr lvl="1"/>
            <a:r>
              <a:rPr lang="en-AU" sz="1400" kern="1200" dirty="0">
                <a:effectLst/>
                <a:latin typeface="Calibri" panose="020F0502020204030204" pitchFamily="34" charset="0"/>
                <a:ea typeface="Calibri" panose="020F0502020204030204" pitchFamily="34" charset="0"/>
                <a:cs typeface="Calibri" panose="020F0502020204030204" pitchFamily="34" charset="0"/>
              </a:rPr>
              <a:t>to promote greater consistency, transparency and integration of services around client needs.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AU" altLang="en-US" sz="2600" dirty="0"/>
          </a:p>
        </p:txBody>
      </p:sp>
      <p:pic>
        <p:nvPicPr>
          <p:cNvPr id="13316" name="Picture 39">
            <a:extLst>
              <a:ext uri="{FF2B5EF4-FFF2-40B4-BE49-F238E27FC236}">
                <a16:creationId xmlns:a16="http://schemas.microsoft.com/office/drawing/2014/main" id="{85A367FD-FF5C-47A8-B40F-99FD2A14FA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04" r="-209"/>
          <a:stretch/>
        </p:blipFill>
        <p:spPr bwMode="auto">
          <a:xfrm>
            <a:off x="1168400" y="0"/>
            <a:ext cx="11023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66E115C-C1A6-4F1A-9CF3-88F1A187C7D9}"/>
              </a:ext>
            </a:extLst>
          </p:cNvPr>
          <p:cNvSpPr txBox="1">
            <a:spLocks/>
          </p:cNvSpPr>
          <p:nvPr/>
        </p:nvSpPr>
        <p:spPr>
          <a:xfrm>
            <a:off x="1844041" y="-112712"/>
            <a:ext cx="6329237" cy="240823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AU" altLang="en-US" b="1" dirty="0"/>
              <a:t>Who does the Regulatory Framework apply 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731AE4B-B37F-4ED9-A297-FC7AB6C53ACF}"/>
              </a:ext>
            </a:extLst>
          </p:cNvPr>
          <p:cNvGraphicFramePr/>
          <p:nvPr>
            <p:extLst>
              <p:ext uri="{D42A27DB-BD31-4B8C-83A1-F6EECF244321}">
                <p14:modId xmlns:p14="http://schemas.microsoft.com/office/powerpoint/2010/main" val="2181930646"/>
              </p:ext>
            </p:extLst>
          </p:nvPr>
        </p:nvGraphicFramePr>
        <p:xfrm>
          <a:off x="160084" y="139700"/>
          <a:ext cx="1932815" cy="657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Content Placeholder 2">
            <a:extLst>
              <a:ext uri="{FF2B5EF4-FFF2-40B4-BE49-F238E27FC236}">
                <a16:creationId xmlns:a16="http://schemas.microsoft.com/office/drawing/2014/main" id="{5210FC2E-AD49-4178-B439-4372CE07AC8E}"/>
              </a:ext>
            </a:extLst>
          </p:cNvPr>
          <p:cNvSpPr>
            <a:spLocks noGrp="1" noChangeArrowheads="1"/>
          </p:cNvSpPr>
          <p:nvPr>
            <p:ph idx="1"/>
          </p:nvPr>
        </p:nvSpPr>
        <p:spPr>
          <a:xfrm>
            <a:off x="1435100" y="2295525"/>
            <a:ext cx="10309726" cy="4233196"/>
          </a:xfrm>
        </p:spPr>
        <p:txBody>
          <a:bodyPr>
            <a:noAutofit/>
          </a:bodyPr>
          <a:lstStyle/>
          <a:p>
            <a:pPr eaLnBrk="1" hangingPunct="1">
              <a:lnSpc>
                <a:spcPct val="150000"/>
              </a:lnSpc>
            </a:pPr>
            <a:r>
              <a:rPr lang="en-AU" altLang="en-US" sz="2000" dirty="0"/>
              <a:t>Providing an effective system for monitoring compliance with the Practice Standards, while minimising administrative burden on the sector where possible.</a:t>
            </a:r>
          </a:p>
          <a:p>
            <a:pPr>
              <a:lnSpc>
                <a:spcPct val="150000"/>
              </a:lnSpc>
            </a:pPr>
            <a:r>
              <a:rPr lang="en-AU" altLang="en-US" sz="2000" dirty="0"/>
              <a:t>Promoting practice consistency, </a:t>
            </a:r>
            <a:r>
              <a:rPr lang="en-US" altLang="en-US" sz="2000" dirty="0"/>
              <a:t>and accountability, transparency and integration of services based on client needs.</a:t>
            </a:r>
            <a:endParaRPr lang="en-AU" altLang="en-US" sz="2000" dirty="0"/>
          </a:p>
          <a:p>
            <a:pPr eaLnBrk="1" hangingPunct="1">
              <a:lnSpc>
                <a:spcPct val="150000"/>
              </a:lnSpc>
            </a:pPr>
            <a:r>
              <a:rPr lang="en-AU" altLang="en-US" sz="2000" dirty="0"/>
              <a:t>Encouraging continuous improvement in service delivery, particularly regarding victim safety, perpetrator accountability and service integration across the sector.</a:t>
            </a:r>
          </a:p>
          <a:p>
            <a:pPr eaLnBrk="1" hangingPunct="1">
              <a:lnSpc>
                <a:spcPct val="150000"/>
              </a:lnSpc>
            </a:pPr>
            <a:r>
              <a:rPr lang="en-AU" altLang="en-US" sz="2000" dirty="0"/>
              <a:t>Ensuring accessibility of DFV services for the full range of clients, in recognition of the diversity of the Queensland community.</a:t>
            </a:r>
          </a:p>
        </p:txBody>
      </p:sp>
      <p:pic>
        <p:nvPicPr>
          <p:cNvPr id="13316" name="Picture 39">
            <a:extLst>
              <a:ext uri="{FF2B5EF4-FFF2-40B4-BE49-F238E27FC236}">
                <a16:creationId xmlns:a16="http://schemas.microsoft.com/office/drawing/2014/main" id="{85A367FD-FF5C-47A8-B40F-99FD2A14FA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604" r="-209"/>
          <a:stretch/>
        </p:blipFill>
        <p:spPr bwMode="auto">
          <a:xfrm>
            <a:off x="1168400" y="-38100"/>
            <a:ext cx="110236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66E115C-C1A6-4F1A-9CF3-88F1A187C7D9}"/>
              </a:ext>
            </a:extLst>
          </p:cNvPr>
          <p:cNvSpPr txBox="1">
            <a:spLocks/>
          </p:cNvSpPr>
          <p:nvPr/>
        </p:nvSpPr>
        <p:spPr>
          <a:xfrm>
            <a:off x="1844041" y="-112712"/>
            <a:ext cx="6329237" cy="240823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AU" altLang="en-US" b="1" dirty="0"/>
              <a:t>The Purpose of the Regulatory Framework </a:t>
            </a:r>
          </a:p>
        </p:txBody>
      </p:sp>
    </p:spTree>
    <p:extLst>
      <p:ext uri="{BB962C8B-B14F-4D97-AF65-F5344CB8AC3E}">
        <p14:creationId xmlns:p14="http://schemas.microsoft.com/office/powerpoint/2010/main" val="163182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470DE11-9F75-43CE-A5C1-1F88C00B9B4C}"/>
              </a:ext>
            </a:extLst>
          </p:cNvPr>
          <p:cNvGraphicFramePr/>
          <p:nvPr>
            <p:extLst>
              <p:ext uri="{D42A27DB-BD31-4B8C-83A1-F6EECF244321}">
                <p14:modId xmlns:p14="http://schemas.microsoft.com/office/powerpoint/2010/main" val="1280448135"/>
              </p:ext>
            </p:extLst>
          </p:nvPr>
        </p:nvGraphicFramePr>
        <p:xfrm>
          <a:off x="327025" y="384175"/>
          <a:ext cx="1932815" cy="615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1306847" y="384175"/>
            <a:ext cx="6840537" cy="1963737"/>
          </a:xfrm>
          <a:solidFill>
            <a:srgbClr val="1C5A59"/>
          </a:solidFill>
        </p:spPr>
        <p:txBody>
          <a:bodyPr>
            <a:normAutofit/>
          </a:bodyPr>
          <a:lstStyle/>
          <a:p>
            <a:pPr eaLnBrk="1" hangingPunct="1"/>
            <a:r>
              <a:rPr lang="en-AU" altLang="en-US" sz="3600" b="1" dirty="0">
                <a:solidFill>
                  <a:srgbClr val="FFFFFF"/>
                </a:solidFill>
              </a:rPr>
              <a:t>Human Services Quality Framework and Regulatory Framework </a:t>
            </a:r>
          </a:p>
        </p:txBody>
      </p:sp>
      <p:sp>
        <p:nvSpPr>
          <p:cNvPr id="7170" name="Content Placeholder 2">
            <a:extLst>
              <a:ext uri="{FF2B5EF4-FFF2-40B4-BE49-F238E27FC236}">
                <a16:creationId xmlns:a16="http://schemas.microsoft.com/office/drawing/2014/main" id="{EF040F3B-55B1-4BAF-88DF-1D17A5379827}"/>
              </a:ext>
            </a:extLst>
          </p:cNvPr>
          <p:cNvSpPr>
            <a:spLocks noGrp="1"/>
          </p:cNvSpPr>
          <p:nvPr>
            <p:ph idx="1"/>
          </p:nvPr>
        </p:nvSpPr>
        <p:spPr>
          <a:xfrm>
            <a:off x="8331200" y="322263"/>
            <a:ext cx="3533775" cy="6213474"/>
          </a:xfrm>
          <a:solidFill>
            <a:schemeClr val="accent6">
              <a:lumMod val="40000"/>
              <a:lumOff val="60000"/>
            </a:schemeClr>
          </a:solidFill>
        </p:spPr>
        <p:txBody>
          <a:bodyPr rtlCol="0" anchor="ctr">
            <a:normAutofit/>
          </a:bodyPr>
          <a:lstStyle/>
          <a:p>
            <a:pPr eaLnBrk="1" fontAlgn="auto" hangingPunct="1">
              <a:spcAft>
                <a:spcPts val="200"/>
              </a:spcAft>
              <a:defRPr/>
            </a:pPr>
            <a:r>
              <a:rPr lang="en-AU" altLang="en-US" sz="1800" dirty="0">
                <a:cs typeface="Arial" panose="020B0604020202020204" pitchFamily="34" charset="0"/>
              </a:rPr>
              <a:t>The Regulatory Framework is operationalised through the </a:t>
            </a:r>
            <a:r>
              <a:rPr lang="en-AU" altLang="en-US" sz="1800" b="1" dirty="0">
                <a:cs typeface="Arial" panose="020B0604020202020204" pitchFamily="34" charset="0"/>
              </a:rPr>
              <a:t>Human Services Quality Framework (HSQF), </a:t>
            </a:r>
            <a:r>
              <a:rPr lang="en-AU" altLang="en-US" sz="1800" dirty="0">
                <a:cs typeface="Arial" panose="020B0604020202020204" pitchFamily="34" charset="0"/>
              </a:rPr>
              <a:t>the Queensland Government’s existing monitoring and compliance framework in place for all funded human services organisations, including DFV specialist services</a:t>
            </a:r>
          </a:p>
          <a:p>
            <a:pPr marL="0" indent="0" eaLnBrk="1" fontAlgn="auto" hangingPunct="1">
              <a:spcAft>
                <a:spcPts val="200"/>
              </a:spcAft>
              <a:buNone/>
              <a:defRPr/>
            </a:pPr>
            <a:endParaRPr lang="en-AU" altLang="en-US" sz="1800" dirty="0">
              <a:cs typeface="Arial" panose="020B0604020202020204" pitchFamily="34" charset="0"/>
            </a:endParaRPr>
          </a:p>
          <a:p>
            <a:pPr eaLnBrk="1" fontAlgn="auto" hangingPunct="1">
              <a:spcAft>
                <a:spcPts val="200"/>
              </a:spcAft>
              <a:defRPr/>
            </a:pPr>
            <a:r>
              <a:rPr lang="en-AU" sz="1800" dirty="0"/>
              <a:t>Specialist DFV criteria and suggested evidence has been developed and embedded into the </a:t>
            </a:r>
            <a:r>
              <a:rPr lang="en-AU" sz="1800" u="sng" dirty="0">
                <a:hlinkClick r:id="rId8"/>
              </a:rPr>
              <a:t>HSQF user guide</a:t>
            </a:r>
            <a:r>
              <a:rPr lang="en-AU" sz="1800" dirty="0"/>
              <a:t>. The user guide sets out what services must demonstrate, and what evidence they could provide, to support an auditor to assess their DFV service delivery.</a:t>
            </a:r>
          </a:p>
          <a:p>
            <a:pPr eaLnBrk="1" fontAlgn="auto" hangingPunct="1">
              <a:spcAft>
                <a:spcPts val="200"/>
              </a:spcAft>
              <a:defRPr/>
            </a:pPr>
            <a:endParaRPr lang="en-AU" altLang="en-US" sz="1300" i="1" dirty="0">
              <a:solidFill>
                <a:srgbClr val="FFFFFF"/>
              </a:solidFill>
            </a:endParaRPr>
          </a:p>
        </p:txBody>
      </p:sp>
      <p:pic>
        <p:nvPicPr>
          <p:cNvPr id="8" name="Picture 3">
            <a:extLst>
              <a:ext uri="{FF2B5EF4-FFF2-40B4-BE49-F238E27FC236}">
                <a16:creationId xmlns:a16="http://schemas.microsoft.com/office/drawing/2014/main" id="{B28D0E46-F456-422F-B814-EE5BDD997F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6847" y="2386012"/>
            <a:ext cx="29368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0BA7EEB7-9120-4DB1-B183-82BC5AE962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7538" y="5459829"/>
            <a:ext cx="3905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529FB9-CF14-493A-99EA-8EA353A575B0}"/>
              </a:ext>
            </a:extLst>
          </p:cNvPr>
          <p:cNvSpPr txBox="1"/>
          <p:nvPr/>
        </p:nvSpPr>
        <p:spPr>
          <a:xfrm>
            <a:off x="4427538" y="2580253"/>
            <a:ext cx="3719846" cy="2585323"/>
          </a:xfrm>
          <a:prstGeom prst="rect">
            <a:avLst/>
          </a:prstGeom>
          <a:noFill/>
        </p:spPr>
        <p:txBody>
          <a:bodyPr wrap="square" rtlCol="0">
            <a:spAutoFit/>
          </a:bodyPr>
          <a:lstStyle/>
          <a:p>
            <a:r>
              <a:rPr lang="en-AU" dirty="0"/>
              <a:t>DFV services seeking certification or re-certification under the HSQF must demonstrate all common requirements for all indicators as outlined in the </a:t>
            </a:r>
            <a:r>
              <a:rPr lang="en-AU" u="sng" dirty="0">
                <a:hlinkClick r:id="rId8"/>
              </a:rPr>
              <a:t>HSQF user guide</a:t>
            </a:r>
            <a:r>
              <a:rPr lang="en-AU" dirty="0"/>
              <a:t>, as well as the DFV specific requirements. In the HSQF user guide, these requirements are identifiable by the following icons:</a:t>
            </a:r>
          </a:p>
        </p:txBody>
      </p:sp>
    </p:spTree>
    <p:extLst>
      <p:ext uri="{BB962C8B-B14F-4D97-AF65-F5344CB8AC3E}">
        <p14:creationId xmlns:p14="http://schemas.microsoft.com/office/powerpoint/2010/main" val="261318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0" y="5191655"/>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41397"/>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34" name="Diagram 33">
            <a:extLst>
              <a:ext uri="{FF2B5EF4-FFF2-40B4-BE49-F238E27FC236}">
                <a16:creationId xmlns:a16="http://schemas.microsoft.com/office/drawing/2014/main" id="{44A8C4D0-D542-401E-BD26-5E58138F7980}"/>
              </a:ext>
            </a:extLst>
          </p:cNvPr>
          <p:cNvGraphicFramePr/>
          <p:nvPr>
            <p:extLst>
              <p:ext uri="{D42A27DB-BD31-4B8C-83A1-F6EECF244321}">
                <p14:modId xmlns:p14="http://schemas.microsoft.com/office/powerpoint/2010/main" val="1501389168"/>
              </p:ext>
            </p:extLst>
          </p:nvPr>
        </p:nvGraphicFramePr>
        <p:xfrm>
          <a:off x="214916" y="406986"/>
          <a:ext cx="1932815" cy="6151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flipH="1">
            <a:off x="6304631" y="5213261"/>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304631" y="-139966"/>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6628" name="Title 1">
            <a:extLst>
              <a:ext uri="{FF2B5EF4-FFF2-40B4-BE49-F238E27FC236}">
                <a16:creationId xmlns:a16="http://schemas.microsoft.com/office/drawing/2014/main" id="{A7215D6A-4E43-4534-BA6F-2C4D3B0A61A2}"/>
              </a:ext>
            </a:extLst>
          </p:cNvPr>
          <p:cNvSpPr>
            <a:spLocks noGrp="1" noChangeArrowheads="1"/>
          </p:cNvSpPr>
          <p:nvPr>
            <p:ph type="ctrTitle"/>
          </p:nvPr>
        </p:nvSpPr>
        <p:spPr>
          <a:xfrm>
            <a:off x="2323382" y="171459"/>
            <a:ext cx="7394100" cy="742266"/>
          </a:xfrm>
        </p:spPr>
        <p:txBody>
          <a:bodyPr>
            <a:noAutofit/>
          </a:bodyPr>
          <a:lstStyle/>
          <a:p>
            <a:pPr fontAlgn="auto">
              <a:spcAft>
                <a:spcPts val="0"/>
              </a:spcAft>
              <a:defRPr/>
            </a:pPr>
            <a:r>
              <a:rPr lang="en-AU" altLang="en-US" sz="4000" b="1" dirty="0"/>
              <a:t>Regulatory Framework Structure</a:t>
            </a:r>
          </a:p>
        </p:txBody>
      </p:sp>
      <p:grpSp>
        <p:nvGrpSpPr>
          <p:cNvPr id="39" name="Group 38">
            <a:extLst>
              <a:ext uri="{FF2B5EF4-FFF2-40B4-BE49-F238E27FC236}">
                <a16:creationId xmlns:a16="http://schemas.microsoft.com/office/drawing/2014/main" id="{9666D79A-1F32-4218-A6B8-654DE8A303D0}"/>
              </a:ext>
            </a:extLst>
          </p:cNvPr>
          <p:cNvGrpSpPr/>
          <p:nvPr/>
        </p:nvGrpSpPr>
        <p:grpSpPr>
          <a:xfrm>
            <a:off x="1078831" y="962526"/>
            <a:ext cx="10483516" cy="5565343"/>
            <a:chOff x="2212975" y="1216025"/>
            <a:chExt cx="7956550" cy="4997450"/>
          </a:xfrm>
        </p:grpSpPr>
        <p:sp>
          <p:nvSpPr>
            <p:cNvPr id="42" name="Rectangle 41">
              <a:extLst>
                <a:ext uri="{FF2B5EF4-FFF2-40B4-BE49-F238E27FC236}">
                  <a16:creationId xmlns:a16="http://schemas.microsoft.com/office/drawing/2014/main" id="{0D3AE068-7BFB-429A-B4A9-D853B6174CBD}"/>
                </a:ext>
              </a:extLst>
            </p:cNvPr>
            <p:cNvSpPr/>
            <p:nvPr/>
          </p:nvSpPr>
          <p:spPr bwMode="auto">
            <a:xfrm>
              <a:off x="2284413" y="2346325"/>
              <a:ext cx="2139950" cy="598488"/>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600" dirty="0"/>
                <a:t>Introduction and context</a:t>
              </a:r>
            </a:p>
          </p:txBody>
        </p:sp>
        <p:sp>
          <p:nvSpPr>
            <p:cNvPr id="43" name="Rectangle 42">
              <a:extLst>
                <a:ext uri="{FF2B5EF4-FFF2-40B4-BE49-F238E27FC236}">
                  <a16:creationId xmlns:a16="http://schemas.microsoft.com/office/drawing/2014/main" id="{F1A60881-E5FE-4BC4-8F0E-6BF0DAB56780}"/>
                </a:ext>
              </a:extLst>
            </p:cNvPr>
            <p:cNvSpPr/>
            <p:nvPr/>
          </p:nvSpPr>
          <p:spPr bwMode="auto">
            <a:xfrm>
              <a:off x="5080000" y="2346325"/>
              <a:ext cx="2108200" cy="598488"/>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600" dirty="0"/>
                <a:t>Compliance framework</a:t>
              </a:r>
            </a:p>
          </p:txBody>
        </p:sp>
        <p:sp>
          <p:nvSpPr>
            <p:cNvPr id="44" name="Rectangle 43">
              <a:extLst>
                <a:ext uri="{FF2B5EF4-FFF2-40B4-BE49-F238E27FC236}">
                  <a16:creationId xmlns:a16="http://schemas.microsoft.com/office/drawing/2014/main" id="{467DF315-C7E2-403B-B793-99CF1DF5170D}"/>
                </a:ext>
              </a:extLst>
            </p:cNvPr>
            <p:cNvSpPr/>
            <p:nvPr/>
          </p:nvSpPr>
          <p:spPr bwMode="auto">
            <a:xfrm>
              <a:off x="7764463" y="2346325"/>
              <a:ext cx="2141537" cy="598488"/>
            </a:xfrm>
            <a:prstGeom prst="rect">
              <a:avLst/>
            </a:prstGeom>
            <a:solidFill>
              <a:srgbClr val="8A9D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600" dirty="0"/>
                <a:t>Compliance requirements and guidance</a:t>
              </a:r>
            </a:p>
          </p:txBody>
        </p:sp>
        <p:cxnSp>
          <p:nvCxnSpPr>
            <p:cNvPr id="46" name="Straight Connector 45">
              <a:extLst>
                <a:ext uri="{FF2B5EF4-FFF2-40B4-BE49-F238E27FC236}">
                  <a16:creationId xmlns:a16="http://schemas.microsoft.com/office/drawing/2014/main" id="{4F5AFE42-3667-4FBA-A78B-57D3560DC344}"/>
                </a:ext>
              </a:extLst>
            </p:cNvPr>
            <p:cNvCxnSpPr/>
            <p:nvPr/>
          </p:nvCxnSpPr>
          <p:spPr bwMode="auto">
            <a:xfrm>
              <a:off x="2559050" y="2944813"/>
              <a:ext cx="0" cy="274955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A54D65-DAF7-4688-A777-AE53EED11547}"/>
                </a:ext>
              </a:extLst>
            </p:cNvPr>
            <p:cNvCxnSpPr/>
            <p:nvPr/>
          </p:nvCxnSpPr>
          <p:spPr bwMode="auto">
            <a:xfrm>
              <a:off x="2559050" y="3603625"/>
              <a:ext cx="138113"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485C99-AD6F-4E19-881A-D0034605109D}"/>
                </a:ext>
              </a:extLst>
            </p:cNvPr>
            <p:cNvCxnSpPr/>
            <p:nvPr/>
          </p:nvCxnSpPr>
          <p:spPr bwMode="auto">
            <a:xfrm>
              <a:off x="2559050" y="4589463"/>
              <a:ext cx="138113"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22B964-AC2E-41CD-B478-842AA2C49778}"/>
                </a:ext>
              </a:extLst>
            </p:cNvPr>
            <p:cNvCxnSpPr/>
            <p:nvPr/>
          </p:nvCxnSpPr>
          <p:spPr bwMode="auto">
            <a:xfrm>
              <a:off x="2566988" y="5686425"/>
              <a:ext cx="138112"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5EFEA9B-F824-429C-BDA5-88A3153368EF}"/>
                </a:ext>
              </a:extLst>
            </p:cNvPr>
            <p:cNvSpPr/>
            <p:nvPr/>
          </p:nvSpPr>
          <p:spPr bwMode="auto">
            <a:xfrm>
              <a:off x="2697163" y="3235325"/>
              <a:ext cx="1727200" cy="738188"/>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Introduction and background</a:t>
              </a:r>
            </a:p>
            <a:p>
              <a:pPr algn="ctr" eaLnBrk="1" fontAlgn="auto" hangingPunct="1">
                <a:spcBef>
                  <a:spcPts val="0"/>
                </a:spcBef>
                <a:spcAft>
                  <a:spcPts val="0"/>
                </a:spcAft>
                <a:defRPr/>
              </a:pPr>
              <a:r>
                <a:rPr lang="en-AU" sz="1200" i="1" dirty="0"/>
                <a:t>Why do we need a regulatory framework?</a:t>
              </a:r>
            </a:p>
            <a:p>
              <a:pPr algn="ctr" eaLnBrk="1" fontAlgn="auto" hangingPunct="1">
                <a:spcBef>
                  <a:spcPts val="0"/>
                </a:spcBef>
                <a:spcAft>
                  <a:spcPts val="0"/>
                </a:spcAft>
                <a:defRPr/>
              </a:pPr>
              <a:r>
                <a:rPr lang="en-AU" sz="1200" i="1" dirty="0"/>
                <a:t>What has already been done?</a:t>
              </a:r>
            </a:p>
          </p:txBody>
        </p:sp>
        <p:sp>
          <p:nvSpPr>
            <p:cNvPr id="51" name="Rectangle 50">
              <a:extLst>
                <a:ext uri="{FF2B5EF4-FFF2-40B4-BE49-F238E27FC236}">
                  <a16:creationId xmlns:a16="http://schemas.microsoft.com/office/drawing/2014/main" id="{A7BD9263-25B3-4CB8-A290-4930163A899B}"/>
                </a:ext>
              </a:extLst>
            </p:cNvPr>
            <p:cNvSpPr/>
            <p:nvPr/>
          </p:nvSpPr>
          <p:spPr bwMode="auto">
            <a:xfrm>
              <a:off x="2697163" y="4233863"/>
              <a:ext cx="1727200" cy="679450"/>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Background</a:t>
              </a:r>
            </a:p>
            <a:p>
              <a:pPr algn="ctr" eaLnBrk="1" fontAlgn="auto" hangingPunct="1">
                <a:spcBef>
                  <a:spcPts val="0"/>
                </a:spcBef>
                <a:spcAft>
                  <a:spcPts val="0"/>
                </a:spcAft>
                <a:defRPr/>
              </a:pPr>
              <a:r>
                <a:rPr lang="en-AU" sz="1200" i="1" dirty="0"/>
                <a:t>Queensland’s reform agenda </a:t>
              </a:r>
            </a:p>
            <a:p>
              <a:pPr algn="ctr" eaLnBrk="1" fontAlgn="auto" hangingPunct="1">
                <a:spcBef>
                  <a:spcPts val="0"/>
                </a:spcBef>
                <a:spcAft>
                  <a:spcPts val="0"/>
                </a:spcAft>
                <a:defRPr/>
              </a:pPr>
              <a:r>
                <a:rPr lang="en-AU" sz="1200" i="1" dirty="0"/>
                <a:t>Practice standards development</a:t>
              </a:r>
            </a:p>
          </p:txBody>
        </p:sp>
        <p:sp>
          <p:nvSpPr>
            <p:cNvPr id="52" name="Rectangle 51">
              <a:extLst>
                <a:ext uri="{FF2B5EF4-FFF2-40B4-BE49-F238E27FC236}">
                  <a16:creationId xmlns:a16="http://schemas.microsoft.com/office/drawing/2014/main" id="{5676024D-593B-4AE6-82B1-2D2AB2336B84}"/>
                </a:ext>
              </a:extLst>
            </p:cNvPr>
            <p:cNvSpPr/>
            <p:nvPr/>
          </p:nvSpPr>
          <p:spPr bwMode="auto">
            <a:xfrm>
              <a:off x="2697163" y="5173663"/>
              <a:ext cx="1727200" cy="1039812"/>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Context / landscape</a:t>
              </a:r>
            </a:p>
            <a:p>
              <a:pPr algn="ctr" eaLnBrk="1" fontAlgn="auto" hangingPunct="1">
                <a:spcBef>
                  <a:spcPts val="0"/>
                </a:spcBef>
                <a:spcAft>
                  <a:spcPts val="0"/>
                </a:spcAft>
                <a:defRPr/>
              </a:pPr>
              <a:r>
                <a:rPr lang="en-AU" sz="1200" i="1" dirty="0"/>
                <a:t>Queensland’s funded services</a:t>
              </a:r>
            </a:p>
            <a:p>
              <a:pPr algn="ctr" eaLnBrk="1" fontAlgn="auto" hangingPunct="1">
                <a:spcBef>
                  <a:spcPts val="0"/>
                </a:spcBef>
                <a:spcAft>
                  <a:spcPts val="0"/>
                </a:spcAft>
                <a:defRPr/>
              </a:pPr>
              <a:r>
                <a:rPr lang="en-AU" sz="1200" i="1" dirty="0"/>
                <a:t>Legislation</a:t>
              </a:r>
            </a:p>
            <a:p>
              <a:pPr algn="ctr" eaLnBrk="1" fontAlgn="auto" hangingPunct="1">
                <a:spcBef>
                  <a:spcPts val="0"/>
                </a:spcBef>
                <a:spcAft>
                  <a:spcPts val="0"/>
                </a:spcAft>
                <a:defRPr/>
              </a:pPr>
              <a:r>
                <a:rPr lang="en-AU" sz="1200" i="1" dirty="0"/>
                <a:t>Practice standards</a:t>
              </a:r>
            </a:p>
            <a:p>
              <a:pPr algn="ctr" eaLnBrk="1" fontAlgn="auto" hangingPunct="1">
                <a:spcBef>
                  <a:spcPts val="0"/>
                </a:spcBef>
                <a:spcAft>
                  <a:spcPts val="0"/>
                </a:spcAft>
                <a:defRPr/>
              </a:pPr>
              <a:r>
                <a:rPr lang="en-AU" sz="1200" i="1" dirty="0"/>
                <a:t>Investment specifications</a:t>
              </a:r>
            </a:p>
            <a:p>
              <a:pPr algn="ctr" eaLnBrk="1" fontAlgn="auto" hangingPunct="1">
                <a:spcBef>
                  <a:spcPts val="0"/>
                </a:spcBef>
                <a:spcAft>
                  <a:spcPts val="0"/>
                </a:spcAft>
                <a:defRPr/>
              </a:pPr>
              <a:r>
                <a:rPr lang="en-AU" sz="1200" i="1" dirty="0"/>
                <a:t>Service agreements</a:t>
              </a:r>
              <a:endParaRPr lang="en-AU" dirty="0"/>
            </a:p>
          </p:txBody>
        </p:sp>
        <p:cxnSp>
          <p:nvCxnSpPr>
            <p:cNvPr id="53" name="Straight Arrow Connector 52">
              <a:extLst>
                <a:ext uri="{FF2B5EF4-FFF2-40B4-BE49-F238E27FC236}">
                  <a16:creationId xmlns:a16="http://schemas.microsoft.com/office/drawing/2014/main" id="{DDBB0D5B-8224-4E2E-824C-3C173E39081F}"/>
                </a:ext>
              </a:extLst>
            </p:cNvPr>
            <p:cNvCxnSpPr>
              <a:cxnSpLocks/>
              <a:stCxn id="42" idx="3"/>
              <a:endCxn id="43" idx="1"/>
            </p:cNvCxnSpPr>
            <p:nvPr/>
          </p:nvCxnSpPr>
          <p:spPr bwMode="auto">
            <a:xfrm>
              <a:off x="4424363" y="2646363"/>
              <a:ext cx="655637" cy="0"/>
            </a:xfrm>
            <a:prstGeom prst="straightConnector1">
              <a:avLst/>
            </a:prstGeom>
            <a:ln w="19050">
              <a:solidFill>
                <a:srgbClr val="2B8B89"/>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8416265-7A14-4939-B350-7D8F86EE117F}"/>
                </a:ext>
              </a:extLst>
            </p:cNvPr>
            <p:cNvCxnSpPr>
              <a:cxnSpLocks/>
            </p:cNvCxnSpPr>
            <p:nvPr/>
          </p:nvCxnSpPr>
          <p:spPr bwMode="auto">
            <a:xfrm>
              <a:off x="5322888" y="2944813"/>
              <a:ext cx="9525" cy="252730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EABEEC-D459-4D17-8CB8-22AB34E19679}"/>
                </a:ext>
              </a:extLst>
            </p:cNvPr>
            <p:cNvCxnSpPr/>
            <p:nvPr/>
          </p:nvCxnSpPr>
          <p:spPr bwMode="auto">
            <a:xfrm>
              <a:off x="5332413" y="3519488"/>
              <a:ext cx="136525"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94E3401-E32F-439B-B9CB-E2F6FDA06F6A}"/>
                </a:ext>
              </a:extLst>
            </p:cNvPr>
            <p:cNvCxnSpPr/>
            <p:nvPr/>
          </p:nvCxnSpPr>
          <p:spPr bwMode="auto">
            <a:xfrm>
              <a:off x="5322888" y="4384675"/>
              <a:ext cx="138112"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270E00C-B628-4BBB-9AA9-7ABEF3CABDC3}"/>
                </a:ext>
              </a:extLst>
            </p:cNvPr>
            <p:cNvCxnSpPr/>
            <p:nvPr/>
          </p:nvCxnSpPr>
          <p:spPr bwMode="auto">
            <a:xfrm>
              <a:off x="5330825" y="5472113"/>
              <a:ext cx="138113" cy="0"/>
            </a:xfrm>
            <a:prstGeom prst="line">
              <a:avLst/>
            </a:prstGeom>
            <a:ln w="19050">
              <a:solidFill>
                <a:srgbClr val="2B8B89"/>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F52270D-7D70-4507-B148-CB815ED41A78}"/>
                </a:ext>
              </a:extLst>
            </p:cNvPr>
            <p:cNvSpPr/>
            <p:nvPr/>
          </p:nvSpPr>
          <p:spPr bwMode="auto">
            <a:xfrm>
              <a:off x="5468938" y="3222625"/>
              <a:ext cx="1727200" cy="568325"/>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What services are captured under the framework?</a:t>
              </a:r>
            </a:p>
          </p:txBody>
        </p:sp>
        <p:sp>
          <p:nvSpPr>
            <p:cNvPr id="59" name="Rectangle 58">
              <a:extLst>
                <a:ext uri="{FF2B5EF4-FFF2-40B4-BE49-F238E27FC236}">
                  <a16:creationId xmlns:a16="http://schemas.microsoft.com/office/drawing/2014/main" id="{EAC2DC65-FD79-4C96-B93F-A18A32A27884}"/>
                </a:ext>
              </a:extLst>
            </p:cNvPr>
            <p:cNvSpPr/>
            <p:nvPr/>
          </p:nvSpPr>
          <p:spPr bwMode="auto">
            <a:xfrm>
              <a:off x="5461000" y="3997325"/>
              <a:ext cx="1727200" cy="679450"/>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What are the requirements services must comply with?</a:t>
              </a:r>
            </a:p>
            <a:p>
              <a:pPr algn="ctr" eaLnBrk="1" fontAlgn="auto" hangingPunct="1">
                <a:spcBef>
                  <a:spcPts val="0"/>
                </a:spcBef>
                <a:spcAft>
                  <a:spcPts val="0"/>
                </a:spcAft>
                <a:defRPr/>
              </a:pPr>
              <a:r>
                <a:rPr lang="en-AU" sz="1200" i="1" dirty="0"/>
                <a:t>DFV Practice Standards</a:t>
              </a:r>
            </a:p>
          </p:txBody>
        </p:sp>
        <p:sp>
          <p:nvSpPr>
            <p:cNvPr id="60" name="Rectangle 59">
              <a:extLst>
                <a:ext uri="{FF2B5EF4-FFF2-40B4-BE49-F238E27FC236}">
                  <a16:creationId xmlns:a16="http://schemas.microsoft.com/office/drawing/2014/main" id="{E1532899-9436-4654-B59E-95D898B04F6B}"/>
                </a:ext>
              </a:extLst>
            </p:cNvPr>
            <p:cNvSpPr/>
            <p:nvPr/>
          </p:nvSpPr>
          <p:spPr bwMode="auto">
            <a:xfrm>
              <a:off x="5461000" y="4883150"/>
              <a:ext cx="1727200" cy="1177925"/>
            </a:xfrm>
            <a:prstGeom prst="rect">
              <a:avLst/>
            </a:prstGeom>
            <a:solidFill>
              <a:srgbClr val="8DC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t>How will compliance, non-compliance and complaints be assessed and measured?</a:t>
              </a:r>
            </a:p>
            <a:p>
              <a:pPr algn="ctr" eaLnBrk="1" fontAlgn="auto" hangingPunct="1">
                <a:spcBef>
                  <a:spcPts val="0"/>
                </a:spcBef>
                <a:spcAft>
                  <a:spcPts val="0"/>
                </a:spcAft>
                <a:defRPr/>
              </a:pPr>
              <a:r>
                <a:rPr lang="en-AU" sz="1200" i="1" dirty="0"/>
                <a:t>Oversight</a:t>
              </a:r>
            </a:p>
            <a:p>
              <a:pPr algn="ctr" eaLnBrk="1" fontAlgn="auto" hangingPunct="1">
                <a:spcBef>
                  <a:spcPts val="0"/>
                </a:spcBef>
                <a:spcAft>
                  <a:spcPts val="0"/>
                </a:spcAft>
                <a:defRPr/>
              </a:pPr>
              <a:r>
                <a:rPr lang="en-AU" sz="1200" i="1" dirty="0"/>
                <a:t>Alignment with HSQF</a:t>
              </a:r>
            </a:p>
            <a:p>
              <a:pPr algn="ctr" eaLnBrk="1" fontAlgn="auto" hangingPunct="1">
                <a:spcBef>
                  <a:spcPts val="0"/>
                </a:spcBef>
                <a:spcAft>
                  <a:spcPts val="0"/>
                </a:spcAft>
                <a:defRPr/>
              </a:pPr>
              <a:r>
                <a:rPr lang="en-AU" sz="1200" i="1" dirty="0"/>
                <a:t>Audit processes</a:t>
              </a:r>
            </a:p>
            <a:p>
              <a:pPr algn="ctr" eaLnBrk="1" fontAlgn="auto" hangingPunct="1">
                <a:spcBef>
                  <a:spcPts val="0"/>
                </a:spcBef>
                <a:spcAft>
                  <a:spcPts val="0"/>
                </a:spcAft>
                <a:defRPr/>
              </a:pPr>
              <a:r>
                <a:rPr lang="en-AU" sz="1200" i="1" dirty="0"/>
                <a:t>Quality assurance for auditors</a:t>
              </a:r>
            </a:p>
          </p:txBody>
        </p:sp>
        <p:cxnSp>
          <p:nvCxnSpPr>
            <p:cNvPr id="61" name="Straight Connector 60">
              <a:extLst>
                <a:ext uri="{FF2B5EF4-FFF2-40B4-BE49-F238E27FC236}">
                  <a16:creationId xmlns:a16="http://schemas.microsoft.com/office/drawing/2014/main" id="{5CAB2595-0B61-434D-AA66-4D6EB5CE9020}"/>
                </a:ext>
              </a:extLst>
            </p:cNvPr>
            <p:cNvCxnSpPr/>
            <p:nvPr/>
          </p:nvCxnSpPr>
          <p:spPr bwMode="auto">
            <a:xfrm>
              <a:off x="8040688" y="3590925"/>
              <a:ext cx="138112" cy="0"/>
            </a:xfrm>
            <a:prstGeom prst="line">
              <a:avLst/>
            </a:prstGeom>
            <a:ln w="19050">
              <a:solidFill>
                <a:srgbClr val="8A9D4B"/>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88BECC2-C757-42A2-BA3C-69ED8217F0BB}"/>
                </a:ext>
              </a:extLst>
            </p:cNvPr>
            <p:cNvSpPr/>
            <p:nvPr/>
          </p:nvSpPr>
          <p:spPr bwMode="auto">
            <a:xfrm>
              <a:off x="7985125" y="3182938"/>
              <a:ext cx="1727200" cy="738187"/>
            </a:xfrm>
            <a:prstGeom prst="rect">
              <a:avLst/>
            </a:prstGeom>
            <a:solidFill>
              <a:srgbClr val="CFDE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solidFill>
                    <a:schemeClr val="tx1">
                      <a:lumMod val="65000"/>
                      <a:lumOff val="35000"/>
                    </a:schemeClr>
                  </a:solidFill>
                </a:rPr>
                <a:t>Assessment criteria </a:t>
              </a:r>
              <a:r>
                <a:rPr lang="en-AU" sz="1200" i="1" dirty="0">
                  <a:solidFill>
                    <a:schemeClr val="tx1">
                      <a:lumMod val="65000"/>
                      <a:lumOff val="35000"/>
                    </a:schemeClr>
                  </a:solidFill>
                </a:rPr>
                <a:t>Reflecting the new practice standards</a:t>
              </a:r>
            </a:p>
          </p:txBody>
        </p:sp>
        <p:sp>
          <p:nvSpPr>
            <p:cNvPr id="63" name="Right Brace 62">
              <a:extLst>
                <a:ext uri="{FF2B5EF4-FFF2-40B4-BE49-F238E27FC236}">
                  <a16:creationId xmlns:a16="http://schemas.microsoft.com/office/drawing/2014/main" id="{D24052A6-F9E2-4D63-A370-1B59DB5D8888}"/>
                </a:ext>
              </a:extLst>
            </p:cNvPr>
            <p:cNvSpPr/>
            <p:nvPr/>
          </p:nvSpPr>
          <p:spPr>
            <a:xfrm rot="16200000">
              <a:off x="4571207" y="-454819"/>
              <a:ext cx="265112" cy="4981575"/>
            </a:xfrm>
            <a:prstGeom prst="rightBrace">
              <a:avLst/>
            </a:prstGeom>
            <a:ln w="19050">
              <a:solidFill>
                <a:srgbClr val="F4702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AU" sz="2800"/>
            </a:p>
          </p:txBody>
        </p:sp>
        <p:sp>
          <p:nvSpPr>
            <p:cNvPr id="64" name="TextBox 70">
              <a:extLst>
                <a:ext uri="{FF2B5EF4-FFF2-40B4-BE49-F238E27FC236}">
                  <a16:creationId xmlns:a16="http://schemas.microsoft.com/office/drawing/2014/main" id="{84D77747-A620-41CC-A146-26DA5DFF9C43}"/>
                </a:ext>
              </a:extLst>
            </p:cNvPr>
            <p:cNvSpPr txBox="1">
              <a:spLocks noChangeArrowheads="1"/>
            </p:cNvSpPr>
            <p:nvPr/>
          </p:nvSpPr>
          <p:spPr bwMode="auto">
            <a:xfrm>
              <a:off x="2935288" y="1282316"/>
              <a:ext cx="3389312" cy="37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sz="1800" b="1" dirty="0">
                  <a:solidFill>
                    <a:srgbClr val="F37125"/>
                  </a:solidFill>
                  <a:ea typeface="MS PGothic" panose="020B0600070205080204" pitchFamily="34" charset="-128"/>
                </a:rPr>
                <a:t>Regulatory Framework document</a:t>
              </a:r>
            </a:p>
          </p:txBody>
        </p:sp>
        <p:sp>
          <p:nvSpPr>
            <p:cNvPr id="65" name="Right Brace 64">
              <a:extLst>
                <a:ext uri="{FF2B5EF4-FFF2-40B4-BE49-F238E27FC236}">
                  <a16:creationId xmlns:a16="http://schemas.microsoft.com/office/drawing/2014/main" id="{C8039D93-3FE8-44EE-8820-3B5C95527430}"/>
                </a:ext>
              </a:extLst>
            </p:cNvPr>
            <p:cNvSpPr/>
            <p:nvPr/>
          </p:nvSpPr>
          <p:spPr>
            <a:xfrm rot="16200000">
              <a:off x="8588375" y="909638"/>
              <a:ext cx="263525" cy="2238375"/>
            </a:xfrm>
            <a:prstGeom prst="rightBrace">
              <a:avLst/>
            </a:prstGeom>
            <a:ln w="19050">
              <a:solidFill>
                <a:srgbClr val="F4702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AU" sz="2800"/>
            </a:p>
          </p:txBody>
        </p:sp>
        <p:sp>
          <p:nvSpPr>
            <p:cNvPr id="66" name="TextBox 77">
              <a:extLst>
                <a:ext uri="{FF2B5EF4-FFF2-40B4-BE49-F238E27FC236}">
                  <a16:creationId xmlns:a16="http://schemas.microsoft.com/office/drawing/2014/main" id="{11D42983-5833-443E-8EF2-CD5248C0CD2C}"/>
                </a:ext>
              </a:extLst>
            </p:cNvPr>
            <p:cNvSpPr txBox="1">
              <a:spLocks noChangeArrowheads="1"/>
            </p:cNvSpPr>
            <p:nvPr/>
          </p:nvSpPr>
          <p:spPr bwMode="auto">
            <a:xfrm>
              <a:off x="7369175" y="1216025"/>
              <a:ext cx="2800350" cy="580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AU" altLang="en-US" sz="1800" b="1" dirty="0">
                  <a:solidFill>
                    <a:srgbClr val="F37125"/>
                  </a:solidFill>
                  <a:ea typeface="MS PGothic" panose="020B0600070205080204" pitchFamily="34" charset="-128"/>
                </a:rPr>
                <a:t>HSQF Supplement and HSQF User Guide</a:t>
              </a:r>
            </a:p>
          </p:txBody>
        </p:sp>
        <p:sp>
          <p:nvSpPr>
            <p:cNvPr id="67" name="Rectangle 66">
              <a:extLst>
                <a:ext uri="{FF2B5EF4-FFF2-40B4-BE49-F238E27FC236}">
                  <a16:creationId xmlns:a16="http://schemas.microsoft.com/office/drawing/2014/main" id="{C692D7E7-B705-4A72-AEC7-25D28FB13861}"/>
                </a:ext>
              </a:extLst>
            </p:cNvPr>
            <p:cNvSpPr/>
            <p:nvPr/>
          </p:nvSpPr>
          <p:spPr bwMode="auto">
            <a:xfrm>
              <a:off x="7985125" y="4195763"/>
              <a:ext cx="1727200" cy="677862"/>
            </a:xfrm>
            <a:prstGeom prst="rect">
              <a:avLst/>
            </a:prstGeom>
            <a:solidFill>
              <a:srgbClr val="CFDE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200" b="1" dirty="0">
                  <a:solidFill>
                    <a:schemeClr val="tx1">
                      <a:lumMod val="65000"/>
                      <a:lumOff val="35000"/>
                    </a:schemeClr>
                  </a:solidFill>
                </a:rPr>
                <a:t>Evidence requirements </a:t>
              </a:r>
              <a:r>
                <a:rPr lang="en-AU" sz="1200" i="1" dirty="0">
                  <a:solidFill>
                    <a:schemeClr val="tx1">
                      <a:lumMod val="65000"/>
                      <a:lumOff val="35000"/>
                    </a:schemeClr>
                  </a:solidFill>
                </a:rPr>
                <a:t>Possible documentation, observation and interview evidence</a:t>
              </a:r>
              <a:r>
                <a:rPr lang="en-AU" sz="1200" b="1" dirty="0">
                  <a:solidFill>
                    <a:schemeClr val="tx1">
                      <a:lumMod val="65000"/>
                      <a:lumOff val="35000"/>
                    </a:schemeClr>
                  </a:solidFill>
                </a:rPr>
                <a:t> </a:t>
              </a:r>
              <a:r>
                <a:rPr lang="en-AU" sz="1200" i="1" dirty="0">
                  <a:solidFill>
                    <a:schemeClr val="tx1">
                      <a:lumMod val="65000"/>
                      <a:lumOff val="35000"/>
                    </a:schemeClr>
                  </a:solidFill>
                </a:rPr>
                <a:t>for each standard</a:t>
              </a:r>
              <a:endParaRPr lang="en-AU" sz="1200" b="1" i="1" dirty="0">
                <a:solidFill>
                  <a:schemeClr val="tx1">
                    <a:lumMod val="65000"/>
                    <a:lumOff val="35000"/>
                  </a:schemeClr>
                </a:solidFill>
              </a:endParaRPr>
            </a:p>
          </p:txBody>
        </p:sp>
      </p:grpSp>
    </p:spTree>
    <p:extLst>
      <p:ext uri="{BB962C8B-B14F-4D97-AF65-F5344CB8AC3E}">
        <p14:creationId xmlns:p14="http://schemas.microsoft.com/office/powerpoint/2010/main" val="32761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9CC9FCF-EB03-4403-ADDC-9C809E2C7526}"/>
              </a:ext>
            </a:extLst>
          </p:cNvPr>
          <p:cNvGraphicFramePr/>
          <p:nvPr>
            <p:extLst>
              <p:ext uri="{D42A27DB-BD31-4B8C-83A1-F6EECF244321}">
                <p14:modId xmlns:p14="http://schemas.microsoft.com/office/powerpoint/2010/main" val="2117933815"/>
              </p:ext>
            </p:extLst>
          </p:nvPr>
        </p:nvGraphicFramePr>
        <p:xfrm>
          <a:off x="202691" y="457199"/>
          <a:ext cx="1829816" cy="607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Title 1">
            <a:extLst>
              <a:ext uri="{FF2B5EF4-FFF2-40B4-BE49-F238E27FC236}">
                <a16:creationId xmlns:a16="http://schemas.microsoft.com/office/drawing/2014/main" id="{B77B9F05-0519-4276-BC6C-384CD6010E8D}"/>
              </a:ext>
            </a:extLst>
          </p:cNvPr>
          <p:cNvSpPr>
            <a:spLocks noGrp="1" noChangeArrowheads="1"/>
          </p:cNvSpPr>
          <p:nvPr>
            <p:ph type="title"/>
          </p:nvPr>
        </p:nvSpPr>
        <p:spPr>
          <a:xfrm>
            <a:off x="1320800" y="457200"/>
            <a:ext cx="6268252" cy="1672226"/>
          </a:xfrm>
          <a:solidFill>
            <a:srgbClr val="2B8B89"/>
          </a:solidFill>
        </p:spPr>
        <p:txBody>
          <a:bodyPr>
            <a:normAutofit/>
          </a:bodyPr>
          <a:lstStyle/>
          <a:p>
            <a:pPr eaLnBrk="1" hangingPunct="1"/>
            <a:r>
              <a:rPr lang="en-AU" altLang="en-US" sz="3700" b="1" dirty="0">
                <a:solidFill>
                  <a:srgbClr val="FFFFFF"/>
                </a:solidFill>
              </a:rPr>
              <a:t>Overview of Regulatory Framework Criteria and Evidence</a:t>
            </a:r>
          </a:p>
        </p:txBody>
      </p:sp>
      <p:sp>
        <p:nvSpPr>
          <p:cNvPr id="9219" name="Content Placeholder 2">
            <a:extLst>
              <a:ext uri="{FF2B5EF4-FFF2-40B4-BE49-F238E27FC236}">
                <a16:creationId xmlns:a16="http://schemas.microsoft.com/office/drawing/2014/main" id="{77961A51-6FD5-4C72-BF07-00F463F801E1}"/>
              </a:ext>
            </a:extLst>
          </p:cNvPr>
          <p:cNvSpPr>
            <a:spLocks noGrp="1" noChangeArrowheads="1"/>
          </p:cNvSpPr>
          <p:nvPr>
            <p:ph idx="1"/>
          </p:nvPr>
        </p:nvSpPr>
        <p:spPr>
          <a:xfrm>
            <a:off x="7791450" y="476746"/>
            <a:ext cx="3932237" cy="6117701"/>
          </a:xfrm>
          <a:solidFill>
            <a:srgbClr val="B6DCCA"/>
          </a:solidFill>
        </p:spPr>
        <p:txBody>
          <a:bodyPr anchor="ctr">
            <a:normAutofit/>
          </a:bodyPr>
          <a:lstStyle/>
          <a:p>
            <a:pPr eaLnBrk="1" hangingPunct="1"/>
            <a:endParaRPr lang="en-AU" altLang="en-US" sz="2000" dirty="0">
              <a:solidFill>
                <a:srgbClr val="FFFFFF"/>
              </a:solidFill>
            </a:endParaRPr>
          </a:p>
        </p:txBody>
      </p:sp>
      <p:sp>
        <p:nvSpPr>
          <p:cNvPr id="4" name="Rectangle 3">
            <a:extLst>
              <a:ext uri="{FF2B5EF4-FFF2-40B4-BE49-F238E27FC236}">
                <a16:creationId xmlns:a16="http://schemas.microsoft.com/office/drawing/2014/main" id="{02CDB3EC-CC5D-47A7-81E8-B1E0E681DD91}"/>
              </a:ext>
            </a:extLst>
          </p:cNvPr>
          <p:cNvSpPr/>
          <p:nvPr/>
        </p:nvSpPr>
        <p:spPr>
          <a:xfrm>
            <a:off x="1320800" y="2316354"/>
            <a:ext cx="6268252" cy="4278094"/>
          </a:xfrm>
          <a:prstGeom prst="rect">
            <a:avLst/>
          </a:prstGeom>
          <a:solidFill>
            <a:schemeClr val="accent2">
              <a:lumMod val="20000"/>
              <a:lumOff val="80000"/>
            </a:schemeClr>
          </a:solidFill>
        </p:spPr>
        <p:txBody>
          <a:bodyPr wrap="square">
            <a:spAutoFit/>
          </a:bodyPr>
          <a:lstStyle/>
          <a:p>
            <a:r>
              <a:rPr lang="en-AU" sz="1600" b="1" dirty="0"/>
              <a:t>Criteria</a:t>
            </a:r>
          </a:p>
          <a:p>
            <a:pPr marL="285750" indent="-285750">
              <a:buFont typeface="Arial" panose="020B0604020202020204" pitchFamily="34" charset="0"/>
              <a:buChar char="•"/>
            </a:pPr>
            <a:r>
              <a:rPr lang="en-AU" sz="1600" dirty="0"/>
              <a:t>The criteria and suggested evidence are not intended to be restrictive or prescriptive, rather, they seek to identify the ‘what’ of good practice, rather than ‘how’ services should be delivered</a:t>
            </a:r>
          </a:p>
          <a:p>
            <a:endParaRPr lang="en-AU" sz="1600" dirty="0"/>
          </a:p>
          <a:p>
            <a:pPr marL="285750" indent="-285750">
              <a:buFont typeface="Arial" panose="020B0604020202020204" pitchFamily="34" charset="0"/>
              <a:buChar char="•"/>
            </a:pPr>
            <a:r>
              <a:rPr lang="en-AU" sz="1600" dirty="0"/>
              <a:t>The criteria identify the elements within the Practice Standards that are associated with best practice</a:t>
            </a:r>
          </a:p>
          <a:p>
            <a:r>
              <a:rPr lang="en-AU" sz="1600" dirty="0"/>
              <a:t> </a:t>
            </a:r>
          </a:p>
          <a:p>
            <a:r>
              <a:rPr lang="en-AU" sz="1600" b="1" dirty="0"/>
              <a:t>Evidence</a:t>
            </a:r>
          </a:p>
          <a:p>
            <a:pPr marL="285750" indent="-285750">
              <a:buFont typeface="Arial" panose="020B0604020202020204" pitchFamily="34" charset="0"/>
              <a:buChar char="•"/>
            </a:pPr>
            <a:r>
              <a:rPr lang="en-AU" sz="1600" dirty="0"/>
              <a:t>The suggested evidence within the Regulatory Framework has been developed to assist DFV practitioners, services and auditors to identify what best practice may look like in DFV service delivery</a:t>
            </a:r>
          </a:p>
          <a:p>
            <a:r>
              <a:rPr lang="en-AU" sz="1600" dirty="0"/>
              <a:t> </a:t>
            </a:r>
          </a:p>
          <a:p>
            <a:pPr marL="285750" indent="-285750">
              <a:buFont typeface="Arial" panose="020B0604020202020204" pitchFamily="34" charset="0"/>
              <a:buChar char="•"/>
            </a:pPr>
            <a:r>
              <a:rPr lang="en-AU" sz="1600" dirty="0"/>
              <a:t>The evidence is not a ‘check list’ of what services should be delivering or have in place, but a series of examples of what may help demonstrate that services are meeting the criteria</a:t>
            </a:r>
          </a:p>
          <a:p>
            <a:pPr marL="285750" indent="-285750">
              <a:buFont typeface="Arial" panose="020B0604020202020204" pitchFamily="34" charset="0"/>
              <a:buChar char="•"/>
            </a:pPr>
            <a:endParaRPr lang="en-AU" sz="1600" dirty="0"/>
          </a:p>
        </p:txBody>
      </p:sp>
      <p:pic>
        <p:nvPicPr>
          <p:cNvPr id="5" name="Picture 4">
            <a:extLst>
              <a:ext uri="{FF2B5EF4-FFF2-40B4-BE49-F238E27FC236}">
                <a16:creationId xmlns:a16="http://schemas.microsoft.com/office/drawing/2014/main" id="{AF1461B6-EDFF-4C4E-AC9A-48872C132693}"/>
              </a:ext>
            </a:extLst>
          </p:cNvPr>
          <p:cNvPicPr>
            <a:picLocks noChangeAspect="1"/>
          </p:cNvPicPr>
          <p:nvPr/>
        </p:nvPicPr>
        <p:blipFill rotWithShape="1">
          <a:blip r:embed="rId8"/>
          <a:srcRect l="2153" t="2745"/>
          <a:stretch/>
        </p:blipFill>
        <p:spPr>
          <a:xfrm>
            <a:off x="8995980" y="4766881"/>
            <a:ext cx="1635093" cy="1639986"/>
          </a:xfrm>
          <a:prstGeom prst="rect">
            <a:avLst/>
          </a:prstGeom>
        </p:spPr>
      </p:pic>
      <p:sp>
        <p:nvSpPr>
          <p:cNvPr id="3" name="TextBox 2">
            <a:extLst>
              <a:ext uri="{FF2B5EF4-FFF2-40B4-BE49-F238E27FC236}">
                <a16:creationId xmlns:a16="http://schemas.microsoft.com/office/drawing/2014/main" id="{0263EDDA-5538-44AB-A002-9DE9C50E215D}"/>
              </a:ext>
            </a:extLst>
          </p:cNvPr>
          <p:cNvSpPr txBox="1"/>
          <p:nvPr/>
        </p:nvSpPr>
        <p:spPr>
          <a:xfrm>
            <a:off x="8142880" y="704230"/>
            <a:ext cx="3341292" cy="4062651"/>
          </a:xfrm>
          <a:prstGeom prst="rect">
            <a:avLst/>
          </a:prstGeom>
          <a:noFill/>
        </p:spPr>
        <p:txBody>
          <a:bodyPr wrap="square" rtlCol="0">
            <a:spAutoFit/>
          </a:bodyPr>
          <a:lstStyle/>
          <a:p>
            <a:pPr eaLnBrk="1" hangingPunct="1"/>
            <a:endParaRPr lang="en-AU" altLang="en-US" sz="2000" dirty="0"/>
          </a:p>
          <a:p>
            <a:pPr marL="285750" indent="-285750" eaLnBrk="1" hangingPunct="1">
              <a:buFont typeface="Wingdings" panose="05000000000000000000" pitchFamily="2" charset="2"/>
              <a:buChar char="v"/>
            </a:pPr>
            <a:r>
              <a:rPr lang="en-AU" altLang="en-US" sz="2000" dirty="0"/>
              <a:t>49 Practice Standards </a:t>
            </a:r>
          </a:p>
          <a:p>
            <a:pPr eaLnBrk="1" hangingPunct="1"/>
            <a:endParaRPr lang="en-AU" altLang="en-US" sz="2000" dirty="0"/>
          </a:p>
          <a:p>
            <a:pPr marL="285750" indent="-285750" eaLnBrk="1" hangingPunct="1">
              <a:buFont typeface="Wingdings" panose="05000000000000000000" pitchFamily="2" charset="2"/>
              <a:buChar char="v"/>
            </a:pPr>
            <a:r>
              <a:rPr lang="en-AU" altLang="en-US" sz="2000" dirty="0"/>
              <a:t>29 HSQF Indicators </a:t>
            </a:r>
          </a:p>
          <a:p>
            <a:pPr eaLnBrk="1" hangingPunct="1"/>
            <a:endParaRPr lang="en-AU" altLang="en-US" sz="2000" dirty="0"/>
          </a:p>
          <a:p>
            <a:pPr marL="285750" indent="-285750" eaLnBrk="1" hangingPunct="1">
              <a:buFont typeface="Wingdings" panose="05000000000000000000" pitchFamily="2" charset="2"/>
              <a:buChar char="v"/>
            </a:pPr>
            <a:r>
              <a:rPr lang="en-AU" altLang="en-US" sz="2000" dirty="0"/>
              <a:t>Regulatory Framework Criteria in 11 HSQF Indicators</a:t>
            </a:r>
          </a:p>
          <a:p>
            <a:pPr eaLnBrk="1" hangingPunct="1"/>
            <a:endParaRPr lang="en-AU" altLang="en-US" sz="2000" dirty="0"/>
          </a:p>
          <a:p>
            <a:pPr marL="285750" indent="-285750" eaLnBrk="1" hangingPunct="1">
              <a:buFont typeface="Wingdings" panose="05000000000000000000" pitchFamily="2" charset="2"/>
              <a:buChar char="v"/>
            </a:pPr>
            <a:r>
              <a:rPr lang="en-AU" altLang="en-US" sz="2000" dirty="0"/>
              <a:t>Suggested evidence (no criteria) provided in 2 HSQF Indicators</a:t>
            </a:r>
          </a:p>
          <a:p>
            <a:endParaRPr lang="en-AU" dirty="0"/>
          </a:p>
        </p:txBody>
      </p:sp>
    </p:spTree>
    <p:extLst>
      <p:ext uri="{BB962C8B-B14F-4D97-AF65-F5344CB8AC3E}">
        <p14:creationId xmlns:p14="http://schemas.microsoft.com/office/powerpoint/2010/main" val="29957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E9E3C77-6314-4BFB-8022-7D7643F18C91}"/>
              </a:ext>
            </a:extLst>
          </p:cNvPr>
          <p:cNvGraphicFramePr/>
          <p:nvPr>
            <p:extLst>
              <p:ext uri="{D42A27DB-BD31-4B8C-83A1-F6EECF244321}">
                <p14:modId xmlns:p14="http://schemas.microsoft.com/office/powerpoint/2010/main" val="2556046599"/>
              </p:ext>
            </p:extLst>
          </p:nvPr>
        </p:nvGraphicFramePr>
        <p:xfrm>
          <a:off x="257974" y="149974"/>
          <a:ext cx="1829816" cy="652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1328989" y="213474"/>
            <a:ext cx="10605037" cy="941052"/>
          </a:xfrm>
          <a:solidFill>
            <a:srgbClr val="2B8B89"/>
          </a:solidFill>
        </p:spPr>
        <p:txBody>
          <a:bodyPr>
            <a:normAutofit/>
          </a:bodyPr>
          <a:lstStyle/>
          <a:p>
            <a:pPr algn="ctr" eaLnBrk="1" hangingPunct="1"/>
            <a:r>
              <a:rPr lang="en-AU" altLang="en-US" b="1" dirty="0">
                <a:solidFill>
                  <a:srgbClr val="FFFFFF"/>
                </a:solidFill>
              </a:rPr>
              <a:t>Criteria and suggested evidence</a:t>
            </a:r>
          </a:p>
        </p:txBody>
      </p:sp>
      <p:sp>
        <p:nvSpPr>
          <p:cNvPr id="2" name="TextBox 1">
            <a:extLst>
              <a:ext uri="{FF2B5EF4-FFF2-40B4-BE49-F238E27FC236}">
                <a16:creationId xmlns:a16="http://schemas.microsoft.com/office/drawing/2014/main" id="{AA92D288-98AE-45D5-AE88-F3F25C93568F}"/>
              </a:ext>
            </a:extLst>
          </p:cNvPr>
          <p:cNvSpPr txBox="1"/>
          <p:nvPr/>
        </p:nvSpPr>
        <p:spPr>
          <a:xfrm>
            <a:off x="6299694" y="1393076"/>
            <a:ext cx="5126332" cy="375552"/>
          </a:xfrm>
          <a:prstGeom prst="rect">
            <a:avLst/>
          </a:prstGeom>
          <a:noFill/>
        </p:spPr>
        <p:txBody>
          <a:bodyPr wrap="square" rtlCol="0">
            <a:spAutoFit/>
          </a:bodyPr>
          <a:lstStyle/>
          <a:p>
            <a:pPr algn="just">
              <a:lnSpc>
                <a:spcPct val="107000"/>
              </a:lnSpc>
              <a:spcBef>
                <a:spcPts val="1200"/>
              </a:spcBef>
              <a:spcAft>
                <a:spcPts val="800"/>
              </a:spcAft>
            </a:pPr>
            <a:r>
              <a:rPr lang="en-AU" sz="1800" b="1" dirty="0">
                <a:effectLst/>
                <a:latin typeface="Calibri" panose="020F0502020204030204" pitchFamily="34" charset="0"/>
                <a:ea typeface="Calibri" panose="020F0502020204030204" pitchFamily="34" charset="0"/>
                <a:cs typeface="Calibri" panose="020F0502020204030204" pitchFamily="34" charset="0"/>
              </a:rPr>
              <a:t>XXX</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374D754-CB34-491C-90B2-55CDFE891E7A}"/>
              </a:ext>
            </a:extLst>
          </p:cNvPr>
          <p:cNvPicPr>
            <a:picLocks noChangeAspect="1"/>
          </p:cNvPicPr>
          <p:nvPr/>
        </p:nvPicPr>
        <p:blipFill rotWithShape="1">
          <a:blip r:embed="rId8"/>
          <a:srcRect b="6695"/>
          <a:stretch/>
        </p:blipFill>
        <p:spPr>
          <a:xfrm>
            <a:off x="1252788" y="1305551"/>
            <a:ext cx="10757437" cy="5278777"/>
          </a:xfrm>
          <a:prstGeom prst="rect">
            <a:avLst/>
          </a:prstGeom>
        </p:spPr>
      </p:pic>
    </p:spTree>
    <p:extLst>
      <p:ext uri="{BB962C8B-B14F-4D97-AF65-F5344CB8AC3E}">
        <p14:creationId xmlns:p14="http://schemas.microsoft.com/office/powerpoint/2010/main" val="141120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a:extLst>
              <a:ext uri="{FF2B5EF4-FFF2-40B4-BE49-F238E27FC236}">
                <a16:creationId xmlns:a16="http://schemas.microsoft.com/office/drawing/2014/main" id="{595386DD-1C26-45DE-8864-2223E90076C1}"/>
              </a:ext>
            </a:extLst>
          </p:cNvPr>
          <p:cNvGraphicFramePr/>
          <p:nvPr>
            <p:extLst>
              <p:ext uri="{D42A27DB-BD31-4B8C-83A1-F6EECF244321}">
                <p14:modId xmlns:p14="http://schemas.microsoft.com/office/powerpoint/2010/main" val="1657374098"/>
              </p:ext>
            </p:extLst>
          </p:nvPr>
        </p:nvGraphicFramePr>
        <p:xfrm>
          <a:off x="130927" y="171258"/>
          <a:ext cx="1816156" cy="6318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Title 1">
            <a:extLst>
              <a:ext uri="{FF2B5EF4-FFF2-40B4-BE49-F238E27FC236}">
                <a16:creationId xmlns:a16="http://schemas.microsoft.com/office/drawing/2014/main" id="{6B28CB85-DF0F-457B-BC6C-9C3431CD6FCA}"/>
              </a:ext>
            </a:extLst>
          </p:cNvPr>
          <p:cNvSpPr>
            <a:spLocks noGrp="1" noChangeArrowheads="1"/>
          </p:cNvSpPr>
          <p:nvPr>
            <p:ph type="title"/>
          </p:nvPr>
        </p:nvSpPr>
        <p:spPr>
          <a:xfrm>
            <a:off x="838200" y="92378"/>
            <a:ext cx="10515600" cy="1325563"/>
          </a:xfrm>
        </p:spPr>
        <p:txBody>
          <a:bodyPr/>
          <a:lstStyle/>
          <a:p>
            <a:pPr algn="ctr" eaLnBrk="1" hangingPunct="1"/>
            <a:r>
              <a:rPr lang="en-AU" altLang="en-US" b="1" dirty="0"/>
              <a:t>Timeline and Important Dates</a:t>
            </a:r>
          </a:p>
        </p:txBody>
      </p:sp>
      <p:grpSp>
        <p:nvGrpSpPr>
          <p:cNvPr id="4" name="Group 3">
            <a:extLst>
              <a:ext uri="{FF2B5EF4-FFF2-40B4-BE49-F238E27FC236}">
                <a16:creationId xmlns:a16="http://schemas.microsoft.com/office/drawing/2014/main" id="{4F6E8D5D-0E1A-4FDC-8029-01F3F53EB13F}"/>
              </a:ext>
            </a:extLst>
          </p:cNvPr>
          <p:cNvGrpSpPr/>
          <p:nvPr/>
        </p:nvGrpSpPr>
        <p:grpSpPr>
          <a:xfrm>
            <a:off x="1158645" y="1370693"/>
            <a:ext cx="11265568" cy="1820526"/>
            <a:chOff x="0" y="-24"/>
            <a:chExt cx="9071115" cy="927921"/>
          </a:xfrm>
        </p:grpSpPr>
        <p:sp>
          <p:nvSpPr>
            <p:cNvPr id="5" name="OTLSHAPE_M_c2b64e383c4d494cbca055519ca665fc_Title">
              <a:extLst>
                <a:ext uri="{FF2B5EF4-FFF2-40B4-BE49-F238E27FC236}">
                  <a16:creationId xmlns:a16="http://schemas.microsoft.com/office/drawing/2014/main" id="{916FF120-3216-4796-85EC-A2D24ADDFF54}"/>
                </a:ext>
              </a:extLst>
            </p:cNvPr>
            <p:cNvSpPr txBox="1"/>
            <p:nvPr/>
          </p:nvSpPr>
          <p:spPr>
            <a:xfrm>
              <a:off x="4052596" y="-24"/>
              <a:ext cx="1867535" cy="755015"/>
            </a:xfrm>
            <a:prstGeom prst="rect">
              <a:avLst/>
            </a:prstGeom>
            <a:noFill/>
          </p:spPr>
          <p:txBody>
            <a:bodyPr vert="horz" wrap="square" lIns="0" tIns="0" rIns="0" bIns="0" rtlCol="0" anchor="ctr" anchorCtr="0">
              <a:noAutofit/>
            </a:bodyPr>
            <a:lstStyle/>
            <a:p>
              <a:pPr>
                <a:lnSpc>
                  <a:spcPct val="107000"/>
                </a:lnSpc>
                <a:spcAft>
                  <a:spcPts val="800"/>
                </a:spcAft>
              </a:pPr>
              <a:r>
                <a:rPr lang="en-AU"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July 2021</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Regulatory Framework published</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TLSHAPE_M_a9773062ff0e478580cd6e64b3d6c3a4_Title">
              <a:extLst>
                <a:ext uri="{FF2B5EF4-FFF2-40B4-BE49-F238E27FC236}">
                  <a16:creationId xmlns:a16="http://schemas.microsoft.com/office/drawing/2014/main" id="{7FC7CC51-C3F3-464B-90FA-BC9FC77A91F3}"/>
                </a:ext>
              </a:extLst>
            </p:cNvPr>
            <p:cNvSpPr txBox="1"/>
            <p:nvPr/>
          </p:nvSpPr>
          <p:spPr>
            <a:xfrm>
              <a:off x="381411" y="32081"/>
              <a:ext cx="1462381" cy="755015"/>
            </a:xfrm>
            <a:prstGeom prst="rect">
              <a:avLst/>
            </a:prstGeom>
            <a:noFill/>
          </p:spPr>
          <p:txBody>
            <a:bodyPr vert="horz" wrap="square" lIns="0" tIns="0" rIns="0" bIns="0" rtlCol="0" anchor="ctr" anchorCtr="0">
              <a:noAutofit/>
            </a:bodyPr>
            <a:lstStyle/>
            <a:p>
              <a:pPr>
                <a:lnSpc>
                  <a:spcPct val="107000"/>
                </a:lnSpc>
                <a:spcAft>
                  <a:spcPts val="800"/>
                </a:spcAft>
              </a:pPr>
              <a:r>
                <a:rPr lang="en-AU" sz="1400" b="1" kern="1200"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July 2020</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kern="1200" spc="-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Practice Standards released</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TLSHAPE_M_c5420792a8ec4d6d958038cf5d3297b5_Title">
              <a:extLst>
                <a:ext uri="{FF2B5EF4-FFF2-40B4-BE49-F238E27FC236}">
                  <a16:creationId xmlns:a16="http://schemas.microsoft.com/office/drawing/2014/main" id="{3F46198F-200A-44A3-BD6D-4DDB5B0A21DA}"/>
                </a:ext>
              </a:extLst>
            </p:cNvPr>
            <p:cNvSpPr txBox="1"/>
            <p:nvPr/>
          </p:nvSpPr>
          <p:spPr>
            <a:xfrm>
              <a:off x="6137016" y="49612"/>
              <a:ext cx="1856440" cy="568020"/>
            </a:xfrm>
            <a:prstGeom prst="rect">
              <a:avLst/>
            </a:prstGeom>
            <a:noFill/>
          </p:spPr>
          <p:txBody>
            <a:bodyPr vert="horz" wrap="square" lIns="0" tIns="0" rIns="0" bIns="0" rtlCol="0" anchor="ctr" anchorCtr="0">
              <a:noAutofit/>
            </a:bodyPr>
            <a:lstStyle/>
            <a:p>
              <a:pPr>
                <a:lnSpc>
                  <a:spcPct val="107000"/>
                </a:lnSpc>
                <a:spcAft>
                  <a:spcPts val="800"/>
                </a:spcAft>
              </a:pPr>
              <a:r>
                <a:rPr lang="en-AU" sz="14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Jan 2022</a:t>
              </a:r>
              <a:endParaRPr lang="en-AU">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Regulatory Framework comes into effect</a:t>
              </a:r>
              <a:endParaRPr lang="en-AU">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00DA4C05-3F7D-42EA-AA9D-AF975DC96B0F}"/>
                </a:ext>
              </a:extLst>
            </p:cNvPr>
            <p:cNvGrpSpPr/>
            <p:nvPr/>
          </p:nvGrpSpPr>
          <p:grpSpPr>
            <a:xfrm>
              <a:off x="8319" y="98588"/>
              <a:ext cx="178660" cy="533781"/>
              <a:chOff x="8319" y="98588"/>
              <a:chExt cx="178660" cy="533781"/>
            </a:xfrm>
          </p:grpSpPr>
          <p:sp>
            <p:nvSpPr>
              <p:cNvPr id="25" name="OTLSHAPE_M_a9773062ff0e478580cd6e64b3d6c3a4_Shape">
                <a:extLst>
                  <a:ext uri="{FF2B5EF4-FFF2-40B4-BE49-F238E27FC236}">
                    <a16:creationId xmlns:a16="http://schemas.microsoft.com/office/drawing/2014/main" id="{8EF603EB-A055-4B8B-A5E0-460E6F56D416}"/>
                  </a:ext>
                </a:extLst>
              </p:cNvPr>
              <p:cNvSpPr/>
              <p:nvPr/>
            </p:nvSpPr>
            <p:spPr>
              <a:xfrm rot="16200000">
                <a:off x="21879" y="110607"/>
                <a:ext cx="165100" cy="165100"/>
              </a:xfrm>
              <a:prstGeom prst="flowChartMerge">
                <a:avLst/>
              </a:prstGeom>
              <a:solidFill>
                <a:srgbClr val="F47025"/>
              </a:solidFill>
              <a:ln w="19050" cap="flat" cmpd="sng" algn="ctr">
                <a:solidFill>
                  <a:srgbClr val="F47025"/>
                </a:solid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cxnSp>
            <p:nvCxnSpPr>
              <p:cNvPr id="26" name="OTLSHAPE_M_c2b64e383c4d494cbca055519ca665fc_Connector1">
                <a:extLst>
                  <a:ext uri="{FF2B5EF4-FFF2-40B4-BE49-F238E27FC236}">
                    <a16:creationId xmlns:a16="http://schemas.microsoft.com/office/drawing/2014/main" id="{D9EC6CAE-CF02-4F3F-80B8-C123FD1AED5F}"/>
                  </a:ext>
                </a:extLst>
              </p:cNvPr>
              <p:cNvCxnSpPr/>
              <p:nvPr/>
            </p:nvCxnSpPr>
            <p:spPr>
              <a:xfrm>
                <a:off x="8319" y="98588"/>
                <a:ext cx="0" cy="533781"/>
              </a:xfrm>
              <a:prstGeom prst="line">
                <a:avLst/>
              </a:prstGeom>
              <a:ln w="19050" cap="flat" cmpd="sng" algn="ctr">
                <a:solidFill>
                  <a:srgbClr val="F4702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D805E468-4C62-4768-A2FF-1EAB295E2646}"/>
                </a:ext>
              </a:extLst>
            </p:cNvPr>
            <p:cNvSpPr/>
            <p:nvPr/>
          </p:nvSpPr>
          <p:spPr>
            <a:xfrm>
              <a:off x="0" y="627256"/>
              <a:ext cx="3710982" cy="254474"/>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sp>
          <p:nvSpPr>
            <p:cNvPr id="10" name="Rectangle 9">
              <a:extLst>
                <a:ext uri="{FF2B5EF4-FFF2-40B4-BE49-F238E27FC236}">
                  <a16:creationId xmlns:a16="http://schemas.microsoft.com/office/drawing/2014/main" id="{5B927356-3D8A-47AD-BACC-6327B794CB34}"/>
                </a:ext>
              </a:extLst>
            </p:cNvPr>
            <p:cNvSpPr/>
            <p:nvPr/>
          </p:nvSpPr>
          <p:spPr>
            <a:xfrm>
              <a:off x="5762625" y="626895"/>
              <a:ext cx="2765161" cy="254338"/>
            </a:xfrm>
            <a:prstGeom prst="rect">
              <a:avLst/>
            </a:prstGeom>
            <a:solidFill>
              <a:srgbClr val="A5C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sp>
          <p:nvSpPr>
            <p:cNvPr id="11" name="Rectangle 10">
              <a:extLst>
                <a:ext uri="{FF2B5EF4-FFF2-40B4-BE49-F238E27FC236}">
                  <a16:creationId xmlns:a16="http://schemas.microsoft.com/office/drawing/2014/main" id="{6C403535-207B-4BFB-83FE-70ED755E19C1}"/>
                </a:ext>
              </a:extLst>
            </p:cNvPr>
            <p:cNvSpPr/>
            <p:nvPr/>
          </p:nvSpPr>
          <p:spPr>
            <a:xfrm>
              <a:off x="3705225" y="627255"/>
              <a:ext cx="2057400" cy="2544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grpSp>
          <p:nvGrpSpPr>
            <p:cNvPr id="12" name="Group 11">
              <a:extLst>
                <a:ext uri="{FF2B5EF4-FFF2-40B4-BE49-F238E27FC236}">
                  <a16:creationId xmlns:a16="http://schemas.microsoft.com/office/drawing/2014/main" id="{8F747FF0-B3CA-462A-9A77-EC8F0D5DD9D0}"/>
                </a:ext>
              </a:extLst>
            </p:cNvPr>
            <p:cNvGrpSpPr/>
            <p:nvPr/>
          </p:nvGrpSpPr>
          <p:grpSpPr>
            <a:xfrm>
              <a:off x="1853467" y="92208"/>
              <a:ext cx="169135" cy="533781"/>
              <a:chOff x="1853467" y="92208"/>
              <a:chExt cx="169135" cy="533781"/>
            </a:xfrm>
          </p:grpSpPr>
          <p:sp>
            <p:nvSpPr>
              <p:cNvPr id="23" name="OTLSHAPE_M_a9773062ff0e478580cd6e64b3d6c3a4_Shape">
                <a:extLst>
                  <a:ext uri="{FF2B5EF4-FFF2-40B4-BE49-F238E27FC236}">
                    <a16:creationId xmlns:a16="http://schemas.microsoft.com/office/drawing/2014/main" id="{149B534F-EA46-4AD5-841E-5BB215F70B19}"/>
                  </a:ext>
                </a:extLst>
              </p:cNvPr>
              <p:cNvSpPr/>
              <p:nvPr/>
            </p:nvSpPr>
            <p:spPr>
              <a:xfrm rot="16200000">
                <a:off x="1857502" y="110607"/>
                <a:ext cx="165100" cy="165100"/>
              </a:xfrm>
              <a:prstGeom prst="flowChartMerge">
                <a:avLst/>
              </a:prstGeom>
              <a:solidFill>
                <a:srgbClr val="F47025"/>
              </a:solidFill>
              <a:ln w="19050" cap="flat" cmpd="sng" algn="ctr">
                <a:solidFill>
                  <a:srgbClr val="F47025"/>
                </a:solid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cxnSp>
            <p:nvCxnSpPr>
              <p:cNvPr id="24" name="OTLSHAPE_M_c2b64e383c4d494cbca055519ca665fc_Connector1">
                <a:extLst>
                  <a:ext uri="{FF2B5EF4-FFF2-40B4-BE49-F238E27FC236}">
                    <a16:creationId xmlns:a16="http://schemas.microsoft.com/office/drawing/2014/main" id="{FF3126A7-D44C-4A5E-9608-214A25039716}"/>
                  </a:ext>
                </a:extLst>
              </p:cNvPr>
              <p:cNvCxnSpPr/>
              <p:nvPr/>
            </p:nvCxnSpPr>
            <p:spPr>
              <a:xfrm>
                <a:off x="1853467" y="92208"/>
                <a:ext cx="0" cy="533781"/>
              </a:xfrm>
              <a:prstGeom prst="line">
                <a:avLst/>
              </a:prstGeom>
              <a:ln w="19050" cap="flat" cmpd="sng" algn="ctr">
                <a:solidFill>
                  <a:srgbClr val="F4702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OTLSHAPE_M_c5420792a8ec4d6d958038cf5d3297b5_Title">
              <a:extLst>
                <a:ext uri="{FF2B5EF4-FFF2-40B4-BE49-F238E27FC236}">
                  <a16:creationId xmlns:a16="http://schemas.microsoft.com/office/drawing/2014/main" id="{304F1E61-C1BD-467A-9BCB-C368F28D6513}"/>
                </a:ext>
              </a:extLst>
            </p:cNvPr>
            <p:cNvSpPr txBox="1"/>
            <p:nvPr/>
          </p:nvSpPr>
          <p:spPr>
            <a:xfrm>
              <a:off x="2185406" y="49629"/>
              <a:ext cx="1479480" cy="684888"/>
            </a:xfrm>
            <a:prstGeom prst="rect">
              <a:avLst/>
            </a:prstGeom>
            <a:noFill/>
          </p:spPr>
          <p:txBody>
            <a:bodyPr vert="horz" wrap="square" lIns="0" tIns="0" rIns="0" bIns="0" rtlCol="0" anchor="ctr" anchorCtr="0">
              <a:noAutofit/>
            </a:bodyPr>
            <a:lstStyle/>
            <a:p>
              <a:pPr>
                <a:lnSpc>
                  <a:spcPct val="107000"/>
                </a:lnSpc>
                <a:spcAft>
                  <a:spcPts val="800"/>
                </a:spcAft>
              </a:pPr>
              <a:r>
                <a:rPr lang="en-AU" sz="14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Jan 2021 </a:t>
              </a:r>
              <a:endParaRPr lang="en-AU">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Practice Standards came into effect</a:t>
              </a:r>
              <a:endParaRPr lang="en-AU">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711E8FB-BCB1-422E-9DE7-3D87CC774930}"/>
                </a:ext>
              </a:extLst>
            </p:cNvPr>
            <p:cNvGrpSpPr/>
            <p:nvPr/>
          </p:nvGrpSpPr>
          <p:grpSpPr>
            <a:xfrm>
              <a:off x="3715413" y="97689"/>
              <a:ext cx="178660" cy="533781"/>
              <a:chOff x="3715413" y="97689"/>
              <a:chExt cx="178660" cy="533781"/>
            </a:xfrm>
          </p:grpSpPr>
          <p:sp>
            <p:nvSpPr>
              <p:cNvPr id="21" name="OTLSHAPE_M_a9773062ff0e478580cd6e64b3d6c3a4_Shape">
                <a:extLst>
                  <a:ext uri="{FF2B5EF4-FFF2-40B4-BE49-F238E27FC236}">
                    <a16:creationId xmlns:a16="http://schemas.microsoft.com/office/drawing/2014/main" id="{595A7D19-E0E5-429C-8CAD-DBE20F9AC8BF}"/>
                  </a:ext>
                </a:extLst>
              </p:cNvPr>
              <p:cNvSpPr/>
              <p:nvPr/>
            </p:nvSpPr>
            <p:spPr>
              <a:xfrm rot="16200000">
                <a:off x="3728973" y="103575"/>
                <a:ext cx="165100" cy="165100"/>
              </a:xfrm>
              <a:prstGeom prst="flowChartMerge">
                <a:avLst/>
              </a:prstGeom>
              <a:solidFill>
                <a:srgbClr val="F47025"/>
              </a:solidFill>
              <a:ln w="19050" cap="flat" cmpd="sng" algn="ctr">
                <a:solidFill>
                  <a:srgbClr val="F47025"/>
                </a:solid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cxnSp>
            <p:nvCxnSpPr>
              <p:cNvPr id="22" name="OTLSHAPE_M_c2b64e383c4d494cbca055519ca665fc_Connector1">
                <a:extLst>
                  <a:ext uri="{FF2B5EF4-FFF2-40B4-BE49-F238E27FC236}">
                    <a16:creationId xmlns:a16="http://schemas.microsoft.com/office/drawing/2014/main" id="{70201BA9-CBFC-4A2D-B7A9-9B18555BEC28}"/>
                  </a:ext>
                </a:extLst>
              </p:cNvPr>
              <p:cNvCxnSpPr/>
              <p:nvPr/>
            </p:nvCxnSpPr>
            <p:spPr>
              <a:xfrm>
                <a:off x="3715413" y="97689"/>
                <a:ext cx="0" cy="533781"/>
              </a:xfrm>
              <a:prstGeom prst="line">
                <a:avLst/>
              </a:prstGeom>
              <a:ln w="19050" cap="flat" cmpd="sng" algn="ctr">
                <a:solidFill>
                  <a:srgbClr val="F4702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5" name="OTLSHAPE_M_c5420792a8ec4d6d958038cf5d3297b5_Title">
              <a:extLst>
                <a:ext uri="{FF2B5EF4-FFF2-40B4-BE49-F238E27FC236}">
                  <a16:creationId xmlns:a16="http://schemas.microsoft.com/office/drawing/2014/main" id="{A237C3BC-C254-4737-9DEB-C435A423228E}"/>
                </a:ext>
              </a:extLst>
            </p:cNvPr>
            <p:cNvSpPr txBox="1"/>
            <p:nvPr/>
          </p:nvSpPr>
          <p:spPr>
            <a:xfrm>
              <a:off x="597007" y="616252"/>
              <a:ext cx="3203374" cy="280695"/>
            </a:xfrm>
            <a:prstGeom prst="rect">
              <a:avLst/>
            </a:prstGeom>
            <a:noFill/>
          </p:spPr>
          <p:txBody>
            <a:bodyPr vert="horz" wrap="square" lIns="0" tIns="0" rIns="0" bIns="0" rtlCol="0" anchor="ctr" anchorCtr="0">
              <a:noAutofit/>
            </a:bodyPr>
            <a:lstStyle/>
            <a:p>
              <a:pPr>
                <a:lnSpc>
                  <a:spcPct val="107000"/>
                </a:lnSpc>
                <a:spcAft>
                  <a:spcPts val="800"/>
                </a:spcAft>
              </a:pPr>
              <a:r>
                <a:rPr lang="en-AU"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CONSULTATION &amp; DEVELOPMENT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TLSHAPE_M_c5420792a8ec4d6d958038cf5d3297b5_Title">
              <a:extLst>
                <a:ext uri="{FF2B5EF4-FFF2-40B4-BE49-F238E27FC236}">
                  <a16:creationId xmlns:a16="http://schemas.microsoft.com/office/drawing/2014/main" id="{EE59C4DC-26EF-4AE6-93DA-7220A67F4283}"/>
                </a:ext>
              </a:extLst>
            </p:cNvPr>
            <p:cNvSpPr txBox="1"/>
            <p:nvPr/>
          </p:nvSpPr>
          <p:spPr>
            <a:xfrm>
              <a:off x="4127181" y="586860"/>
              <a:ext cx="1235541" cy="341037"/>
            </a:xfrm>
            <a:prstGeom prst="rect">
              <a:avLst/>
            </a:prstGeom>
            <a:noFill/>
          </p:spPr>
          <p:txBody>
            <a:bodyPr vert="horz" wrap="square" lIns="0" tIns="0" rIns="0" bIns="0" rtlCol="0" anchor="ctr" anchorCtr="0">
              <a:noAutofit/>
            </a:bodyPr>
            <a:lstStyle/>
            <a:p>
              <a:pPr>
                <a:lnSpc>
                  <a:spcPct val="107000"/>
                </a:lnSpc>
                <a:spcAft>
                  <a:spcPts val="800"/>
                </a:spcAft>
              </a:pPr>
              <a:r>
                <a:rPr lang="en-AU"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ON-BOARDING</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TLSHAPE_M_c5420792a8ec4d6d958038cf5d3297b5_Title">
              <a:extLst>
                <a:ext uri="{FF2B5EF4-FFF2-40B4-BE49-F238E27FC236}">
                  <a16:creationId xmlns:a16="http://schemas.microsoft.com/office/drawing/2014/main" id="{8B642693-5DA9-4054-9316-F15978160E28}"/>
                </a:ext>
              </a:extLst>
            </p:cNvPr>
            <p:cNvSpPr txBox="1"/>
            <p:nvPr/>
          </p:nvSpPr>
          <p:spPr>
            <a:xfrm>
              <a:off x="6499533" y="586860"/>
              <a:ext cx="2571582" cy="341037"/>
            </a:xfrm>
            <a:prstGeom prst="rect">
              <a:avLst/>
            </a:prstGeom>
            <a:noFill/>
          </p:spPr>
          <p:txBody>
            <a:bodyPr vert="horz" wrap="square" lIns="0" tIns="0" rIns="0" bIns="0" rtlCol="0" anchor="ctr" anchorCtr="0">
              <a:noAutofit/>
            </a:bodyPr>
            <a:lstStyle/>
            <a:p>
              <a:pPr>
                <a:lnSpc>
                  <a:spcPct val="107000"/>
                </a:lnSpc>
                <a:spcAft>
                  <a:spcPts val="800"/>
                </a:spcAft>
              </a:pPr>
              <a:r>
                <a:rPr lang="en-AU"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COMPLIANCE</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8A7F099A-85A4-40D3-BA3D-D739117F0FB0}"/>
                </a:ext>
              </a:extLst>
            </p:cNvPr>
            <p:cNvGrpSpPr/>
            <p:nvPr/>
          </p:nvGrpSpPr>
          <p:grpSpPr>
            <a:xfrm>
              <a:off x="5773170" y="97813"/>
              <a:ext cx="178660" cy="533781"/>
              <a:chOff x="5773170" y="97813"/>
              <a:chExt cx="178660" cy="533781"/>
            </a:xfrm>
          </p:grpSpPr>
          <p:sp>
            <p:nvSpPr>
              <p:cNvPr id="19" name="OTLSHAPE_M_a9773062ff0e478580cd6e64b3d6c3a4_Shape">
                <a:extLst>
                  <a:ext uri="{FF2B5EF4-FFF2-40B4-BE49-F238E27FC236}">
                    <a16:creationId xmlns:a16="http://schemas.microsoft.com/office/drawing/2014/main" id="{1D2F0AE4-7EE2-41B1-A2B7-E33BCB1AFF96}"/>
                  </a:ext>
                </a:extLst>
              </p:cNvPr>
              <p:cNvSpPr/>
              <p:nvPr/>
            </p:nvSpPr>
            <p:spPr>
              <a:xfrm rot="16200000">
                <a:off x="5786730" y="103699"/>
                <a:ext cx="165100" cy="165100"/>
              </a:xfrm>
              <a:prstGeom prst="flowChartMerge">
                <a:avLst/>
              </a:prstGeom>
              <a:solidFill>
                <a:srgbClr val="F47025"/>
              </a:solidFill>
              <a:ln w="19050" cap="flat" cmpd="sng" algn="ctr">
                <a:solidFill>
                  <a:srgbClr val="F47025"/>
                </a:solid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3200"/>
              </a:p>
            </p:txBody>
          </p:sp>
          <p:cxnSp>
            <p:nvCxnSpPr>
              <p:cNvPr id="20" name="OTLSHAPE_M_c2b64e383c4d494cbca055519ca665fc_Connector1">
                <a:extLst>
                  <a:ext uri="{FF2B5EF4-FFF2-40B4-BE49-F238E27FC236}">
                    <a16:creationId xmlns:a16="http://schemas.microsoft.com/office/drawing/2014/main" id="{0C3DDE2E-49C1-441C-8756-61F6EDFF37D7}"/>
                  </a:ext>
                </a:extLst>
              </p:cNvPr>
              <p:cNvCxnSpPr/>
              <p:nvPr/>
            </p:nvCxnSpPr>
            <p:spPr>
              <a:xfrm>
                <a:off x="5773170" y="97813"/>
                <a:ext cx="0" cy="533781"/>
              </a:xfrm>
              <a:prstGeom prst="line">
                <a:avLst/>
              </a:prstGeom>
              <a:ln w="19050" cap="flat" cmpd="sng" algn="ctr">
                <a:solidFill>
                  <a:srgbClr val="F4702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1" name="TextBox 30">
            <a:extLst>
              <a:ext uri="{FF2B5EF4-FFF2-40B4-BE49-F238E27FC236}">
                <a16:creationId xmlns:a16="http://schemas.microsoft.com/office/drawing/2014/main" id="{F9FB9A7C-0DE0-4729-B4A8-CB68CA937DF9}"/>
              </a:ext>
            </a:extLst>
          </p:cNvPr>
          <p:cNvSpPr txBox="1"/>
          <p:nvPr/>
        </p:nvSpPr>
        <p:spPr>
          <a:xfrm>
            <a:off x="1592519" y="3694179"/>
            <a:ext cx="7815265" cy="2308324"/>
          </a:xfrm>
          <a:prstGeom prst="rect">
            <a:avLst/>
          </a:prstGeom>
          <a:noFill/>
        </p:spPr>
        <p:txBody>
          <a:bodyPr wrap="square">
            <a:spAutoFit/>
          </a:bodyPr>
          <a:lstStyle/>
          <a:p>
            <a:pPr marL="628650" lvl="1" indent="-171450">
              <a:buFont typeface="Arial" panose="020B0604020202020204" pitchFamily="34" charset="0"/>
              <a:buChar char="•"/>
            </a:pPr>
            <a:r>
              <a:rPr lang="en-AU" sz="1800" b="0" kern="1200" dirty="0">
                <a:solidFill>
                  <a:schemeClr val="tx1"/>
                </a:solidFill>
                <a:effectLst/>
                <a:latin typeface="+mn-lt"/>
                <a:ea typeface="+mn-ea"/>
                <a:cs typeface="+mn-cs"/>
              </a:rPr>
              <a:t>The Regulatory Framework criteria and suggested evidence will be published in the HSQF user guide on 1 October 2021</a:t>
            </a:r>
          </a:p>
          <a:p>
            <a:pPr lvl="1"/>
            <a:endParaRPr lang="en-AU"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800" b="0" kern="1200" dirty="0">
                <a:solidFill>
                  <a:schemeClr val="tx1"/>
                </a:solidFill>
                <a:effectLst/>
                <a:latin typeface="+mn-lt"/>
                <a:ea typeface="+mn-ea"/>
                <a:cs typeface="+mn-cs"/>
              </a:rPr>
              <a:t>Services will be required to comply by 1 January 2022 through the HSQF audit process. </a:t>
            </a:r>
          </a:p>
          <a:p>
            <a:pPr lvl="1"/>
            <a:endParaRPr lang="en-AU" sz="1800" b="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800" b="0" kern="1200" dirty="0">
                <a:solidFill>
                  <a:schemeClr val="tx1"/>
                </a:solidFill>
                <a:effectLst/>
                <a:latin typeface="+mn-lt"/>
                <a:ea typeface="+mn-ea"/>
                <a:cs typeface="+mn-cs"/>
              </a:rPr>
              <a:t>Delayed compliance for Aboriginal and Torres Strait Islander Services by 12 months and a grace </a:t>
            </a:r>
            <a:r>
              <a:rPr lang="en-AU" sz="1800" kern="1200" dirty="0">
                <a:solidFill>
                  <a:schemeClr val="tx1"/>
                </a:solidFill>
                <a:effectLst/>
                <a:latin typeface="+mn-lt"/>
                <a:ea typeface="+mn-ea"/>
                <a:cs typeface="+mn-cs"/>
              </a:rPr>
              <a:t>period for shelters has also been endorsed.</a:t>
            </a:r>
          </a:p>
        </p:txBody>
      </p:sp>
      <p:pic>
        <p:nvPicPr>
          <p:cNvPr id="29" name="Picture 28">
            <a:extLst>
              <a:ext uri="{FF2B5EF4-FFF2-40B4-BE49-F238E27FC236}">
                <a16:creationId xmlns:a16="http://schemas.microsoft.com/office/drawing/2014/main" id="{F08CF2C8-5EF3-4F21-AC53-B7BE6A5EE157}"/>
              </a:ext>
            </a:extLst>
          </p:cNvPr>
          <p:cNvPicPr>
            <a:picLocks noChangeAspect="1"/>
          </p:cNvPicPr>
          <p:nvPr/>
        </p:nvPicPr>
        <p:blipFill rotWithShape="1">
          <a:blip r:embed="rId8"/>
          <a:srcRect l="557" r="86272" b="16297"/>
          <a:stretch/>
        </p:blipFill>
        <p:spPr>
          <a:xfrm rot="10800000" flipV="1">
            <a:off x="9601200" y="4150654"/>
            <a:ext cx="2621758" cy="2707346"/>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16AD70-9200-4266-AD8D-D0E2E43AE9E6}"/>
              </a:ext>
            </a:extLst>
          </p:cNvPr>
          <p:cNvPicPr>
            <a:picLocks noChangeAspect="1"/>
          </p:cNvPicPr>
          <p:nvPr/>
        </p:nvPicPr>
        <p:blipFill rotWithShape="1">
          <a:blip r:embed="rId3">
            <a:alphaModFix amt="20000"/>
          </a:blip>
          <a:srcRect l="1762" t="2122" r="1824" b="-1"/>
          <a:stretch/>
        </p:blipFill>
        <p:spPr>
          <a:xfrm>
            <a:off x="6833937" y="1491916"/>
            <a:ext cx="4451684" cy="4560379"/>
          </a:xfrm>
          <a:prstGeom prst="rect">
            <a:avLst/>
          </a:prstGeom>
        </p:spPr>
      </p:pic>
      <p:sp>
        <p:nvSpPr>
          <p:cNvPr id="7170" name="Content Placeholder 2">
            <a:extLst>
              <a:ext uri="{FF2B5EF4-FFF2-40B4-BE49-F238E27FC236}">
                <a16:creationId xmlns:a16="http://schemas.microsoft.com/office/drawing/2014/main" id="{EF040F3B-55B1-4BAF-88DF-1D17A5379827}"/>
              </a:ext>
            </a:extLst>
          </p:cNvPr>
          <p:cNvSpPr>
            <a:spLocks noGrp="1"/>
          </p:cNvSpPr>
          <p:nvPr>
            <p:ph idx="1"/>
          </p:nvPr>
        </p:nvSpPr>
        <p:spPr>
          <a:xfrm>
            <a:off x="0" y="0"/>
            <a:ext cx="6096000" cy="6858000"/>
          </a:xfrm>
          <a:solidFill>
            <a:srgbClr val="CEE8DC"/>
          </a:solidFill>
        </p:spPr>
        <p:txBody>
          <a:bodyPr rtlCol="0" anchor="ctr">
            <a:normAutofit/>
          </a:bodyPr>
          <a:lstStyle/>
          <a:p>
            <a:pPr marL="0" indent="0">
              <a:spcAft>
                <a:spcPts val="200"/>
              </a:spcAft>
              <a:buNone/>
              <a:defRPr/>
            </a:pPr>
            <a:endParaRPr lang="en-AU" altLang="en-US" sz="2000" dirty="0"/>
          </a:p>
          <a:p>
            <a:pPr>
              <a:spcAft>
                <a:spcPts val="200"/>
              </a:spcAft>
              <a:defRPr/>
            </a:pPr>
            <a:endParaRPr lang="en-AU" altLang="en-US" sz="2000" dirty="0"/>
          </a:p>
          <a:p>
            <a:pPr>
              <a:spcAft>
                <a:spcPts val="200"/>
              </a:spcAft>
              <a:defRPr/>
            </a:pPr>
            <a:endParaRPr lang="en-AU" altLang="en-US" sz="2000" dirty="0"/>
          </a:p>
        </p:txBody>
      </p:sp>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2446671" y="226012"/>
            <a:ext cx="7058025" cy="941052"/>
          </a:xfrm>
          <a:solidFill>
            <a:srgbClr val="2B8B89"/>
          </a:solidFill>
        </p:spPr>
        <p:txBody>
          <a:bodyPr/>
          <a:lstStyle/>
          <a:p>
            <a:pPr algn="ctr" eaLnBrk="1" hangingPunct="1"/>
            <a:r>
              <a:rPr lang="en-AU" altLang="en-US" b="1" dirty="0">
                <a:solidFill>
                  <a:srgbClr val="FFFFFF"/>
                </a:solidFill>
              </a:rPr>
              <a:t>Compliance Exemptions</a:t>
            </a:r>
          </a:p>
        </p:txBody>
      </p:sp>
      <p:sp>
        <p:nvSpPr>
          <p:cNvPr id="2" name="TextBox 1">
            <a:extLst>
              <a:ext uri="{FF2B5EF4-FFF2-40B4-BE49-F238E27FC236}">
                <a16:creationId xmlns:a16="http://schemas.microsoft.com/office/drawing/2014/main" id="{AA92D288-98AE-45D5-AE88-F3F25C93568F}"/>
              </a:ext>
            </a:extLst>
          </p:cNvPr>
          <p:cNvSpPr txBox="1"/>
          <p:nvPr/>
        </p:nvSpPr>
        <p:spPr>
          <a:xfrm>
            <a:off x="6299694" y="1393076"/>
            <a:ext cx="5126332" cy="4845557"/>
          </a:xfrm>
          <a:prstGeom prst="rect">
            <a:avLst/>
          </a:prstGeom>
          <a:noFill/>
        </p:spPr>
        <p:txBody>
          <a:bodyPr wrap="square" rtlCol="0">
            <a:spAutoFit/>
          </a:bodyPr>
          <a:lstStyle/>
          <a:p>
            <a:pPr algn="just">
              <a:lnSpc>
                <a:spcPct val="107000"/>
              </a:lnSpc>
              <a:spcBef>
                <a:spcPts val="1200"/>
              </a:spcBef>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Major non-conformity exemption </a:t>
            </a:r>
            <a:r>
              <a:rPr lang="en-GB" sz="1800" b="1">
                <a:effectLst/>
                <a:latin typeface="Calibri" panose="020F0502020204030204" pitchFamily="34" charset="0"/>
                <a:ea typeface="Calibri" panose="020F0502020204030204" pitchFamily="34" charset="0"/>
                <a:cs typeface="Calibri" panose="020F0502020204030204" pitchFamily="34" charset="0"/>
              </a:rPr>
              <a:t>– Women’s Shelters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400"/>
              </a:spcAft>
              <a:buFont typeface="Arial" panose="020B0604020202020204" pitchFamily="34" charset="0"/>
              <a:buChar char="•"/>
              <a:tabLst>
                <a:tab pos="-914400" algn="l"/>
              </a:tabLst>
            </a:pPr>
            <a:r>
              <a:rPr lang="en-AU" sz="1800" dirty="0">
                <a:effectLst/>
                <a:latin typeface="Calibri" panose="020F0502020204030204" pitchFamily="34" charset="0"/>
                <a:ea typeface="Calibri" panose="020F0502020204030204" pitchFamily="34" charset="0"/>
                <a:cs typeface="Times New Roman" panose="02020603050405020304" pitchFamily="18" charset="0"/>
              </a:rPr>
              <a:t>Shelters have been brought into the HSQF more recently and may not have the same level of experience preparing for audit as other services</a:t>
            </a:r>
          </a:p>
          <a:p>
            <a:pPr algn="just">
              <a:lnSpc>
                <a:spcPct val="107000"/>
              </a:lnSpc>
              <a:spcAft>
                <a:spcPts val="400"/>
              </a:spcAft>
              <a:tabLst>
                <a:tab pos="-914400" algn="l"/>
              </a:tabLs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400"/>
              </a:spcAft>
              <a:buFont typeface="Arial" panose="020B0604020202020204" pitchFamily="34" charset="0"/>
              <a:buChar char="•"/>
              <a:tabLst>
                <a:tab pos="-914400" algn="l"/>
              </a:tabLst>
            </a:pPr>
            <a:r>
              <a:rPr lang="en-AU" dirty="0">
                <a:latin typeface="Calibri" panose="020F0502020204030204" pitchFamily="34" charset="0"/>
                <a:ea typeface="Calibri" panose="020F0502020204030204" pitchFamily="34" charset="0"/>
                <a:cs typeface="Times New Roman" panose="02020603050405020304" pitchFamily="18" charset="0"/>
              </a:rPr>
              <a:t>S</a:t>
            </a:r>
            <a:r>
              <a:rPr lang="en-AU" sz="1800" dirty="0">
                <a:effectLst/>
                <a:latin typeface="Calibri" panose="020F0502020204030204" pitchFamily="34" charset="0"/>
                <a:ea typeface="Calibri" panose="020F0502020204030204" pitchFamily="34" charset="0"/>
                <a:cs typeface="Times New Roman" panose="02020603050405020304" pitchFamily="18" charset="0"/>
              </a:rPr>
              <a:t>helters will be exempt from major non-conformances during their first audit, if it falls within six months after 1 January 2022 </a:t>
            </a:r>
            <a:r>
              <a:rPr lang="en-GB" sz="1800" dirty="0">
                <a:effectLst/>
                <a:latin typeface="Calibri" panose="020F0502020204030204" pitchFamily="34" charset="0"/>
                <a:ea typeface="Times New Roman" panose="02020603050405020304" pitchFamily="18" charset="0"/>
                <a:cs typeface="Calibri" panose="020F0502020204030204" pitchFamily="34" charset="0"/>
              </a:rPr>
              <a:t>(recertification or maintenance audit)</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400"/>
              </a:spcAft>
              <a:tabLst>
                <a:tab pos="-914400" algn="l"/>
              </a:tabLs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400"/>
              </a:spcAft>
              <a:buFont typeface="Arial" panose="020B0604020202020204" pitchFamily="34" charset="0"/>
              <a:buChar char="•"/>
              <a:tabLst>
                <a:tab pos="-914400" algn="l"/>
              </a:tabLst>
            </a:pPr>
            <a:r>
              <a:rPr lang="en-AU" dirty="0">
                <a:latin typeface="Calibri" panose="020F0502020204030204" pitchFamily="34" charset="0"/>
                <a:ea typeface="Calibri" panose="020F0502020204030204" pitchFamily="34" charset="0"/>
                <a:cs typeface="Times New Roman" panose="02020603050405020304" pitchFamily="18" charset="0"/>
              </a:rPr>
              <a:t>Shelters will therefore have </a:t>
            </a:r>
            <a:r>
              <a:rPr lang="en-AU" sz="1800" dirty="0">
                <a:effectLst/>
                <a:latin typeface="Calibri" panose="020F0502020204030204" pitchFamily="34" charset="0"/>
                <a:ea typeface="Calibri" panose="020F0502020204030204" pitchFamily="34" charset="0"/>
                <a:cs typeface="Times New Roman" panose="02020603050405020304" pitchFamily="18" charset="0"/>
              </a:rPr>
              <a:t>additional time to address any major issues identified through the audit, consistent with the process for addressing standard non-conformances.</a:t>
            </a:r>
          </a:p>
        </p:txBody>
      </p:sp>
      <p:sp>
        <p:nvSpPr>
          <p:cNvPr id="3" name="TextBox 2">
            <a:extLst>
              <a:ext uri="{FF2B5EF4-FFF2-40B4-BE49-F238E27FC236}">
                <a16:creationId xmlns:a16="http://schemas.microsoft.com/office/drawing/2014/main" id="{A61B7C80-5852-44A9-81B1-10731D748DED}"/>
              </a:ext>
            </a:extLst>
          </p:cNvPr>
          <p:cNvSpPr txBox="1"/>
          <p:nvPr/>
        </p:nvSpPr>
        <p:spPr>
          <a:xfrm>
            <a:off x="258695" y="1313563"/>
            <a:ext cx="5716988" cy="5255028"/>
          </a:xfrm>
          <a:prstGeom prst="rect">
            <a:avLst/>
          </a:prstGeom>
          <a:noFill/>
        </p:spPr>
        <p:txBody>
          <a:bodyPr wrap="square" rtlCol="0">
            <a:spAutoFit/>
          </a:bodyPr>
          <a:lstStyle/>
          <a:p>
            <a:pPr marL="0" indent="0" algn="just">
              <a:lnSpc>
                <a:spcPct val="107000"/>
              </a:lnSpc>
              <a:spcAft>
                <a:spcPts val="800"/>
              </a:spcAft>
              <a:buNone/>
            </a:pPr>
            <a:r>
              <a:rPr lang="en-GB" sz="1800" b="1" dirty="0">
                <a:effectLst/>
                <a:latin typeface="Calibri" panose="020F0502020204030204" pitchFamily="34" charset="0"/>
                <a:ea typeface="Calibri" panose="020F0502020204030204" pitchFamily="34" charset="0"/>
                <a:cs typeface="Calibri" panose="020F0502020204030204" pitchFamily="34" charset="0"/>
              </a:rPr>
              <a:t>Delayed compliance – Aboriginal and Torres Strait Islander Services (T310 funding stream)</a:t>
            </a:r>
          </a:p>
          <a:p>
            <a:pPr marL="285750" indent="-285750" algn="just">
              <a:lnSpc>
                <a:spcPct val="107000"/>
              </a:lnSpc>
              <a:spcAft>
                <a:spcPts val="400"/>
              </a:spcAft>
              <a:buFont typeface="Arial" panose="020B0604020202020204" pitchFamily="34" charset="0"/>
              <a:buChar char="•"/>
              <a:tabLst>
                <a:tab pos="-9144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There is a</a:t>
            </a:r>
            <a:r>
              <a:rPr lang="en-GB" sz="1600" dirty="0">
                <a:effectLst/>
                <a:latin typeface="Calibri" panose="020F0502020204030204" pitchFamily="34" charset="0"/>
                <a:ea typeface="Times New Roman" panose="02020603050405020304" pitchFamily="18" charset="0"/>
                <a:cs typeface="Calibri" panose="020F0502020204030204" pitchFamily="34" charset="0"/>
              </a:rPr>
              <a:t>n optional </a:t>
            </a:r>
            <a:r>
              <a:rPr lang="en-GB" sz="1600" b="1" dirty="0">
                <a:effectLst/>
                <a:latin typeface="Calibri" panose="020F0502020204030204" pitchFamily="34" charset="0"/>
                <a:ea typeface="Times New Roman" panose="02020603050405020304" pitchFamily="18" charset="0"/>
                <a:cs typeface="Calibri" panose="020F0502020204030204" pitchFamily="34" charset="0"/>
              </a:rPr>
              <a:t>delayed compliance period of 12 months </a:t>
            </a:r>
            <a:r>
              <a:rPr lang="en-GB" sz="1600" dirty="0">
                <a:latin typeface="Calibri" panose="020F0502020204030204" pitchFamily="34" charset="0"/>
                <a:ea typeface="Times New Roman" panose="02020603050405020304" pitchFamily="18" charset="0"/>
                <a:cs typeface="Calibri" panose="020F0502020204030204" pitchFamily="34" charset="0"/>
              </a:rPr>
              <a:t>Aboriginal and Torres Strait Islander services</a:t>
            </a:r>
            <a:r>
              <a:rPr lang="en-GB" sz="1600" b="1" dirty="0">
                <a:effectLst/>
                <a:latin typeface="Calibri" panose="020F0502020204030204" pitchFamily="34" charset="0"/>
                <a:ea typeface="Times New Roman" panose="02020603050405020304" pitchFamily="18" charset="0"/>
                <a:cs typeface="Calibri" panose="020F0502020204030204" pitchFamily="34" charset="0"/>
              </a:rPr>
              <a:t> </a:t>
            </a:r>
            <a:r>
              <a:rPr lang="en-GB" sz="1600" dirty="0">
                <a:effectLst/>
                <a:latin typeface="Calibri" panose="020F0502020204030204" pitchFamily="34" charset="0"/>
                <a:ea typeface="Times New Roman" panose="02020603050405020304" pitchFamily="18" charset="0"/>
                <a:cs typeface="Calibri" panose="020F0502020204030204" pitchFamily="34" charset="0"/>
              </a:rPr>
              <a:t>to demonstrate their compliance under the Regulatory Framework (through their HSQF audits) </a:t>
            </a:r>
          </a:p>
          <a:p>
            <a:pPr marL="285750" indent="-285750" algn="just">
              <a:spcAft>
                <a:spcPts val="800"/>
              </a:spcAft>
              <a:buFont typeface="Arial" panose="020B0604020202020204" pitchFamily="34" charset="0"/>
              <a:buChar char="•"/>
            </a:pPr>
            <a:r>
              <a:rPr lang="en-GB" sz="1600" dirty="0">
                <a:latin typeface="Calibri" panose="020F0502020204030204" pitchFamily="34" charset="0"/>
                <a:ea typeface="Times New Roman" panose="02020603050405020304" pitchFamily="18" charset="0"/>
                <a:cs typeface="Calibri" panose="020F0502020204030204" pitchFamily="34" charset="0"/>
              </a:rPr>
              <a:t>This is in recognition that Aboriginal and Torres Strait Islander services: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40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were not previously required to comply with the Practice Standards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40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may have different models of service provision, and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400"/>
              </a:spcAft>
              <a:buFont typeface="Courier New" panose="02070309020205020404" pitchFamily="49" charset="0"/>
              <a:buChar char="o"/>
              <a:tabLst>
                <a:tab pos="-9144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to support these services to maintain their culturally specific work </a:t>
            </a:r>
          </a:p>
          <a:p>
            <a:pPr marL="285750" indent="-285750" algn="just">
              <a:lnSpc>
                <a:spcPct val="107000"/>
              </a:lnSpc>
              <a:spcAft>
                <a:spcPts val="400"/>
              </a:spcAft>
              <a:buFont typeface="Arial" panose="020B0604020202020204" pitchFamily="34" charset="0"/>
              <a:buChar char="•"/>
              <a:tabLst>
                <a:tab pos="-914400" algn="l"/>
              </a:tabLst>
            </a:pPr>
            <a:r>
              <a:rPr lang="en-GB" sz="1600" dirty="0">
                <a:effectLst/>
                <a:latin typeface="Calibri" panose="020F0502020204030204" pitchFamily="34" charset="0"/>
                <a:ea typeface="Times New Roman" panose="02020603050405020304" pitchFamily="18" charset="0"/>
                <a:cs typeface="Calibri" panose="020F0502020204030204" pitchFamily="34" charset="0"/>
              </a:rPr>
              <a:t>Services would not be required to be audited against the new DFV specific requirements as part of their HSQF certification process until their first scheduled audit after 1 January 2023, although they may still elect to as a preparatory exercise.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53922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609BA1-380A-40B9-A297-36F2A4BC3A80}"/>
              </a:ext>
            </a:extLst>
          </p:cNvPr>
          <p:cNvPicPr>
            <a:picLocks noChangeAspect="1"/>
          </p:cNvPicPr>
          <p:nvPr/>
        </p:nvPicPr>
        <p:blipFill rotWithShape="1">
          <a:blip r:embed="rId3"/>
          <a:srcRect l="13701" r="46606"/>
          <a:stretch/>
        </p:blipFill>
        <p:spPr>
          <a:xfrm rot="5400000">
            <a:off x="3802152" y="3885302"/>
            <a:ext cx="5235552" cy="70984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5" name="Picture 4">
            <a:extLst>
              <a:ext uri="{FF2B5EF4-FFF2-40B4-BE49-F238E27FC236}">
                <a16:creationId xmlns:a16="http://schemas.microsoft.com/office/drawing/2014/main" id="{EF4A59A4-C9CC-463F-81F8-5BA4A2B53439}"/>
              </a:ext>
            </a:extLst>
          </p:cNvPr>
          <p:cNvPicPr>
            <a:picLocks noChangeAspect="1"/>
          </p:cNvPicPr>
          <p:nvPr/>
        </p:nvPicPr>
        <p:blipFill rotWithShape="1">
          <a:blip r:embed="rId4"/>
          <a:srcRect l="2153" t="2745" r="2256"/>
          <a:stretch/>
        </p:blipFill>
        <p:spPr>
          <a:xfrm>
            <a:off x="5601527" y="924728"/>
            <a:ext cx="978952" cy="1005054"/>
          </a:xfrm>
          <a:prstGeom prst="rect">
            <a:avLst/>
          </a:prstGeom>
        </p:spPr>
      </p:pic>
      <p:sp>
        <p:nvSpPr>
          <p:cNvPr id="8" name="TextBox 7">
            <a:extLst>
              <a:ext uri="{FF2B5EF4-FFF2-40B4-BE49-F238E27FC236}">
                <a16:creationId xmlns:a16="http://schemas.microsoft.com/office/drawing/2014/main" id="{FA16DDAE-1DC3-4AD9-9862-56F95C54F0D0}"/>
              </a:ext>
            </a:extLst>
          </p:cNvPr>
          <p:cNvSpPr txBox="1"/>
          <p:nvPr/>
        </p:nvSpPr>
        <p:spPr>
          <a:xfrm>
            <a:off x="283092" y="1088340"/>
            <a:ext cx="5221324" cy="867097"/>
          </a:xfrm>
          <a:prstGeom prst="rect">
            <a:avLst/>
          </a:prstGeom>
          <a:noFill/>
        </p:spPr>
        <p:txBody>
          <a:bodyPr wrap="square" rtlCol="0">
            <a:spAutoFit/>
          </a:bodyPr>
          <a:lstStyle/>
          <a:p>
            <a:pPr marL="0" indent="0" algn="just">
              <a:lnSpc>
                <a:spcPct val="107000"/>
              </a:lnSpc>
              <a:spcAft>
                <a:spcPts val="800"/>
              </a:spcAft>
              <a:buNone/>
            </a:pPr>
            <a:r>
              <a:rPr lang="en-AU" sz="2400" b="1" dirty="0">
                <a:effectLst/>
                <a:latin typeface="Calibri" panose="020F0502020204030204" pitchFamily="34" charset="0"/>
                <a:ea typeface="Calibri" panose="020F0502020204030204" pitchFamily="34" charset="0"/>
                <a:cs typeface="Calibri" panose="020F0502020204030204" pitchFamily="34" charset="0"/>
              </a:rPr>
              <a:t>Auditor Training/DFV Technical Expert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9" name="TextBox 8">
            <a:extLst>
              <a:ext uri="{FF2B5EF4-FFF2-40B4-BE49-F238E27FC236}">
                <a16:creationId xmlns:a16="http://schemas.microsoft.com/office/drawing/2014/main" id="{1844B03D-C316-4E3A-B07D-B610E34BD114}"/>
              </a:ext>
            </a:extLst>
          </p:cNvPr>
          <p:cNvSpPr txBox="1"/>
          <p:nvPr/>
        </p:nvSpPr>
        <p:spPr>
          <a:xfrm>
            <a:off x="7524450" y="1122319"/>
            <a:ext cx="3724051" cy="470000"/>
          </a:xfrm>
          <a:prstGeom prst="rect">
            <a:avLst/>
          </a:prstGeom>
          <a:noFill/>
        </p:spPr>
        <p:txBody>
          <a:bodyPr wrap="square" rtlCol="0">
            <a:spAutoFit/>
          </a:bodyPr>
          <a:lstStyle/>
          <a:p>
            <a:pPr algn="just">
              <a:lnSpc>
                <a:spcPct val="107000"/>
              </a:lnSpc>
              <a:spcBef>
                <a:spcPts val="1200"/>
              </a:spcBef>
              <a:spcAft>
                <a:spcPts val="800"/>
              </a:spcAft>
            </a:pPr>
            <a:r>
              <a:rPr lang="en-AU" sz="2400" b="1" dirty="0">
                <a:effectLst/>
                <a:latin typeface="Calibri" panose="020F0502020204030204" pitchFamily="34" charset="0"/>
                <a:ea typeface="Calibri" panose="020F0502020204030204" pitchFamily="34" charset="0"/>
                <a:cs typeface="Times New Roman" panose="02020603050405020304" pitchFamily="18" charset="0"/>
              </a:rPr>
              <a:t>Sampling of Service Outlets</a:t>
            </a:r>
            <a:r>
              <a:rPr lang="en-AU"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AAA55DDC-1F8B-4912-A07E-245484BD6DF2}"/>
              </a:ext>
            </a:extLst>
          </p:cNvPr>
          <p:cNvSpPr/>
          <p:nvPr/>
        </p:nvSpPr>
        <p:spPr>
          <a:xfrm>
            <a:off x="6529992" y="1592319"/>
            <a:ext cx="5378916" cy="4549964"/>
          </a:xfrm>
          <a:prstGeom prst="rect">
            <a:avLst/>
          </a:prstGeom>
        </p:spPr>
        <p:txBody>
          <a:bodyPr wrap="square">
            <a:spAutoFit/>
          </a:bodyPr>
          <a:lstStyle/>
          <a:p>
            <a:pPr>
              <a:spcAft>
                <a:spcPts val="200"/>
              </a:spcAft>
              <a:defRPr/>
            </a:pPr>
            <a:r>
              <a:rPr lang="en-AU" altLang="en-US" b="1" dirty="0">
                <a:solidFill>
                  <a:srgbClr val="2C8B87"/>
                </a:solidFill>
                <a:cs typeface="Times New Roman" panose="02020603050405020304" pitchFamily="18" charset="0"/>
              </a:rPr>
              <a:t>Scheme Rule: </a:t>
            </a:r>
          </a:p>
          <a:p>
            <a:pPr>
              <a:defRPr/>
            </a:pPr>
            <a:r>
              <a:rPr lang="en-AU" dirty="0"/>
              <a:t>“For human service organisations that deliver domestic and family violence services across multiple sites and/or outlets (including perpetrator intervention services and women’s shelters), the certifying body shall ensure that </a:t>
            </a:r>
            <a:r>
              <a:rPr lang="en-AU" b="1" dirty="0"/>
              <a:t>100% of sites/outlets are sampled at least once during the three-year certification cycle</a:t>
            </a:r>
            <a:r>
              <a:rPr lang="en-AU" dirty="0"/>
              <a:t>.”</a:t>
            </a:r>
          </a:p>
          <a:p>
            <a:pPr>
              <a:defRPr/>
            </a:pPr>
            <a:endParaRPr lang="en-AU" altLang="en-US" dirty="0">
              <a:cs typeface="Times New Roman" panose="02020603050405020304" pitchFamily="18" charset="0"/>
            </a:endParaRPr>
          </a:p>
          <a:p>
            <a:pPr>
              <a:defRPr/>
            </a:pPr>
            <a:r>
              <a:rPr lang="en-AU" altLang="en-US" b="1" dirty="0">
                <a:solidFill>
                  <a:srgbClr val="2C8B87"/>
                </a:solidFill>
                <a:cs typeface="Times New Roman" panose="02020603050405020304" pitchFamily="18" charset="0"/>
              </a:rPr>
              <a:t>Rationale / benefits:</a:t>
            </a:r>
          </a:p>
          <a:p>
            <a:pPr marL="285750" indent="-285750">
              <a:buFont typeface="Wingdings" panose="05000000000000000000" pitchFamily="2" charset="2"/>
              <a:buChar char="v"/>
              <a:defRPr/>
            </a:pPr>
            <a:r>
              <a:rPr lang="en-AU" altLang="en-US" dirty="0">
                <a:cs typeface="Times New Roman" panose="02020603050405020304" pitchFamily="18" charset="0"/>
              </a:rPr>
              <a:t>No/low additional workload for auditors as overall number of outlets sampled at each audit won’t significantly change</a:t>
            </a:r>
          </a:p>
          <a:p>
            <a:pPr marL="285750" indent="-285750">
              <a:buFont typeface="Wingdings" panose="05000000000000000000" pitchFamily="2" charset="2"/>
              <a:buChar char="v"/>
              <a:defRPr/>
            </a:pPr>
            <a:r>
              <a:rPr lang="en-AU" altLang="en-US" dirty="0">
                <a:cs typeface="Times New Roman" panose="02020603050405020304" pitchFamily="18" charset="0"/>
              </a:rPr>
              <a:t>Ensures every outlet is sampled once every three years. Auditors can’t sample the same outlets every time</a:t>
            </a:r>
          </a:p>
          <a:p>
            <a:pPr>
              <a:defRPr/>
            </a:pPr>
            <a:endParaRPr lang="en-AU" altLang="en-US" dirty="0">
              <a:cs typeface="Times New Roman" panose="02020603050405020304" pitchFamily="18" charset="0"/>
            </a:endParaRPr>
          </a:p>
        </p:txBody>
      </p:sp>
      <p:sp>
        <p:nvSpPr>
          <p:cNvPr id="10" name="Content Placeholder 2">
            <a:extLst>
              <a:ext uri="{FF2B5EF4-FFF2-40B4-BE49-F238E27FC236}">
                <a16:creationId xmlns:a16="http://schemas.microsoft.com/office/drawing/2014/main" id="{7FF6DF43-CE84-48EF-9BA4-3B4CC18988D4}"/>
              </a:ext>
            </a:extLst>
          </p:cNvPr>
          <p:cNvSpPr>
            <a:spLocks noGrp="1"/>
          </p:cNvSpPr>
          <p:nvPr/>
        </p:nvSpPr>
        <p:spPr bwMode="auto">
          <a:xfrm>
            <a:off x="273098" y="1622450"/>
            <a:ext cx="5587539"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200"/>
              </a:spcAft>
              <a:buFont typeface="Arial" panose="020B0604020202020204" pitchFamily="34" charset="0"/>
              <a:buNone/>
              <a:defRPr/>
            </a:pPr>
            <a:r>
              <a:rPr lang="en-AU" altLang="en-US" sz="1800" b="1" dirty="0">
                <a:solidFill>
                  <a:srgbClr val="2C8B87"/>
                </a:solidFill>
                <a:cs typeface="Times New Roman" panose="02020603050405020304" pitchFamily="18" charset="0"/>
              </a:rPr>
              <a:t>Scheme Rule:</a:t>
            </a:r>
          </a:p>
          <a:p>
            <a:pPr marL="0" indent="0">
              <a:buFont typeface="Arial" panose="020B0604020202020204" pitchFamily="34" charset="0"/>
              <a:buNone/>
              <a:defRPr/>
            </a:pPr>
            <a:r>
              <a:rPr lang="en-AU" sz="1800" dirty="0"/>
              <a:t>All audit team members must be able to demonstrate a minimum level of DFV competence by:</a:t>
            </a:r>
          </a:p>
          <a:p>
            <a:pPr>
              <a:defRPr/>
            </a:pPr>
            <a:r>
              <a:rPr lang="en-AU" sz="1800" dirty="0"/>
              <a:t>having completed DFV practice training developed for auditors as specified by the HSQF team </a:t>
            </a:r>
            <a:r>
              <a:rPr lang="en-AU" sz="1800" b="1" dirty="0"/>
              <a:t>or</a:t>
            </a:r>
          </a:p>
          <a:p>
            <a:pPr>
              <a:defRPr/>
            </a:pPr>
            <a:r>
              <a:rPr lang="en-AU" sz="1800" dirty="0"/>
              <a:t>engaging a DFV technical expert to support the audit team</a:t>
            </a:r>
          </a:p>
          <a:p>
            <a:pPr marL="0" indent="0">
              <a:buFont typeface="Arial" panose="020B0604020202020204" pitchFamily="34" charset="0"/>
              <a:buNone/>
              <a:defRPr/>
            </a:pPr>
            <a:endParaRPr lang="en-AU" altLang="en-US" sz="1800" dirty="0">
              <a:cs typeface="Times New Roman" panose="02020603050405020304" pitchFamily="18" charset="0"/>
            </a:endParaRPr>
          </a:p>
          <a:p>
            <a:pPr marL="0" indent="0">
              <a:buFont typeface="Arial" panose="020B0604020202020204" pitchFamily="34" charset="0"/>
              <a:buNone/>
              <a:defRPr/>
            </a:pPr>
            <a:r>
              <a:rPr lang="en-AU" altLang="en-US" sz="1800" b="1" dirty="0">
                <a:solidFill>
                  <a:srgbClr val="2C8B87"/>
                </a:solidFill>
                <a:cs typeface="Times New Roman" panose="02020603050405020304" pitchFamily="18" charset="0"/>
              </a:rPr>
              <a:t>Rationale / benefits:</a:t>
            </a:r>
          </a:p>
          <a:p>
            <a:pPr>
              <a:buFont typeface="Wingdings" panose="05000000000000000000" pitchFamily="2" charset="2"/>
              <a:buChar char="v"/>
              <a:defRPr/>
            </a:pPr>
            <a:r>
              <a:rPr lang="en-AU" altLang="en-US" sz="1800" dirty="0">
                <a:cs typeface="Times New Roman" panose="02020603050405020304" pitchFamily="18" charset="0"/>
              </a:rPr>
              <a:t>Certification Bodies were very supportive of DFV training for auditors </a:t>
            </a:r>
          </a:p>
          <a:p>
            <a:pPr>
              <a:buFont typeface="Wingdings" panose="05000000000000000000" pitchFamily="2" charset="2"/>
              <a:buChar char="v"/>
              <a:defRPr/>
            </a:pPr>
            <a:r>
              <a:rPr lang="en-AU" altLang="en-US" sz="1800" dirty="0">
                <a:cs typeface="Times New Roman" panose="02020603050405020304" pitchFamily="18" charset="0"/>
              </a:rPr>
              <a:t>Auditors will have the option of also engaging a technical expert,</a:t>
            </a:r>
          </a:p>
        </p:txBody>
      </p:sp>
      <p:sp>
        <p:nvSpPr>
          <p:cNvPr id="11" name="Title 1">
            <a:extLst>
              <a:ext uri="{FF2B5EF4-FFF2-40B4-BE49-F238E27FC236}">
                <a16:creationId xmlns:a16="http://schemas.microsoft.com/office/drawing/2014/main" id="{0FB29D2A-F7EC-4460-BD4C-86D83B5DD860}"/>
              </a:ext>
            </a:extLst>
          </p:cNvPr>
          <p:cNvSpPr>
            <a:spLocks noGrp="1" noChangeArrowheads="1"/>
          </p:cNvSpPr>
          <p:nvPr>
            <p:ph type="title"/>
          </p:nvPr>
        </p:nvSpPr>
        <p:spPr>
          <a:xfrm>
            <a:off x="2535991" y="143171"/>
            <a:ext cx="7058025" cy="726626"/>
          </a:xfrm>
          <a:solidFill>
            <a:srgbClr val="2B8B89"/>
          </a:solidFill>
        </p:spPr>
        <p:txBody>
          <a:bodyPr>
            <a:normAutofit/>
          </a:bodyPr>
          <a:lstStyle/>
          <a:p>
            <a:pPr algn="ctr" eaLnBrk="1" hangingPunct="1"/>
            <a:r>
              <a:rPr lang="en-AU" altLang="en-US" b="1" dirty="0">
                <a:solidFill>
                  <a:srgbClr val="FFFFFF"/>
                </a:solidFill>
              </a:rPr>
              <a:t>Scheme Rule Changes</a:t>
            </a:r>
          </a:p>
        </p:txBody>
      </p:sp>
    </p:spTree>
    <p:extLst>
      <p:ext uri="{BB962C8B-B14F-4D97-AF65-F5344CB8AC3E}">
        <p14:creationId xmlns:p14="http://schemas.microsoft.com/office/powerpoint/2010/main" val="354703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descr="&quot;&quot;">
            <a:extLst>
              <a:ext uri="{FF2B5EF4-FFF2-40B4-BE49-F238E27FC236}">
                <a16:creationId xmlns:a16="http://schemas.microsoft.com/office/drawing/2014/main" id="{45D71559-BB98-433A-93A5-92732D6FF884}"/>
              </a:ext>
            </a:extLst>
          </p:cNvPr>
          <p:cNvSpPr>
            <a:spLocks noGrp="1" noRot="1" noChangeAspect="1" noMove="1" noResize="1" noEditPoints="1" noAdjustHandles="1" noChangeArrowheads="1" noChangeShapeType="1" noTextEdit="1"/>
          </p:cNvSpPr>
          <p:nvPr/>
        </p:nvSpPr>
        <p:spPr>
          <a:xfrm>
            <a:off x="327025" y="322263"/>
            <a:ext cx="7059613" cy="1963737"/>
          </a:xfrm>
          <a:prstGeom prst="rect">
            <a:avLst/>
          </a:prstGeom>
          <a:solidFill>
            <a:srgbClr val="305B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322263" y="322263"/>
            <a:ext cx="7058025" cy="1963737"/>
          </a:xfrm>
          <a:solidFill>
            <a:srgbClr val="1C5A59"/>
          </a:solidFill>
        </p:spPr>
        <p:txBody>
          <a:bodyPr/>
          <a:lstStyle/>
          <a:p>
            <a:pPr eaLnBrk="1" hangingPunct="1"/>
            <a:r>
              <a:rPr lang="en-AU" altLang="en-US" b="1">
                <a:solidFill>
                  <a:srgbClr val="FFFFFF"/>
                </a:solidFill>
              </a:rPr>
              <a:t>Why a regulatory framework?</a:t>
            </a:r>
          </a:p>
        </p:txBody>
      </p:sp>
      <p:sp>
        <p:nvSpPr>
          <p:cNvPr id="7170" name="Content Placeholder 2">
            <a:extLst>
              <a:ext uri="{FF2B5EF4-FFF2-40B4-BE49-F238E27FC236}">
                <a16:creationId xmlns:a16="http://schemas.microsoft.com/office/drawing/2014/main" id="{EF040F3B-55B1-4BAF-88DF-1D17A5379827}"/>
              </a:ext>
            </a:extLst>
          </p:cNvPr>
          <p:cNvSpPr>
            <a:spLocks noGrp="1"/>
          </p:cNvSpPr>
          <p:nvPr>
            <p:ph idx="1"/>
          </p:nvPr>
        </p:nvSpPr>
        <p:spPr>
          <a:xfrm>
            <a:off x="7550150" y="322263"/>
            <a:ext cx="4421188" cy="6392862"/>
          </a:xfrm>
          <a:solidFill>
            <a:schemeClr val="accent6">
              <a:lumMod val="40000"/>
              <a:lumOff val="60000"/>
            </a:schemeClr>
          </a:solidFill>
        </p:spPr>
        <p:txBody>
          <a:bodyPr rtlCol="0" anchor="ctr">
            <a:normAutofit fontScale="92500" lnSpcReduction="10000"/>
          </a:bodyPr>
          <a:lstStyle/>
          <a:p>
            <a:pPr eaLnBrk="1" fontAlgn="auto" hangingPunct="1">
              <a:spcAft>
                <a:spcPts val="200"/>
              </a:spcAft>
              <a:defRPr/>
            </a:pPr>
            <a:endParaRPr lang="en-AU" altLang="en-US" sz="2100" dirty="0">
              <a:solidFill>
                <a:srgbClr val="FFFFFF"/>
              </a:solidFill>
            </a:endParaRPr>
          </a:p>
          <a:p>
            <a:pPr eaLnBrk="1" fontAlgn="auto" hangingPunct="1">
              <a:spcAft>
                <a:spcPts val="200"/>
              </a:spcAft>
              <a:defRPr/>
            </a:pPr>
            <a:r>
              <a:rPr lang="en-AU" altLang="en-US" sz="2100" dirty="0"/>
              <a:t>Rec 82 of </a:t>
            </a:r>
            <a:r>
              <a:rPr lang="en-AU" altLang="en-US" sz="2100" i="1" dirty="0"/>
              <a:t>Not Now, Not Ever: Putting an end to domestic and family violence in Queensland:</a:t>
            </a:r>
          </a:p>
          <a:p>
            <a:pPr lvl="1" eaLnBrk="1" fontAlgn="auto" hangingPunct="1">
              <a:spcAft>
                <a:spcPts val="0"/>
              </a:spcAft>
              <a:defRPr/>
            </a:pPr>
            <a:r>
              <a:rPr lang="en-AU" altLang="en-US" sz="2100" i="1" dirty="0"/>
              <a:t>c) [That the Queensland Government] establishes a clear and rigorous process for evaluating and approving initiatives and providing ongoing monitoring of compliance with the Practice Standards [for working with men who perpetrate domestic and family violence] to ensure that issues of non-compliance and service system development requirements are identified.</a:t>
            </a:r>
          </a:p>
          <a:p>
            <a:pPr lvl="1" eaLnBrk="1" fontAlgn="auto" hangingPunct="1">
              <a:spcAft>
                <a:spcPts val="0"/>
              </a:spcAft>
              <a:defRPr/>
            </a:pPr>
            <a:endParaRPr lang="en-AU" altLang="en-US" sz="2100" i="1" dirty="0"/>
          </a:p>
          <a:p>
            <a:pPr marL="361950" lvl="1" eaLnBrk="1" fontAlgn="auto" hangingPunct="1">
              <a:spcAft>
                <a:spcPts val="0"/>
              </a:spcAft>
              <a:defRPr/>
            </a:pPr>
            <a:r>
              <a:rPr lang="en-AU" altLang="en-US" sz="2100" dirty="0"/>
              <a:t>2</a:t>
            </a:r>
            <a:r>
              <a:rPr lang="en-AU" altLang="en-US" sz="2100" baseline="30000" dirty="0"/>
              <a:t>nd</a:t>
            </a:r>
            <a:r>
              <a:rPr lang="en-AU" altLang="en-US" sz="2100" dirty="0"/>
              <a:t> Action Plan under the DFVP Strategy: Action to ‘develop a quality assurance framework and audit process to ensure ongoing compliance with the Professional Practice Standards for working with perpetrators of domestic and family violence.’</a:t>
            </a:r>
          </a:p>
          <a:p>
            <a:pPr lvl="1" eaLnBrk="1" fontAlgn="auto" hangingPunct="1">
              <a:spcAft>
                <a:spcPts val="0"/>
              </a:spcAft>
              <a:defRPr/>
            </a:pPr>
            <a:endParaRPr lang="en-AU" altLang="en-US" sz="1300" i="1" dirty="0">
              <a:solidFill>
                <a:srgbClr val="FFFFFF"/>
              </a:solidFill>
            </a:endParaRPr>
          </a:p>
        </p:txBody>
      </p:sp>
      <p:pic>
        <p:nvPicPr>
          <p:cNvPr id="5124" name="Picture 2">
            <a:extLst>
              <a:ext uri="{FF2B5EF4-FFF2-40B4-BE49-F238E27FC236}">
                <a16:creationId xmlns:a16="http://schemas.microsoft.com/office/drawing/2014/main" id="{B60F9ABE-6F8D-4464-821D-9710F447219F}"/>
              </a:ext>
            </a:extLst>
          </p:cNvPr>
          <p:cNvPicPr>
            <a:picLocks noChangeAspect="1"/>
          </p:cNvPicPr>
          <p:nvPr/>
        </p:nvPicPr>
        <p:blipFill>
          <a:blip r:embed="rId3">
            <a:extLst>
              <a:ext uri="{28A0092B-C50C-407E-A947-70E740481C1C}">
                <a14:useLocalDpi xmlns:a14="http://schemas.microsoft.com/office/drawing/2010/main" val="0"/>
              </a:ext>
            </a:extLst>
          </a:blip>
          <a:srcRect t="11755" r="-3" b="5930"/>
          <a:stretch>
            <a:fillRect/>
          </a:stretch>
        </p:blipFill>
        <p:spPr bwMode="auto">
          <a:xfrm>
            <a:off x="327025" y="2454275"/>
            <a:ext cx="359568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a:extLst>
              <a:ext uri="{FF2B5EF4-FFF2-40B4-BE49-F238E27FC236}">
                <a16:creationId xmlns:a16="http://schemas.microsoft.com/office/drawing/2014/main" id="{839E03A9-C126-4C93-9AE7-FF095A45F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630" r="1610" b="1228"/>
          <a:stretch>
            <a:fillRect/>
          </a:stretch>
        </p:blipFill>
        <p:spPr bwMode="auto">
          <a:xfrm>
            <a:off x="4094163" y="2454275"/>
            <a:ext cx="3286125"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72F5494F-02BF-4F3E-9251-7D25B6E2C155}"/>
              </a:ext>
            </a:extLst>
          </p:cNvPr>
          <p:cNvSpPr>
            <a:spLocks noGrp="1" noChangeArrowheads="1"/>
          </p:cNvSpPr>
          <p:nvPr>
            <p:ph type="title"/>
          </p:nvPr>
        </p:nvSpPr>
        <p:spPr>
          <a:xfrm>
            <a:off x="322263" y="189911"/>
            <a:ext cx="11542712" cy="816154"/>
          </a:xfrm>
          <a:solidFill>
            <a:srgbClr val="1C5A59"/>
          </a:solidFill>
        </p:spPr>
        <p:txBody>
          <a:bodyPr>
            <a:normAutofit/>
          </a:bodyPr>
          <a:lstStyle/>
          <a:p>
            <a:pPr eaLnBrk="1" hangingPunct="1"/>
            <a:r>
              <a:rPr lang="en-AU" altLang="en-US" sz="3600" b="1" dirty="0">
                <a:solidFill>
                  <a:srgbClr val="FFFFFF"/>
                </a:solidFill>
              </a:rPr>
              <a:t>Supporting the sector to implement the Regulatory Framework </a:t>
            </a:r>
          </a:p>
        </p:txBody>
      </p:sp>
      <p:sp>
        <p:nvSpPr>
          <p:cNvPr id="7170" name="Content Placeholder 2">
            <a:extLst>
              <a:ext uri="{FF2B5EF4-FFF2-40B4-BE49-F238E27FC236}">
                <a16:creationId xmlns:a16="http://schemas.microsoft.com/office/drawing/2014/main" id="{EF040F3B-55B1-4BAF-88DF-1D17A5379827}"/>
              </a:ext>
            </a:extLst>
          </p:cNvPr>
          <p:cNvSpPr>
            <a:spLocks noGrp="1"/>
          </p:cNvSpPr>
          <p:nvPr>
            <p:ph idx="1"/>
          </p:nvPr>
        </p:nvSpPr>
        <p:spPr>
          <a:xfrm>
            <a:off x="4233696" y="1130968"/>
            <a:ext cx="3719845" cy="5537121"/>
          </a:xfrm>
          <a:solidFill>
            <a:schemeClr val="accent6">
              <a:lumMod val="20000"/>
              <a:lumOff val="80000"/>
            </a:schemeClr>
          </a:solidFill>
        </p:spPr>
        <p:txBody>
          <a:bodyPr rtlCol="0" anchor="ctr">
            <a:normAutofit/>
          </a:bodyPr>
          <a:lstStyle/>
          <a:p>
            <a:pPr eaLnBrk="1" fontAlgn="auto" hangingPunct="1">
              <a:spcAft>
                <a:spcPts val="200"/>
              </a:spcAft>
              <a:defRPr/>
            </a:pPr>
            <a:endParaRPr lang="en-AU" altLang="en-US" sz="1300" i="1" dirty="0">
              <a:solidFill>
                <a:srgbClr val="FFFFFF"/>
              </a:solidFill>
            </a:endParaRPr>
          </a:p>
        </p:txBody>
      </p:sp>
      <p:sp>
        <p:nvSpPr>
          <p:cNvPr id="11" name="Content Placeholder 2">
            <a:extLst>
              <a:ext uri="{FF2B5EF4-FFF2-40B4-BE49-F238E27FC236}">
                <a16:creationId xmlns:a16="http://schemas.microsoft.com/office/drawing/2014/main" id="{7334BB24-3600-48AB-B4FA-153AAD9D7D00}"/>
              </a:ext>
            </a:extLst>
          </p:cNvPr>
          <p:cNvSpPr txBox="1">
            <a:spLocks/>
          </p:cNvSpPr>
          <p:nvPr/>
        </p:nvSpPr>
        <p:spPr>
          <a:xfrm>
            <a:off x="322263" y="1130969"/>
            <a:ext cx="3719846" cy="5537120"/>
          </a:xfrm>
          <a:prstGeom prst="rect">
            <a:avLst/>
          </a:prstGeom>
          <a:solidFill>
            <a:srgbClr val="CEE8D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endParaRPr lang="en-AU" altLang="en-US" sz="1300" i="1" dirty="0">
              <a:solidFill>
                <a:srgbClr val="FFFFFF"/>
              </a:solidFill>
            </a:endParaRPr>
          </a:p>
        </p:txBody>
      </p:sp>
      <p:sp>
        <p:nvSpPr>
          <p:cNvPr id="12" name="Content Placeholder 2">
            <a:extLst>
              <a:ext uri="{FF2B5EF4-FFF2-40B4-BE49-F238E27FC236}">
                <a16:creationId xmlns:a16="http://schemas.microsoft.com/office/drawing/2014/main" id="{93CEDBEB-4DAD-4980-BC41-C24A39B0D3CD}"/>
              </a:ext>
            </a:extLst>
          </p:cNvPr>
          <p:cNvSpPr txBox="1">
            <a:spLocks/>
          </p:cNvSpPr>
          <p:nvPr/>
        </p:nvSpPr>
        <p:spPr>
          <a:xfrm>
            <a:off x="8145128" y="1130968"/>
            <a:ext cx="3719845" cy="5537121"/>
          </a:xfrm>
          <a:prstGeom prst="rect">
            <a:avLst/>
          </a:prstGeom>
          <a:solidFill>
            <a:schemeClr val="accent2">
              <a:lumMod val="20000"/>
              <a:lumOff val="8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defRPr/>
            </a:pPr>
            <a:endParaRPr lang="en-AU" altLang="en-US" sz="1300" i="1" dirty="0">
              <a:solidFill>
                <a:srgbClr val="FFFFFF"/>
              </a:solidFill>
            </a:endParaRPr>
          </a:p>
        </p:txBody>
      </p:sp>
      <p:sp>
        <p:nvSpPr>
          <p:cNvPr id="8" name="TextBox 7">
            <a:extLst>
              <a:ext uri="{FF2B5EF4-FFF2-40B4-BE49-F238E27FC236}">
                <a16:creationId xmlns:a16="http://schemas.microsoft.com/office/drawing/2014/main" id="{2104044B-A746-4280-97C0-8E310E559964}"/>
              </a:ext>
            </a:extLst>
          </p:cNvPr>
          <p:cNvSpPr txBox="1"/>
          <p:nvPr/>
        </p:nvSpPr>
        <p:spPr>
          <a:xfrm>
            <a:off x="8281013" y="1348684"/>
            <a:ext cx="3569298" cy="5319405"/>
          </a:xfrm>
          <a:prstGeom prst="rect">
            <a:avLst/>
          </a:prstGeom>
          <a:noFill/>
        </p:spPr>
        <p:txBody>
          <a:bodyPr wrap="square">
            <a:spAutoFit/>
          </a:bodyPr>
          <a:lstStyle/>
          <a:p>
            <a:pPr algn="ctr">
              <a:lnSpc>
                <a:spcPts val="1300"/>
              </a:lnSpc>
              <a:spcAft>
                <a:spcPts val="600"/>
              </a:spcAft>
            </a:pPr>
            <a:r>
              <a:rPr lang="en-GB" sz="2400" b="1" dirty="0">
                <a:effectLst/>
                <a:ea typeface="Calibri" panose="020F0502020204030204" pitchFamily="34" charset="0"/>
                <a:cs typeface="Arial" panose="020B0604020202020204" pitchFamily="34" charset="0"/>
              </a:rPr>
              <a:t>Resources</a:t>
            </a:r>
            <a:endParaRPr lang="en-GB" sz="1600" b="1" dirty="0">
              <a:effectLst/>
              <a:ea typeface="Calibri" panose="020F0502020204030204" pitchFamily="34" charset="0"/>
              <a:cs typeface="Arial" panose="020B0604020202020204" pitchFamily="34" charset="0"/>
            </a:endParaRPr>
          </a:p>
          <a:p>
            <a:pPr algn="just">
              <a:lnSpc>
                <a:spcPts val="1300"/>
              </a:lnSpc>
              <a:spcAft>
                <a:spcPts val="600"/>
              </a:spcAft>
            </a:pPr>
            <a:endParaRPr lang="en-GB" sz="1600" b="1" dirty="0">
              <a:ea typeface="Calibri" panose="020F0502020204030204" pitchFamily="34" charset="0"/>
              <a:cs typeface="Arial" panose="020B0604020202020204" pitchFamily="34" charset="0"/>
            </a:endParaRPr>
          </a:p>
          <a:p>
            <a:pPr algn="just">
              <a:spcAft>
                <a:spcPts val="600"/>
              </a:spcAft>
            </a:pPr>
            <a:r>
              <a:rPr lang="en-AU" sz="1600" b="1" dirty="0">
                <a:effectLst/>
              </a:rPr>
              <a:t>Factsheet </a:t>
            </a:r>
            <a:r>
              <a:rPr lang="en-AU" sz="1600" dirty="0">
                <a:effectLst/>
              </a:rPr>
              <a:t>summarises the key information and operationalisation of the Regulatory Framework.  </a:t>
            </a:r>
          </a:p>
          <a:p>
            <a:pPr algn="just">
              <a:spcAft>
                <a:spcPts val="600"/>
              </a:spcAft>
            </a:pPr>
            <a:endParaRPr lang="en-AU" sz="1600" dirty="0">
              <a:solidFill>
                <a:srgbClr val="C45911"/>
              </a:solidFill>
              <a:ea typeface="Calibri" panose="020F0502020204030204" pitchFamily="34" charset="0"/>
              <a:cs typeface="Times New Roman" panose="02020603050405020304" pitchFamily="18" charset="0"/>
            </a:endParaRPr>
          </a:p>
          <a:p>
            <a:pPr algn="just">
              <a:spcAft>
                <a:spcPts val="600"/>
              </a:spcAft>
            </a:pPr>
            <a:r>
              <a:rPr lang="en-AU" sz="1600" b="1" dirty="0">
                <a:effectLst/>
              </a:rPr>
              <a:t>Services self-assessment </a:t>
            </a:r>
            <a:r>
              <a:rPr lang="en-AU" sz="1600" dirty="0">
                <a:effectLst/>
              </a:rPr>
              <a:t>document has been developed to support services in doing a self-assessment against the Regulatory Framework criteria and evidence, relevant practice standards across the HSQF indicators. </a:t>
            </a:r>
          </a:p>
          <a:p>
            <a:pPr algn="just">
              <a:spcAft>
                <a:spcPts val="600"/>
              </a:spcAft>
            </a:pPr>
            <a:endParaRPr lang="en-AU" sz="1600" dirty="0"/>
          </a:p>
          <a:p>
            <a:pPr algn="just">
              <a:spcAft>
                <a:spcPts val="600"/>
              </a:spcAft>
            </a:pPr>
            <a:r>
              <a:rPr lang="en-AU" sz="1600" b="1" dirty="0">
                <a:effectLst/>
              </a:rPr>
              <a:t>Online webinar</a:t>
            </a:r>
            <a:r>
              <a:rPr lang="en-AU" sz="1600" dirty="0">
                <a:effectLst/>
              </a:rPr>
              <a:t> will be uploaded to the webpage, following live state-wide delivery. The webinar is intended to outline the purpose, operationalisation and preparation required for services to be compliant with the Regulatory Framework by 1 January 2021.</a:t>
            </a:r>
            <a:endParaRPr lang="en-AU" sz="1600" dirty="0">
              <a:solidFill>
                <a:srgbClr val="C4591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94AD571-BCEA-4C67-A0CC-CE7C2ECBBD45}"/>
              </a:ext>
            </a:extLst>
          </p:cNvPr>
          <p:cNvSpPr txBox="1"/>
          <p:nvPr/>
        </p:nvSpPr>
        <p:spPr>
          <a:xfrm>
            <a:off x="453383" y="1335436"/>
            <a:ext cx="3457606" cy="5257850"/>
          </a:xfrm>
          <a:prstGeom prst="rect">
            <a:avLst/>
          </a:prstGeom>
          <a:noFill/>
        </p:spPr>
        <p:txBody>
          <a:bodyPr wrap="square">
            <a:spAutoFit/>
          </a:bodyPr>
          <a:lstStyle/>
          <a:p>
            <a:pPr algn="ctr">
              <a:lnSpc>
                <a:spcPts val="1300"/>
              </a:lnSpc>
              <a:spcAft>
                <a:spcPts val="600"/>
              </a:spcAft>
            </a:pPr>
            <a:r>
              <a:rPr lang="en-GB" sz="2400" b="1" dirty="0">
                <a:effectLst/>
                <a:ea typeface="Calibri" panose="020F0502020204030204" pitchFamily="34" charset="0"/>
                <a:cs typeface="Arial" panose="020B0604020202020204" pitchFamily="34" charset="0"/>
              </a:rPr>
              <a:t>Audit Support Funding </a:t>
            </a:r>
          </a:p>
          <a:p>
            <a:pPr>
              <a:lnSpc>
                <a:spcPts val="1300"/>
              </a:lnSpc>
              <a:spcAft>
                <a:spcPts val="600"/>
              </a:spcAft>
            </a:pPr>
            <a:endParaRPr lang="en-GB" sz="1600" dirty="0">
              <a:ea typeface="Calibri" panose="020F0502020204030204" pitchFamily="34" charset="0"/>
              <a:cs typeface="Arial" panose="020B0604020202020204" pitchFamily="34" charset="0"/>
            </a:endParaRPr>
          </a:p>
          <a:p>
            <a:r>
              <a:rPr lang="en-AU" sz="1600" dirty="0">
                <a:effectLst/>
                <a:ea typeface="Times New Roman" panose="02020603050405020304" pitchFamily="18" charset="0"/>
                <a:cs typeface="Arial" panose="020B0604020202020204" pitchFamily="34" charset="0"/>
              </a:rPr>
              <a:t>All services funded by the DJAG to provide DFV services will be provided with additional one-off discretionary funding to support compliance with the Practice Standards through the Regulatory Framework. </a:t>
            </a:r>
          </a:p>
          <a:p>
            <a:endParaRPr lang="en-AU" sz="1600" dirty="0">
              <a:ea typeface="Times New Roman" panose="02020603050405020304" pitchFamily="18" charset="0"/>
              <a:cs typeface="Arial" panose="020B0604020202020204" pitchFamily="34" charset="0"/>
            </a:endParaRPr>
          </a:p>
          <a:p>
            <a:r>
              <a:rPr lang="en-AU" sz="1600" dirty="0">
                <a:effectLst/>
                <a:ea typeface="Times New Roman" panose="02020603050405020304" pitchFamily="18" charset="0"/>
                <a:cs typeface="Arial" panose="020B0604020202020204" pitchFamily="34" charset="0"/>
              </a:rPr>
              <a:t>This funding is intended to be used to support compliance through either:</a:t>
            </a:r>
            <a:endParaRPr lang="en-AU" sz="1600" dirty="0">
              <a:effectLs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AU" sz="1600" dirty="0">
                <a:effectLst/>
                <a:ea typeface="Times New Roman" panose="02020603050405020304" pitchFamily="18" charset="0"/>
                <a:cs typeface="Arial" panose="020B0604020202020204" pitchFamily="34" charset="0"/>
              </a:rPr>
              <a:t>assisting with the audit costs associated with the services first audit under the Regulatory Framework, or </a:t>
            </a:r>
            <a:endParaRPr lang="en-AU" sz="1600" dirty="0">
              <a:effectLs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AU" sz="1600" dirty="0">
                <a:effectLst/>
                <a:ea typeface="Times New Roman" panose="02020603050405020304" pitchFamily="18" charset="0"/>
                <a:cs typeface="Arial" panose="020B0604020202020204" pitchFamily="34" charset="0"/>
              </a:rPr>
              <a:t>used to support services in becoming compliant (for example, amending policies, procedures and processes to ensure alignment with compliance requirements). </a:t>
            </a:r>
            <a:endParaRPr lang="en-AU" sz="1600" dirty="0">
              <a:effectLst/>
              <a:ea typeface="Times New Roman" panose="02020603050405020304" pitchFamily="18" charset="0"/>
              <a:cs typeface="Times New Roman" panose="02020603050405020304" pitchFamily="18" charset="0"/>
            </a:endParaRPr>
          </a:p>
          <a:p>
            <a:pPr marL="0" indent="0">
              <a:spcAft>
                <a:spcPts val="200"/>
              </a:spcAft>
              <a:buNone/>
              <a:defRPr/>
            </a:pPr>
            <a:endParaRPr lang="en-AU" altLang="en-US" sz="1600" i="1" dirty="0">
              <a:solidFill>
                <a:srgbClr val="FFFFFF"/>
              </a:solidFill>
            </a:endParaRPr>
          </a:p>
        </p:txBody>
      </p:sp>
      <p:sp>
        <p:nvSpPr>
          <p:cNvPr id="10" name="TextBox 9">
            <a:extLst>
              <a:ext uri="{FF2B5EF4-FFF2-40B4-BE49-F238E27FC236}">
                <a16:creationId xmlns:a16="http://schemas.microsoft.com/office/drawing/2014/main" id="{D75CD627-29FD-4063-9EEF-546F5C882E92}"/>
              </a:ext>
            </a:extLst>
          </p:cNvPr>
          <p:cNvSpPr txBox="1"/>
          <p:nvPr/>
        </p:nvSpPr>
        <p:spPr>
          <a:xfrm>
            <a:off x="4367198" y="1335436"/>
            <a:ext cx="3457606" cy="4157548"/>
          </a:xfrm>
          <a:prstGeom prst="rect">
            <a:avLst/>
          </a:prstGeom>
          <a:noFill/>
        </p:spPr>
        <p:txBody>
          <a:bodyPr wrap="square">
            <a:spAutoFit/>
          </a:bodyPr>
          <a:lstStyle/>
          <a:p>
            <a:pPr algn="ctr">
              <a:lnSpc>
                <a:spcPts val="1300"/>
              </a:lnSpc>
              <a:spcAft>
                <a:spcPts val="600"/>
              </a:spcAft>
            </a:pPr>
            <a:r>
              <a:rPr lang="en-GB" sz="2400" b="1" dirty="0">
                <a:effectLst/>
                <a:ea typeface="Calibri" panose="020F0502020204030204" pitchFamily="34" charset="0"/>
                <a:cs typeface="Arial" panose="020B0604020202020204" pitchFamily="34" charset="0"/>
              </a:rPr>
              <a:t>Auditor Training</a:t>
            </a:r>
          </a:p>
          <a:p>
            <a:pPr marL="0" indent="0" eaLnBrk="1" fontAlgn="auto" hangingPunct="1">
              <a:spcAft>
                <a:spcPts val="200"/>
              </a:spcAft>
              <a:buNone/>
              <a:defRPr/>
            </a:pPr>
            <a:endParaRPr lang="en-AU" altLang="en-US" sz="1600" dirty="0">
              <a:cs typeface="Arial" panose="020B0604020202020204" pitchFamily="34" charset="0"/>
            </a:endParaRPr>
          </a:p>
          <a:p>
            <a:pPr marL="0" indent="0" eaLnBrk="1" fontAlgn="auto" hangingPunct="1">
              <a:spcAft>
                <a:spcPts val="200"/>
              </a:spcAft>
              <a:buNone/>
              <a:defRPr/>
            </a:pPr>
            <a:r>
              <a:rPr lang="en-AU" altLang="en-US" sz="1600" dirty="0">
                <a:cs typeface="Arial" panose="020B0604020202020204" pitchFamily="34" charset="0"/>
              </a:rPr>
              <a:t>Any auditor auditing a DFV service under the Regulatory Framework will be required to complete departmentally provided DFV training.</a:t>
            </a:r>
          </a:p>
          <a:p>
            <a:pPr marL="0" indent="0" eaLnBrk="1" fontAlgn="auto" hangingPunct="1">
              <a:spcAft>
                <a:spcPts val="200"/>
              </a:spcAft>
              <a:buNone/>
              <a:defRPr/>
            </a:pPr>
            <a:endParaRPr lang="en-AU" altLang="en-US" sz="1600" dirty="0">
              <a:cs typeface="Arial" panose="020B0604020202020204" pitchFamily="34" charset="0"/>
            </a:endParaRPr>
          </a:p>
          <a:p>
            <a:pPr marL="0" indent="0" eaLnBrk="1" fontAlgn="auto" hangingPunct="1">
              <a:spcAft>
                <a:spcPts val="200"/>
              </a:spcAft>
              <a:buNone/>
              <a:defRPr/>
            </a:pPr>
            <a:r>
              <a:rPr lang="en-AU" sz="1600" dirty="0">
                <a:effectLst/>
                <a:latin typeface="Calibri" panose="020F0502020204030204" pitchFamily="34" charset="0"/>
                <a:ea typeface="Calibri" panose="020F0502020204030204" pitchFamily="34" charset="0"/>
              </a:rPr>
              <a:t>This training is to ensure auditors</a:t>
            </a:r>
            <a:r>
              <a:rPr lang="en-AU" sz="1600" dirty="0">
                <a:effectLst/>
                <a:latin typeface="Calibri" panose="020F0502020204030204" pitchFamily="34" charset="0"/>
                <a:ea typeface="Times New Roman" panose="02020603050405020304" pitchFamily="18" charset="0"/>
              </a:rPr>
              <a:t> have the necessary knowledge, nuanced understanding, and skill to appropriately audit DFV practice using the Regulatory Framework criteria</a:t>
            </a:r>
          </a:p>
          <a:p>
            <a:pPr marL="0" indent="0" eaLnBrk="1" fontAlgn="auto" hangingPunct="1">
              <a:spcAft>
                <a:spcPts val="200"/>
              </a:spcAft>
              <a:buNone/>
              <a:defRPr/>
            </a:pPr>
            <a:endParaRPr lang="en-AU" sz="1600" dirty="0">
              <a:latin typeface="Calibri" panose="020F0502020204030204" pitchFamily="34" charset="0"/>
            </a:endParaRPr>
          </a:p>
          <a:p>
            <a:pPr marL="0" indent="0" eaLnBrk="1" fontAlgn="auto" hangingPunct="1">
              <a:spcAft>
                <a:spcPts val="200"/>
              </a:spcAft>
              <a:buNone/>
              <a:defRPr/>
            </a:pPr>
            <a:r>
              <a:rPr lang="en-AU" sz="1600" dirty="0">
                <a:latin typeface="Calibri" panose="020F0502020204030204" pitchFamily="34" charset="0"/>
              </a:rPr>
              <a:t>The first training will be delivered in November 2021, with ongoing delivery on a needs basis. </a:t>
            </a:r>
            <a:endParaRPr lang="en-AU" sz="1600" dirty="0"/>
          </a:p>
        </p:txBody>
      </p:sp>
    </p:spTree>
    <p:extLst>
      <p:ext uri="{BB962C8B-B14F-4D97-AF65-F5344CB8AC3E}">
        <p14:creationId xmlns:p14="http://schemas.microsoft.com/office/powerpoint/2010/main" val="265786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Title 1">
            <a:extLst>
              <a:ext uri="{FF2B5EF4-FFF2-40B4-BE49-F238E27FC236}">
                <a16:creationId xmlns:a16="http://schemas.microsoft.com/office/drawing/2014/main" id="{B77B9F05-0519-4276-BC6C-384CD6010E8D}"/>
              </a:ext>
            </a:extLst>
          </p:cNvPr>
          <p:cNvSpPr>
            <a:spLocks noGrp="1" noChangeArrowheads="1"/>
          </p:cNvSpPr>
          <p:nvPr>
            <p:ph type="title"/>
          </p:nvPr>
        </p:nvSpPr>
        <p:spPr>
          <a:xfrm>
            <a:off x="572493" y="238539"/>
            <a:ext cx="11018520" cy="1434415"/>
          </a:xfrm>
        </p:spPr>
        <p:txBody>
          <a:bodyPr anchor="b">
            <a:normAutofit/>
          </a:bodyPr>
          <a:lstStyle/>
          <a:p>
            <a:pPr eaLnBrk="1" hangingPunct="1"/>
            <a:r>
              <a:rPr lang="en-AU" altLang="en-US" sz="5400" b="1"/>
              <a:t>WorkUp Queensland </a:t>
            </a:r>
          </a:p>
        </p:txBody>
      </p:sp>
      <p:sp>
        <p:nvSpPr>
          <p:cNvPr id="1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Content Placeholder 2">
            <a:extLst>
              <a:ext uri="{FF2B5EF4-FFF2-40B4-BE49-F238E27FC236}">
                <a16:creationId xmlns:a16="http://schemas.microsoft.com/office/drawing/2014/main" id="{77961A51-6FD5-4C72-BF07-00F463F801E1}"/>
              </a:ext>
            </a:extLst>
          </p:cNvPr>
          <p:cNvSpPr>
            <a:spLocks noGrp="1" noChangeArrowheads="1"/>
          </p:cNvSpPr>
          <p:nvPr>
            <p:ph idx="1"/>
          </p:nvPr>
        </p:nvSpPr>
        <p:spPr>
          <a:xfrm>
            <a:off x="572493" y="2148840"/>
            <a:ext cx="6713552" cy="4470620"/>
          </a:xfrm>
        </p:spPr>
        <p:txBody>
          <a:bodyPr anchor="t">
            <a:normAutofit lnSpcReduction="10000"/>
          </a:bodyPr>
          <a:lstStyle/>
          <a:p>
            <a:pPr>
              <a:spcBef>
                <a:spcPts val="600"/>
              </a:spcBef>
              <a:spcAft>
                <a:spcPts val="600"/>
              </a:spcAft>
            </a:pPr>
            <a:r>
              <a:rPr lang="en-GB" sz="2200" dirty="0">
                <a:effectLst/>
                <a:latin typeface="Calibri" panose="020F0502020204030204" pitchFamily="34" charset="0"/>
                <a:ea typeface="MS Mincho" panose="02020609040205080304" pitchFamily="49" charset="-128"/>
                <a:cs typeface="Times New Roman" panose="02020603050405020304" pitchFamily="18" charset="0"/>
              </a:rPr>
              <a:t>Capability and capacity building body for the domestic and family violence, sexual violence and women's wellbeing services </a:t>
            </a:r>
          </a:p>
          <a:p>
            <a:pPr>
              <a:spcBef>
                <a:spcPts val="600"/>
              </a:spcBef>
              <a:spcAft>
                <a:spcPts val="600"/>
              </a:spcAft>
            </a:pPr>
            <a:r>
              <a:rPr lang="en-GB" sz="2200" dirty="0">
                <a:latin typeface="Calibri" panose="020F0502020204030204" pitchFamily="34" charset="0"/>
                <a:ea typeface="MS Mincho" panose="02020609040205080304" pitchFamily="49" charset="-128"/>
                <a:cs typeface="Times New Roman" panose="02020603050405020304" pitchFamily="18" charset="0"/>
              </a:rPr>
              <a:t>Partnership between ANROWS and the Aboriginal and Torres Strait Islander Healing Foundation </a:t>
            </a:r>
            <a:endParaRPr lang="en-GB" sz="2200" dirty="0">
              <a:effectLst/>
              <a:latin typeface="Calibri" panose="020F0502020204030204" pitchFamily="34" charset="0"/>
              <a:ea typeface="MS Mincho" panose="02020609040205080304" pitchFamily="49" charset="-128"/>
              <a:cs typeface="Times New Roman" panose="02020603050405020304" pitchFamily="18" charset="0"/>
            </a:endParaRPr>
          </a:p>
          <a:p>
            <a:pPr>
              <a:spcBef>
                <a:spcPts val="600"/>
              </a:spcBef>
              <a:spcAft>
                <a:spcPts val="600"/>
              </a:spcAft>
            </a:pPr>
            <a:r>
              <a:rPr lang="en-GB" sz="2200" dirty="0" err="1">
                <a:effectLst/>
                <a:latin typeface="Calibri" panose="020F0502020204030204" pitchFamily="34" charset="0"/>
                <a:ea typeface="MS Mincho" panose="02020609040205080304" pitchFamily="49" charset="-128"/>
                <a:cs typeface="Times New Roman" panose="02020603050405020304" pitchFamily="18" charset="0"/>
              </a:rPr>
              <a:t>WorkUp</a:t>
            </a:r>
            <a:r>
              <a:rPr lang="en-GB" sz="2200" dirty="0">
                <a:effectLst/>
                <a:latin typeface="Calibri" panose="020F0502020204030204" pitchFamily="34" charset="0"/>
                <a:ea typeface="MS Mincho" panose="02020609040205080304" pitchFamily="49" charset="-128"/>
                <a:cs typeface="Times New Roman" panose="02020603050405020304" pitchFamily="18" charset="0"/>
              </a:rPr>
              <a:t> Queensland also offers:</a:t>
            </a:r>
          </a:p>
          <a:p>
            <a:pPr lvl="1">
              <a:spcBef>
                <a:spcPts val="600"/>
              </a:spcBef>
              <a:spcAft>
                <a:spcPts val="600"/>
              </a:spcAft>
            </a:pPr>
            <a:r>
              <a:rPr lang="en-GB" sz="2000" dirty="0">
                <a:effectLst/>
                <a:latin typeface="Calibri" panose="020F0502020204030204" pitchFamily="34" charset="0"/>
                <a:ea typeface="MS Mincho" panose="02020609040205080304" pitchFamily="49" charset="-128"/>
                <a:cs typeface="Times New Roman" panose="02020603050405020304" pitchFamily="18" charset="0"/>
              </a:rPr>
              <a:t>practice studios,</a:t>
            </a:r>
          </a:p>
          <a:p>
            <a:pPr lvl="1">
              <a:spcBef>
                <a:spcPts val="600"/>
              </a:spcBef>
              <a:spcAft>
                <a:spcPts val="600"/>
              </a:spcAft>
            </a:pPr>
            <a:r>
              <a:rPr lang="en-GB" sz="2000" dirty="0">
                <a:effectLst/>
                <a:latin typeface="Calibri" panose="020F0502020204030204" pitchFamily="34" charset="0"/>
                <a:ea typeface="MS Mincho" panose="02020609040205080304" pitchFamily="49" charset="-128"/>
                <a:cs typeface="Times New Roman" panose="02020603050405020304" pitchFamily="18" charset="0"/>
              </a:rPr>
              <a:t>knowledge circles, </a:t>
            </a:r>
          </a:p>
          <a:p>
            <a:pPr lvl="1">
              <a:spcBef>
                <a:spcPts val="600"/>
              </a:spcBef>
              <a:spcAft>
                <a:spcPts val="600"/>
              </a:spcAft>
            </a:pPr>
            <a:r>
              <a:rPr lang="en-GB" sz="2000" dirty="0">
                <a:effectLst/>
                <a:latin typeface="Calibri" panose="020F0502020204030204" pitchFamily="34" charset="0"/>
                <a:ea typeface="MS Mincho" panose="02020609040205080304" pitchFamily="49" charset="-128"/>
                <a:cs typeface="Times New Roman" panose="02020603050405020304" pitchFamily="18" charset="0"/>
              </a:rPr>
              <a:t>professional development and </a:t>
            </a:r>
          </a:p>
          <a:p>
            <a:pPr lvl="1">
              <a:spcBef>
                <a:spcPts val="600"/>
              </a:spcBef>
              <a:spcAft>
                <a:spcPts val="600"/>
              </a:spcAft>
            </a:pPr>
            <a:r>
              <a:rPr lang="en-GB" sz="2000" dirty="0">
                <a:effectLst/>
                <a:latin typeface="Calibri" panose="020F0502020204030204" pitchFamily="34" charset="0"/>
                <a:ea typeface="MS Mincho" panose="02020609040205080304" pitchFamily="49" charset="-128"/>
                <a:cs typeface="Times New Roman" panose="02020603050405020304" pitchFamily="18" charset="0"/>
              </a:rPr>
              <a:t>workforce planning for the DFV sector </a:t>
            </a:r>
          </a:p>
          <a:p>
            <a:pPr lvl="1">
              <a:spcBef>
                <a:spcPts val="600"/>
              </a:spcBef>
              <a:spcAft>
                <a:spcPts val="600"/>
              </a:spcAft>
            </a:pPr>
            <a:r>
              <a:rPr lang="en-GB" sz="2000" dirty="0">
                <a:effectLst/>
                <a:latin typeface="Calibri" panose="020F0502020204030204" pitchFamily="34" charset="0"/>
                <a:ea typeface="MS Mincho" panose="02020609040205080304" pitchFamily="49" charset="-128"/>
                <a:cs typeface="Times New Roman" panose="02020603050405020304" pitchFamily="18" charset="0"/>
              </a:rPr>
              <a:t>can assist services in preparing for the implementation of the Regulatory Framework.</a:t>
            </a:r>
            <a:endParaRPr lang="en-AU" sz="2000" dirty="0">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026" name="Picture 2" descr="WorkUP Queensland | ANROWS - Australia&amp;#39;s National Research Organisation for  Women&amp;#39;s Safety">
            <a:extLst>
              <a:ext uri="{FF2B5EF4-FFF2-40B4-BE49-F238E27FC236}">
                <a16:creationId xmlns:a16="http://schemas.microsoft.com/office/drawing/2014/main" id="{8B3C3CC7-5D5D-45AC-B066-0C3362631D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99"/>
          <a:stretch/>
        </p:blipFill>
        <p:spPr bwMode="auto">
          <a:xfrm>
            <a:off x="7649949" y="2001612"/>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1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Title 1">
            <a:extLst>
              <a:ext uri="{FF2B5EF4-FFF2-40B4-BE49-F238E27FC236}">
                <a16:creationId xmlns:a16="http://schemas.microsoft.com/office/drawing/2014/main" id="{B77B9F05-0519-4276-BC6C-384CD6010E8D}"/>
              </a:ext>
            </a:extLst>
          </p:cNvPr>
          <p:cNvSpPr>
            <a:spLocks noGrp="1" noChangeArrowheads="1"/>
          </p:cNvSpPr>
          <p:nvPr>
            <p:ph type="title"/>
          </p:nvPr>
        </p:nvSpPr>
        <p:spPr>
          <a:xfrm>
            <a:off x="960100" y="978102"/>
            <a:ext cx="10588434" cy="1062644"/>
          </a:xfrm>
        </p:spPr>
        <p:txBody>
          <a:bodyPr anchor="b">
            <a:normAutofit/>
          </a:bodyPr>
          <a:lstStyle/>
          <a:p>
            <a:pPr eaLnBrk="1" hangingPunct="1"/>
            <a:r>
              <a:rPr lang="en-AU" altLang="en-US" b="1" dirty="0"/>
              <a:t>Next Steps for Services</a:t>
            </a:r>
          </a:p>
        </p:txBody>
      </p:sp>
      <p:cxnSp>
        <p:nvCxnSpPr>
          <p:cNvPr id="137" name="Straight Connector 13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1F07CC3-E98F-4446-A52F-814DC492640D}"/>
              </a:ext>
            </a:extLst>
          </p:cNvPr>
          <p:cNvPicPr>
            <a:picLocks noChangeAspect="1"/>
          </p:cNvPicPr>
          <p:nvPr/>
        </p:nvPicPr>
        <p:blipFill rotWithShape="1">
          <a:blip r:embed="rId3"/>
          <a:srcRect l="1762" t="2122" r="1824" b="-1"/>
          <a:stretch/>
        </p:blipFill>
        <p:spPr>
          <a:xfrm>
            <a:off x="1047624" y="2482790"/>
            <a:ext cx="3333965" cy="3415392"/>
          </a:xfrm>
          <a:prstGeom prst="rect">
            <a:avLst/>
          </a:prstGeom>
        </p:spPr>
      </p:pic>
      <p:sp>
        <p:nvSpPr>
          <p:cNvPr id="9219" name="Content Placeholder 2">
            <a:extLst>
              <a:ext uri="{FF2B5EF4-FFF2-40B4-BE49-F238E27FC236}">
                <a16:creationId xmlns:a16="http://schemas.microsoft.com/office/drawing/2014/main" id="{77961A51-6FD5-4C72-BF07-00F463F801E1}"/>
              </a:ext>
            </a:extLst>
          </p:cNvPr>
          <p:cNvSpPr>
            <a:spLocks noGrp="1" noChangeArrowheads="1"/>
          </p:cNvSpPr>
          <p:nvPr>
            <p:ph idx="1"/>
          </p:nvPr>
        </p:nvSpPr>
        <p:spPr>
          <a:xfrm>
            <a:off x="4742482" y="2482790"/>
            <a:ext cx="6806052" cy="3965281"/>
          </a:xfrm>
        </p:spPr>
        <p:txBody>
          <a:bodyPr>
            <a:normAutofit lnSpcReduction="10000"/>
          </a:bodyPr>
          <a:lstStyle/>
          <a:p>
            <a:pPr lvl="0"/>
            <a:r>
              <a:rPr lang="en-AU" sz="2000" b="1" dirty="0"/>
              <a:t>Read and understand </a:t>
            </a:r>
            <a:r>
              <a:rPr lang="en-AU" sz="2000" dirty="0"/>
              <a:t>both the Framework document and HSQF supplement that includes the DFV criteria and suggested evidence </a:t>
            </a:r>
          </a:p>
          <a:p>
            <a:pPr lvl="0"/>
            <a:r>
              <a:rPr lang="en-AU" sz="2000" b="1" dirty="0"/>
              <a:t>Review our resources </a:t>
            </a:r>
            <a:r>
              <a:rPr lang="en-AU" sz="2000" dirty="0"/>
              <a:t>on our dedicated service provider webpage</a:t>
            </a:r>
          </a:p>
          <a:p>
            <a:pPr lvl="0"/>
            <a:r>
              <a:rPr lang="en-AU" sz="2000" b="1" dirty="0"/>
              <a:t>Communicate with staff </a:t>
            </a:r>
            <a:r>
              <a:rPr lang="en-AU" sz="2000" dirty="0"/>
              <a:t>regarding the implementation of the Regulatory Framework and any changes required to practice </a:t>
            </a:r>
          </a:p>
          <a:p>
            <a:pPr lvl="0"/>
            <a:r>
              <a:rPr lang="en-AU" sz="2000" dirty="0"/>
              <a:t>Provide and encourage staff to </a:t>
            </a:r>
            <a:r>
              <a:rPr lang="en-AU" sz="2000" b="1" dirty="0"/>
              <a:t>undertake professional development</a:t>
            </a:r>
            <a:r>
              <a:rPr lang="en-AU" sz="2000" dirty="0"/>
              <a:t> if needed</a:t>
            </a:r>
          </a:p>
          <a:p>
            <a:pPr lvl="0"/>
            <a:r>
              <a:rPr lang="en-AU" sz="2000" dirty="0"/>
              <a:t>Review organisational </a:t>
            </a:r>
            <a:r>
              <a:rPr lang="en-AU" sz="2000" b="1" dirty="0"/>
              <a:t>policies and procedures </a:t>
            </a:r>
            <a:r>
              <a:rPr lang="en-AU" sz="2000" dirty="0"/>
              <a:t>and update as needed</a:t>
            </a:r>
          </a:p>
          <a:p>
            <a:r>
              <a:rPr lang="en-AU" sz="2000" dirty="0"/>
              <a:t>Implement continuous monitoring and improvement processes.</a:t>
            </a:r>
            <a:endParaRPr lang="en-AU" altLang="en-US" sz="2000" dirty="0"/>
          </a:p>
        </p:txBody>
      </p:sp>
    </p:spTree>
    <p:extLst>
      <p:ext uri="{BB962C8B-B14F-4D97-AF65-F5344CB8AC3E}">
        <p14:creationId xmlns:p14="http://schemas.microsoft.com/office/powerpoint/2010/main" val="159511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6200000">
            <a:off x="8195994" y="2228825"/>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6200000">
            <a:off x="8468253" y="3058934"/>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rot="5400000">
            <a:off x="-2210143" y="1956566"/>
            <a:ext cx="5922049" cy="180236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6200000" flipV="1">
            <a:off x="-2435693" y="4917591"/>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pSp>
        <p:nvGrpSpPr>
          <p:cNvPr id="4" name="Group 3">
            <a:extLst>
              <a:ext uri="{FF2B5EF4-FFF2-40B4-BE49-F238E27FC236}">
                <a16:creationId xmlns:a16="http://schemas.microsoft.com/office/drawing/2014/main" id="{B28F4E77-A480-4747-AE68-ED6DB62F862E}"/>
              </a:ext>
            </a:extLst>
          </p:cNvPr>
          <p:cNvGrpSpPr/>
          <p:nvPr/>
        </p:nvGrpSpPr>
        <p:grpSpPr>
          <a:xfrm>
            <a:off x="549928" y="2801467"/>
            <a:ext cx="11080302" cy="3482844"/>
            <a:chOff x="247711" y="1459026"/>
            <a:chExt cx="11684736" cy="3098147"/>
          </a:xfrm>
        </p:grpSpPr>
        <p:sp>
          <p:nvSpPr>
            <p:cNvPr id="22" name="Rectangle: Top Corners Rounded 21">
              <a:extLst>
                <a:ext uri="{FF2B5EF4-FFF2-40B4-BE49-F238E27FC236}">
                  <a16:creationId xmlns:a16="http://schemas.microsoft.com/office/drawing/2014/main" id="{59512F0F-AFBF-4563-9FB3-40272F4D2A95}"/>
                </a:ext>
              </a:extLst>
            </p:cNvPr>
            <p:cNvSpPr/>
            <p:nvPr/>
          </p:nvSpPr>
          <p:spPr>
            <a:xfrm flipV="1">
              <a:off x="8808549" y="2211328"/>
              <a:ext cx="2690345" cy="2344866"/>
            </a:xfrm>
            <a:prstGeom prst="round2Same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Top Corners Rounded 20">
              <a:extLst>
                <a:ext uri="{FF2B5EF4-FFF2-40B4-BE49-F238E27FC236}">
                  <a16:creationId xmlns:a16="http://schemas.microsoft.com/office/drawing/2014/main" id="{34E24307-8CBD-4741-B743-B178FEE5C137}"/>
                </a:ext>
              </a:extLst>
            </p:cNvPr>
            <p:cNvSpPr/>
            <p:nvPr/>
          </p:nvSpPr>
          <p:spPr>
            <a:xfrm flipV="1">
              <a:off x="5957595" y="2212308"/>
              <a:ext cx="2690346" cy="2344865"/>
            </a:xfrm>
            <a:prstGeom prst="round2Same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Top Corners Rounded 19">
              <a:extLst>
                <a:ext uri="{FF2B5EF4-FFF2-40B4-BE49-F238E27FC236}">
                  <a16:creationId xmlns:a16="http://schemas.microsoft.com/office/drawing/2014/main" id="{A97DD970-FDC9-43B7-9C25-127BC2418F63}"/>
                </a:ext>
              </a:extLst>
            </p:cNvPr>
            <p:cNvSpPr/>
            <p:nvPr/>
          </p:nvSpPr>
          <p:spPr>
            <a:xfrm flipV="1">
              <a:off x="3106640" y="2188244"/>
              <a:ext cx="2690346" cy="2344867"/>
            </a:xfrm>
            <a:prstGeom prst="round2SameRect">
              <a:avLst/>
            </a:prstGeom>
            <a:solidFill>
              <a:srgbClr val="B6D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Top Corners Rounded 7">
              <a:extLst>
                <a:ext uri="{FF2B5EF4-FFF2-40B4-BE49-F238E27FC236}">
                  <a16:creationId xmlns:a16="http://schemas.microsoft.com/office/drawing/2014/main" id="{402D09E9-FB06-4FBC-80B7-4071A8E30AED}"/>
                </a:ext>
              </a:extLst>
            </p:cNvPr>
            <p:cNvSpPr/>
            <p:nvPr/>
          </p:nvSpPr>
          <p:spPr>
            <a:xfrm flipV="1">
              <a:off x="259744" y="2212307"/>
              <a:ext cx="2708112" cy="2344866"/>
            </a:xfrm>
            <a:prstGeom prst="round2SameRect">
              <a:avLst/>
            </a:prstGeom>
            <a:solidFill>
              <a:srgbClr val="75B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1" name="Diagram 10">
              <a:extLst>
                <a:ext uri="{FF2B5EF4-FFF2-40B4-BE49-F238E27FC236}">
                  <a16:creationId xmlns:a16="http://schemas.microsoft.com/office/drawing/2014/main" id="{A59721DF-C8D1-4DEB-B50F-FB87AF489D6E}"/>
                </a:ext>
              </a:extLst>
            </p:cNvPr>
            <p:cNvGraphicFramePr/>
            <p:nvPr>
              <p:extLst>
                <p:ext uri="{D42A27DB-BD31-4B8C-83A1-F6EECF244321}">
                  <p14:modId xmlns:p14="http://schemas.microsoft.com/office/powerpoint/2010/main" val="3586626018"/>
                </p:ext>
              </p:extLst>
            </p:nvPr>
          </p:nvGraphicFramePr>
          <p:xfrm>
            <a:off x="247711" y="1459026"/>
            <a:ext cx="11684736" cy="753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637E06E-60E1-476C-A6C0-0E6BD6B0A0F3}"/>
                </a:ext>
              </a:extLst>
            </p:cNvPr>
            <p:cNvSpPr txBox="1"/>
            <p:nvPr/>
          </p:nvSpPr>
          <p:spPr>
            <a:xfrm>
              <a:off x="376137" y="2496015"/>
              <a:ext cx="2486250" cy="1806955"/>
            </a:xfrm>
            <a:prstGeom prst="rect">
              <a:avLst/>
            </a:prstGeom>
            <a:noFill/>
          </p:spPr>
          <p:txBody>
            <a:bodyPr wrap="square" rtlCol="0">
              <a:spAutoFit/>
            </a:bodyPr>
            <a:lstStyle/>
            <a:p>
              <a:r>
                <a:rPr lang="en-AU" dirty="0"/>
                <a:t>Principle 1 – The rights, safety and dignity of victims are paramount </a:t>
              </a:r>
            </a:p>
            <a:p>
              <a:endParaRPr lang="en-AU" dirty="0"/>
            </a:p>
            <a:p>
              <a:r>
                <a:rPr lang="en-AU" b="1" dirty="0"/>
                <a:t>Principle 2 – Staff understand domestic and family violence </a:t>
              </a:r>
            </a:p>
          </p:txBody>
        </p:sp>
        <p:sp>
          <p:nvSpPr>
            <p:cNvPr id="14" name="TextBox 13">
              <a:extLst>
                <a:ext uri="{FF2B5EF4-FFF2-40B4-BE49-F238E27FC236}">
                  <a16:creationId xmlns:a16="http://schemas.microsoft.com/office/drawing/2014/main" id="{7C24A282-2ED9-45B9-BAA9-0873D3440E7E}"/>
                </a:ext>
              </a:extLst>
            </p:cNvPr>
            <p:cNvSpPr txBox="1"/>
            <p:nvPr/>
          </p:nvSpPr>
          <p:spPr>
            <a:xfrm>
              <a:off x="3185452" y="2571285"/>
              <a:ext cx="2763252" cy="1067747"/>
            </a:xfrm>
            <a:prstGeom prst="rect">
              <a:avLst/>
            </a:prstGeom>
            <a:noFill/>
          </p:spPr>
          <p:txBody>
            <a:bodyPr wrap="square" rtlCol="0">
              <a:spAutoFit/>
            </a:bodyPr>
            <a:lstStyle/>
            <a:p>
              <a:r>
                <a:rPr lang="en-AU" b="1" dirty="0"/>
                <a:t>Principle  4 – Perpetrators are held accountable for their actions</a:t>
              </a:r>
            </a:p>
          </p:txBody>
        </p:sp>
        <p:sp>
          <p:nvSpPr>
            <p:cNvPr id="15" name="TextBox 14">
              <a:extLst>
                <a:ext uri="{FF2B5EF4-FFF2-40B4-BE49-F238E27FC236}">
                  <a16:creationId xmlns:a16="http://schemas.microsoft.com/office/drawing/2014/main" id="{1B573F1A-D887-4921-8197-E5DFD0078114}"/>
                </a:ext>
              </a:extLst>
            </p:cNvPr>
            <p:cNvSpPr txBox="1"/>
            <p:nvPr/>
          </p:nvSpPr>
          <p:spPr>
            <a:xfrm>
              <a:off x="6157252" y="2389439"/>
              <a:ext cx="2351905" cy="2053358"/>
            </a:xfrm>
            <a:prstGeom prst="rect">
              <a:avLst/>
            </a:prstGeom>
            <a:noFill/>
          </p:spPr>
          <p:txBody>
            <a:bodyPr wrap="square" rtlCol="0">
              <a:spAutoFit/>
            </a:bodyPr>
            <a:lstStyle/>
            <a:p>
              <a:r>
                <a:rPr lang="en-AU" b="1" dirty="0"/>
                <a:t>Principle 5 – Services are culturally safe for Aboriginal and Torres Strait Islander people </a:t>
              </a:r>
            </a:p>
            <a:p>
              <a:endParaRPr lang="en-AU" dirty="0"/>
            </a:p>
            <a:p>
              <a:r>
                <a:rPr lang="en-AU" dirty="0"/>
                <a:t>Principle 6</a:t>
              </a:r>
              <a:r>
                <a:rPr lang="en-AU" b="1" dirty="0"/>
                <a:t> </a:t>
              </a:r>
              <a:r>
                <a:rPr lang="en-AU" dirty="0"/>
                <a:t>–</a:t>
              </a:r>
              <a:r>
                <a:rPr lang="en-AU" b="1" dirty="0"/>
                <a:t> </a:t>
              </a:r>
              <a:r>
                <a:rPr lang="en-AU" dirty="0"/>
                <a:t>Services are client-centred and accessible for all</a:t>
              </a:r>
            </a:p>
          </p:txBody>
        </p:sp>
        <p:sp>
          <p:nvSpPr>
            <p:cNvPr id="16" name="TextBox 15">
              <a:extLst>
                <a:ext uri="{FF2B5EF4-FFF2-40B4-BE49-F238E27FC236}">
                  <a16:creationId xmlns:a16="http://schemas.microsoft.com/office/drawing/2014/main" id="{F683D58B-D3AE-415C-9C36-F96CA1203B60}"/>
                </a:ext>
              </a:extLst>
            </p:cNvPr>
            <p:cNvSpPr txBox="1"/>
            <p:nvPr/>
          </p:nvSpPr>
          <p:spPr>
            <a:xfrm>
              <a:off x="8920504" y="2454503"/>
              <a:ext cx="2527311" cy="821344"/>
            </a:xfrm>
            <a:prstGeom prst="rect">
              <a:avLst/>
            </a:prstGeom>
            <a:noFill/>
          </p:spPr>
          <p:txBody>
            <a:bodyPr wrap="square" rtlCol="0">
              <a:spAutoFit/>
            </a:bodyPr>
            <a:lstStyle/>
            <a:p>
              <a:r>
                <a:rPr lang="en-AU" dirty="0"/>
                <a:t>Principle 3</a:t>
              </a:r>
              <a:r>
                <a:rPr lang="en-AU" b="1" dirty="0"/>
                <a:t> </a:t>
              </a:r>
              <a:r>
                <a:rPr lang="en-AU" dirty="0"/>
                <a:t>–</a:t>
              </a:r>
              <a:r>
                <a:rPr lang="en-AU" b="1" dirty="0"/>
                <a:t> </a:t>
              </a:r>
              <a:r>
                <a:rPr lang="en-AU" dirty="0"/>
                <a:t>Services are evidence-informed</a:t>
              </a:r>
            </a:p>
            <a:p>
              <a:endParaRPr lang="en-AU" b="1" dirty="0"/>
            </a:p>
          </p:txBody>
        </p:sp>
        <p:sp>
          <p:nvSpPr>
            <p:cNvPr id="17" name="TextBox 16">
              <a:extLst>
                <a:ext uri="{FF2B5EF4-FFF2-40B4-BE49-F238E27FC236}">
                  <a16:creationId xmlns:a16="http://schemas.microsoft.com/office/drawing/2014/main" id="{8D98189D-E4D3-4675-B159-AE39B567069C}"/>
                </a:ext>
              </a:extLst>
            </p:cNvPr>
            <p:cNvSpPr txBox="1"/>
            <p:nvPr/>
          </p:nvSpPr>
          <p:spPr>
            <a:xfrm>
              <a:off x="8968414" y="3153850"/>
              <a:ext cx="2370614" cy="1314150"/>
            </a:xfrm>
            <a:prstGeom prst="rect">
              <a:avLst/>
            </a:prstGeom>
            <a:noFill/>
          </p:spPr>
          <p:txBody>
            <a:bodyPr wrap="square" rtlCol="0">
              <a:spAutoFit/>
            </a:bodyPr>
            <a:lstStyle/>
            <a:p>
              <a:r>
                <a:rPr lang="en-AU" b="1" dirty="0"/>
                <a:t>Principle 7 –  Services collaborate to provide an integrated response</a:t>
              </a:r>
            </a:p>
            <a:p>
              <a:endParaRPr lang="en-AU" dirty="0"/>
            </a:p>
          </p:txBody>
        </p:sp>
      </p:grpSp>
      <p:sp>
        <p:nvSpPr>
          <p:cNvPr id="23" name="Title 1">
            <a:extLst>
              <a:ext uri="{FF2B5EF4-FFF2-40B4-BE49-F238E27FC236}">
                <a16:creationId xmlns:a16="http://schemas.microsoft.com/office/drawing/2014/main" id="{894B8ED0-178B-4A87-8391-0A77FD7FF9AE}"/>
              </a:ext>
            </a:extLst>
          </p:cNvPr>
          <p:cNvSpPr txBox="1">
            <a:spLocks noChangeArrowheads="1"/>
          </p:cNvSpPr>
          <p:nvPr/>
        </p:nvSpPr>
        <p:spPr>
          <a:xfrm>
            <a:off x="1225470" y="-352546"/>
            <a:ext cx="9729218" cy="1351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altLang="en-US" sz="3200" b="1" dirty="0"/>
              <a:t>Practice Principles and the Regulatory Framework </a:t>
            </a:r>
          </a:p>
        </p:txBody>
      </p:sp>
      <p:sp>
        <p:nvSpPr>
          <p:cNvPr id="3" name="Rectangle 2">
            <a:extLst>
              <a:ext uri="{FF2B5EF4-FFF2-40B4-BE49-F238E27FC236}">
                <a16:creationId xmlns:a16="http://schemas.microsoft.com/office/drawing/2014/main" id="{EF2D399B-9638-4B55-BEBC-0BA9FFCA45C2}"/>
              </a:ext>
            </a:extLst>
          </p:cNvPr>
          <p:cNvSpPr/>
          <p:nvPr/>
        </p:nvSpPr>
        <p:spPr>
          <a:xfrm>
            <a:off x="847587" y="1412599"/>
            <a:ext cx="10782643" cy="923330"/>
          </a:xfrm>
          <a:prstGeom prst="rect">
            <a:avLst/>
          </a:prstGeom>
        </p:spPr>
        <p:txBody>
          <a:bodyPr wrap="square">
            <a:spAutoFit/>
          </a:bodyPr>
          <a:lstStyle/>
          <a:p>
            <a:pPr lvl="0" fontAlgn="base">
              <a:spcBef>
                <a:spcPct val="0"/>
              </a:spcBef>
              <a:spcAft>
                <a:spcPts val="600"/>
              </a:spcAft>
              <a:defRPr/>
            </a:pPr>
            <a:r>
              <a:rPr lang="en-US" dirty="0">
                <a:latin typeface="Calibri" panose="020F0502020204030204" pitchFamily="34" charset="0"/>
                <a:ea typeface="Calibri" panose="020F0502020204030204" pitchFamily="34" charset="0"/>
              </a:rPr>
              <a:t>The</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Practice Standards</a:t>
            </a:r>
            <a:r>
              <a:rPr lang="en-US" spc="-7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are</a:t>
            </a:r>
            <a:r>
              <a:rPr lang="en-US" spc="-6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informed</a:t>
            </a:r>
            <a:r>
              <a:rPr lang="en-US" spc="-7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by</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range</a:t>
            </a:r>
            <a:r>
              <a:rPr lang="en-US" spc="-6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7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theoretical</a:t>
            </a:r>
            <a:r>
              <a:rPr lang="en-US" spc="-7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frameworks</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that</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underpin</a:t>
            </a:r>
            <a:r>
              <a:rPr lang="en-US" spc="-6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good practice in responding to the needs of both victims and perpetrators of violence. </a:t>
            </a:r>
            <a:r>
              <a:rPr lang="en-US" dirty="0"/>
              <a:t>These practice principles are embedded within the Regulatory Framework and are core elements of DFV practice. </a:t>
            </a:r>
            <a:endParaRPr lang="en-AU"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751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AU"/>
              <a:t>Victim Safety </a:t>
            </a:r>
            <a:endParaRPr lang="en-AU" dirty="0"/>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2004928" y="1070810"/>
            <a:ext cx="5334335" cy="1351637"/>
          </a:xfrm>
        </p:spPr>
        <p:txBody>
          <a:bodyPr>
            <a:noAutofit/>
          </a:bodyPr>
          <a:lstStyle/>
          <a:p>
            <a:pPr eaLnBrk="1" hangingPunct="1"/>
            <a:r>
              <a:rPr lang="en-AU" altLang="en-US" sz="2800" b="1" dirty="0"/>
              <a:t>Principle 2 - Staff understand Domestic and Family Violence </a:t>
            </a:r>
          </a:p>
        </p:txBody>
      </p:sp>
      <p:sp>
        <p:nvSpPr>
          <p:cNvPr id="11" name="Rectangle 10">
            <a:extLst>
              <a:ext uri="{FF2B5EF4-FFF2-40B4-BE49-F238E27FC236}">
                <a16:creationId xmlns:a16="http://schemas.microsoft.com/office/drawing/2014/main" id="{54618F7A-8F87-4427-B7E9-86DA2956FE8B}"/>
              </a:ext>
            </a:extLst>
          </p:cNvPr>
          <p:cNvSpPr/>
          <p:nvPr/>
        </p:nvSpPr>
        <p:spPr>
          <a:xfrm>
            <a:off x="7932146" y="1178767"/>
            <a:ext cx="3983880" cy="5109091"/>
          </a:xfrm>
          <a:prstGeom prst="rect">
            <a:avLst/>
          </a:prstGeom>
        </p:spPr>
        <p:txBody>
          <a:bodyPr wrap="square">
            <a:spAutoFit/>
          </a:bodyPr>
          <a:lstStyle/>
          <a:p>
            <a:pPr marL="285750" indent="-285750">
              <a:buFont typeface="Arial" panose="020B0604020202020204" pitchFamily="34" charset="0"/>
              <a:buChar char="•"/>
            </a:pPr>
            <a:r>
              <a:rPr lang="en-AU" dirty="0"/>
              <a:t>A gendered lens acknowledges the power imbalance that underpins domestic and family violence and how perpetrators exercise power and control over victims</a:t>
            </a:r>
          </a:p>
          <a:p>
            <a:endParaRPr lang="en-AU" dirty="0"/>
          </a:p>
          <a:p>
            <a:pPr marL="285750" indent="-285750">
              <a:buFont typeface="Arial" panose="020B0604020202020204" pitchFamily="34" charset="0"/>
              <a:buChar char="•"/>
            </a:pPr>
            <a:r>
              <a:rPr lang="en-AU" dirty="0"/>
              <a:t>I</a:t>
            </a:r>
            <a:r>
              <a:rPr lang="en-US" dirty="0"/>
              <a:t>ntersectionality is important and ensures that victims experience and understand violence in different ways based on intersecting experiences with other forms of disadvantage, for instance related to race, class, level of ability and sexuality.</a:t>
            </a:r>
            <a:endParaRPr lang="en-AU" dirty="0"/>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dirty="0"/>
              <a:t>Applying a ‘gender lens’ is vital for developing equitable policies, programs and services, and achieving gender equality.</a:t>
            </a:r>
            <a:endParaRPr lang="en-AU" sz="2000" dirty="0"/>
          </a:p>
        </p:txBody>
      </p:sp>
      <p:pic>
        <p:nvPicPr>
          <p:cNvPr id="7" name="Picture 6">
            <a:extLst>
              <a:ext uri="{FF2B5EF4-FFF2-40B4-BE49-F238E27FC236}">
                <a16:creationId xmlns:a16="http://schemas.microsoft.com/office/drawing/2014/main" id="{B8C2F1EB-B2F2-4655-A0DB-C08DC82ED918}"/>
              </a:ext>
            </a:extLst>
          </p:cNvPr>
          <p:cNvPicPr/>
          <p:nvPr/>
        </p:nvPicPr>
        <p:blipFill>
          <a:blip r:embed="rId4"/>
          <a:stretch>
            <a:fillRect/>
          </a:stretch>
        </p:blipFill>
        <p:spPr>
          <a:xfrm>
            <a:off x="275974" y="2711839"/>
            <a:ext cx="7472363" cy="3538490"/>
          </a:xfrm>
          <a:prstGeom prst="rect">
            <a:avLst/>
          </a:prstGeom>
          <a:ln>
            <a:solidFill>
              <a:schemeClr val="bg1"/>
            </a:solidFill>
          </a:ln>
        </p:spPr>
      </p:pic>
      <p:graphicFrame>
        <p:nvGraphicFramePr>
          <p:cNvPr id="13" name="Diagram 12">
            <a:extLst>
              <a:ext uri="{FF2B5EF4-FFF2-40B4-BE49-F238E27FC236}">
                <a16:creationId xmlns:a16="http://schemas.microsoft.com/office/drawing/2014/main" id="{8A33C0E0-A818-4D27-B95F-709AA7290B89}"/>
              </a:ext>
            </a:extLst>
          </p:cNvPr>
          <p:cNvGraphicFramePr/>
          <p:nvPr>
            <p:extLst>
              <p:ext uri="{D42A27DB-BD31-4B8C-83A1-F6EECF244321}">
                <p14:modId xmlns:p14="http://schemas.microsoft.com/office/powerpoint/2010/main" val="1253835126"/>
              </p:ext>
            </p:extLst>
          </p:nvPr>
        </p:nvGraphicFramePr>
        <p:xfrm>
          <a:off x="2537513" y="128755"/>
          <a:ext cx="9510903" cy="479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7216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2003067" y="1067979"/>
            <a:ext cx="5266202" cy="1459921"/>
          </a:xfrm>
        </p:spPr>
        <p:txBody>
          <a:bodyPr>
            <a:noAutofit/>
          </a:bodyPr>
          <a:lstStyle/>
          <a:p>
            <a:pPr eaLnBrk="1" hangingPunct="1"/>
            <a:r>
              <a:rPr lang="en-AU" altLang="en-US" sz="2800" b="1" dirty="0"/>
              <a:t>Principle 4 </a:t>
            </a:r>
            <a:br>
              <a:rPr lang="en-AU" altLang="en-US" sz="2800" b="1" dirty="0"/>
            </a:br>
            <a:r>
              <a:rPr lang="en-AU" altLang="en-US" sz="2800" b="1" dirty="0"/>
              <a:t>Ensuring safety, responsibility and accountability</a:t>
            </a:r>
          </a:p>
        </p:txBody>
      </p:sp>
      <p:pic>
        <p:nvPicPr>
          <p:cNvPr id="12" name="Picture 11">
            <a:extLst>
              <a:ext uri="{FF2B5EF4-FFF2-40B4-BE49-F238E27FC236}">
                <a16:creationId xmlns:a16="http://schemas.microsoft.com/office/drawing/2014/main" id="{5CB6946B-AC6B-4667-BAE8-F6FD9F62D0D8}"/>
              </a:ext>
            </a:extLst>
          </p:cNvPr>
          <p:cNvPicPr/>
          <p:nvPr/>
        </p:nvPicPr>
        <p:blipFill>
          <a:blip r:embed="rId4"/>
          <a:stretch>
            <a:fillRect/>
          </a:stretch>
        </p:blipFill>
        <p:spPr>
          <a:xfrm>
            <a:off x="275974" y="2698265"/>
            <a:ext cx="7156341" cy="3776426"/>
          </a:xfrm>
          <a:prstGeom prst="rect">
            <a:avLst/>
          </a:prstGeom>
          <a:ln>
            <a:solidFill>
              <a:schemeClr val="bg1"/>
            </a:solidFill>
          </a:ln>
        </p:spPr>
      </p:pic>
      <p:graphicFrame>
        <p:nvGraphicFramePr>
          <p:cNvPr id="15" name="Diagram 14">
            <a:extLst>
              <a:ext uri="{FF2B5EF4-FFF2-40B4-BE49-F238E27FC236}">
                <a16:creationId xmlns:a16="http://schemas.microsoft.com/office/drawing/2014/main" id="{DD658C2F-342B-4C7D-9208-BD24E05D68E3}"/>
              </a:ext>
            </a:extLst>
          </p:cNvPr>
          <p:cNvGraphicFramePr/>
          <p:nvPr>
            <p:extLst>
              <p:ext uri="{D42A27DB-BD31-4B8C-83A1-F6EECF244321}">
                <p14:modId xmlns:p14="http://schemas.microsoft.com/office/powerpoint/2010/main" val="2803650660"/>
              </p:ext>
            </p:extLst>
          </p:nvPr>
        </p:nvGraphicFramePr>
        <p:xfrm>
          <a:off x="2405123" y="95025"/>
          <a:ext cx="9510903" cy="479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AD98D602-A2C7-4456-8D6C-727F17B9DE56}"/>
              </a:ext>
            </a:extLst>
          </p:cNvPr>
          <p:cNvSpPr txBox="1"/>
          <p:nvPr/>
        </p:nvSpPr>
        <p:spPr>
          <a:xfrm>
            <a:off x="7647740" y="1067979"/>
            <a:ext cx="4268286" cy="5909310"/>
          </a:xfrm>
          <a:prstGeom prst="rect">
            <a:avLst/>
          </a:prstGeom>
          <a:noFill/>
        </p:spPr>
        <p:txBody>
          <a:bodyPr wrap="square" rtlCol="0">
            <a:spAutoFit/>
          </a:bodyPr>
          <a:lstStyle/>
          <a:p>
            <a:r>
              <a:rPr lang="en-AU" sz="1800" b="1" dirty="0"/>
              <a:t>Perpetrator Accountability </a:t>
            </a:r>
          </a:p>
          <a:p>
            <a:pPr marL="285750" lvl="0" indent="-285750">
              <a:buFont typeface="Arial" panose="020B0604020202020204" pitchFamily="34" charset="0"/>
              <a:buChar char="•"/>
            </a:pPr>
            <a:r>
              <a:rPr lang="en-AU" sz="1800" dirty="0"/>
              <a:t>ensuring legal and police responses are adequate and include penalties for breach of orders </a:t>
            </a:r>
          </a:p>
          <a:p>
            <a:pPr marL="285750" lvl="0" indent="-285750">
              <a:buFont typeface="Arial" panose="020B0604020202020204" pitchFamily="34" charset="0"/>
              <a:buChar char="•"/>
            </a:pPr>
            <a:r>
              <a:rPr lang="en-AU" sz="1800" dirty="0"/>
              <a:t>a focus on encouraging the perpetrator to understand and take responsibility for their actions </a:t>
            </a:r>
          </a:p>
          <a:p>
            <a:pPr marL="285750" lvl="0" indent="-285750">
              <a:buFont typeface="Arial" panose="020B0604020202020204" pitchFamily="34" charset="0"/>
              <a:buChar char="•"/>
            </a:pPr>
            <a:r>
              <a:rPr lang="en-AU" sz="1800" dirty="0"/>
              <a:t>a focus on avoiding collusion with perpetrator or unintentionally reinforcing violence supportive attitudes and behaviours.</a:t>
            </a:r>
          </a:p>
          <a:p>
            <a:endParaRPr lang="en-AU" sz="1800" b="1" dirty="0"/>
          </a:p>
          <a:p>
            <a:r>
              <a:rPr lang="en-AU" sz="1800" b="1" dirty="0"/>
              <a:t>System Accountability </a:t>
            </a:r>
            <a:endParaRPr lang="en-AU" sz="1800" dirty="0"/>
          </a:p>
          <a:p>
            <a:pPr marL="285750" indent="-285750">
              <a:buFont typeface="Arial" panose="020B0604020202020204" pitchFamily="34" charset="0"/>
              <a:buChar char="•"/>
            </a:pPr>
            <a:r>
              <a:rPr lang="en-AU" sz="1800" dirty="0"/>
              <a:t>delivering high quality services through compliance processes, </a:t>
            </a:r>
          </a:p>
          <a:p>
            <a:pPr marL="285750" indent="-285750">
              <a:buFont typeface="Arial" panose="020B0604020202020204" pitchFamily="34" charset="0"/>
              <a:buChar char="•"/>
            </a:pPr>
            <a:r>
              <a:rPr lang="en-AU" sz="1800" dirty="0"/>
              <a:t>providing responses that support perpetrator accountability and victim safety through integrated services responses and with a view to continuous improvement. </a:t>
            </a:r>
          </a:p>
          <a:p>
            <a:endParaRPr lang="en-AU" dirty="0"/>
          </a:p>
        </p:txBody>
      </p:sp>
    </p:spTree>
    <p:extLst>
      <p:ext uri="{BB962C8B-B14F-4D97-AF65-F5344CB8AC3E}">
        <p14:creationId xmlns:p14="http://schemas.microsoft.com/office/powerpoint/2010/main" val="307769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2047207" y="437094"/>
            <a:ext cx="4672598" cy="2168525"/>
          </a:xfrm>
        </p:spPr>
        <p:txBody>
          <a:bodyPr>
            <a:normAutofit/>
          </a:bodyPr>
          <a:lstStyle/>
          <a:p>
            <a:pPr eaLnBrk="1" hangingPunct="1"/>
            <a:r>
              <a:rPr lang="en-AU" altLang="en-US" sz="2800" b="1" dirty="0"/>
              <a:t>Principle 5 </a:t>
            </a:r>
            <a:br>
              <a:rPr lang="en-AU" altLang="en-US" sz="2800" b="1" dirty="0"/>
            </a:br>
            <a:r>
              <a:rPr lang="en-AU" altLang="en-US" sz="2800" b="1" dirty="0"/>
              <a:t>Ensuring Cultural Safety </a:t>
            </a:r>
          </a:p>
        </p:txBody>
      </p:sp>
      <p:pic>
        <p:nvPicPr>
          <p:cNvPr id="10" name="Picture 9">
            <a:extLst>
              <a:ext uri="{FF2B5EF4-FFF2-40B4-BE49-F238E27FC236}">
                <a16:creationId xmlns:a16="http://schemas.microsoft.com/office/drawing/2014/main" id="{3B639159-F976-4473-ABDF-08C73D283273}"/>
              </a:ext>
            </a:extLst>
          </p:cNvPr>
          <p:cNvPicPr/>
          <p:nvPr/>
        </p:nvPicPr>
        <p:blipFill>
          <a:blip r:embed="rId4"/>
          <a:stretch>
            <a:fillRect/>
          </a:stretch>
        </p:blipFill>
        <p:spPr>
          <a:xfrm>
            <a:off x="201748" y="2527900"/>
            <a:ext cx="6824732" cy="3134114"/>
          </a:xfrm>
          <a:prstGeom prst="rect">
            <a:avLst/>
          </a:prstGeom>
          <a:ln>
            <a:solidFill>
              <a:schemeClr val="bg1"/>
            </a:solidFill>
          </a:ln>
        </p:spPr>
      </p:pic>
      <p:graphicFrame>
        <p:nvGraphicFramePr>
          <p:cNvPr id="9" name="Diagram 8">
            <a:extLst>
              <a:ext uri="{FF2B5EF4-FFF2-40B4-BE49-F238E27FC236}">
                <a16:creationId xmlns:a16="http://schemas.microsoft.com/office/drawing/2014/main" id="{293E58EB-B16E-414E-B815-C5FF4BC8B6CC}"/>
              </a:ext>
            </a:extLst>
          </p:cNvPr>
          <p:cNvGraphicFramePr/>
          <p:nvPr>
            <p:extLst>
              <p:ext uri="{D42A27DB-BD31-4B8C-83A1-F6EECF244321}">
                <p14:modId xmlns:p14="http://schemas.microsoft.com/office/powerpoint/2010/main" val="550700393"/>
              </p:ext>
            </p:extLst>
          </p:nvPr>
        </p:nvGraphicFramePr>
        <p:xfrm>
          <a:off x="2508699" y="93060"/>
          <a:ext cx="9510903" cy="479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a:extLst>
              <a:ext uri="{FF2B5EF4-FFF2-40B4-BE49-F238E27FC236}">
                <a16:creationId xmlns:a16="http://schemas.microsoft.com/office/drawing/2014/main" id="{5500DEFD-9B61-4380-9F67-FDBB07D52714}"/>
              </a:ext>
            </a:extLst>
          </p:cNvPr>
          <p:cNvSpPr/>
          <p:nvPr/>
        </p:nvSpPr>
        <p:spPr>
          <a:xfrm>
            <a:off x="7026481" y="837754"/>
            <a:ext cx="4963772" cy="6001643"/>
          </a:xfrm>
          <a:prstGeom prst="rect">
            <a:avLst/>
          </a:prstGeom>
        </p:spPr>
        <p:txBody>
          <a:bodyPr wrap="square">
            <a:spAutoFit/>
          </a:bodyPr>
          <a:lstStyle/>
          <a:p>
            <a:r>
              <a:rPr lang="en-AU" sz="1600" b="1" i="1" dirty="0"/>
              <a:t>Cultural Safety Definition</a:t>
            </a:r>
            <a:endParaRPr lang="en-AU" sz="1600" dirty="0"/>
          </a:p>
          <a:p>
            <a:pPr marL="285750" lvl="0" indent="-285750">
              <a:buFont typeface="Arial" panose="020B0604020202020204" pitchFamily="34" charset="0"/>
              <a:buChar char="•"/>
            </a:pPr>
            <a:r>
              <a:rPr lang="en-AU" sz="1600" dirty="0"/>
              <a:t>Is determined by Aboriginal and Torres Strait Islander Peoples. </a:t>
            </a:r>
          </a:p>
          <a:p>
            <a:pPr marL="285750" lvl="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Respect and recognition of cultural differences, by acknowledging that Aboriginal and Torres Strait Islander Peoples are the First Nations Peoples.</a:t>
            </a:r>
            <a:r>
              <a:rPr lang="en-AU" sz="1600" b="1" dirty="0"/>
              <a:t> </a:t>
            </a:r>
          </a:p>
          <a:p>
            <a:pPr lvl="0"/>
            <a:endParaRPr lang="en-AU" sz="1600" dirty="0"/>
          </a:p>
          <a:p>
            <a:pPr marL="285750" lvl="0" indent="-285750">
              <a:buFont typeface="Arial" panose="020B0604020202020204" pitchFamily="34" charset="0"/>
              <a:buChar char="•"/>
            </a:pPr>
            <a:r>
              <a:rPr lang="en-AU" sz="1600" dirty="0"/>
              <a:t>Creating environments where peoples feel safe and there’s no challenge to their identity and their needs can be met. This has ties to the physical environment, language, social structures, symbolic actions, sharing power, and developing knowledge, understanding and learning.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AU" sz="1600" dirty="0"/>
              <a:t>Is the responsibility of all individuals, services and organisations through an understanding and acknowledgement of past injustices and </a:t>
            </a:r>
          </a:p>
          <a:p>
            <a:pPr marL="285750" lvl="0" indent="-285750">
              <a:buFont typeface="Arial" panose="020B0604020202020204" pitchFamily="34" charset="0"/>
              <a:buChar char="•"/>
            </a:pPr>
            <a:endParaRPr lang="en-AU" sz="1600" dirty="0"/>
          </a:p>
          <a:p>
            <a:pPr marL="285750" lvl="0" indent="-285750">
              <a:buFont typeface="Arial" panose="020B0604020202020204" pitchFamily="34" charset="0"/>
              <a:buChar char="•"/>
            </a:pPr>
            <a:endParaRPr lang="en-AU" sz="1600" b="1" dirty="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a:p>
            <a:pPr marL="285750" lvl="0" indent="-285750">
              <a:buFont typeface="Arial" panose="020B0604020202020204" pitchFamily="34" charset="0"/>
              <a:buChar char="•"/>
            </a:pPr>
            <a:endParaRPr lang="en-AU" sz="1600" dirty="0"/>
          </a:p>
        </p:txBody>
      </p:sp>
      <p:graphicFrame>
        <p:nvGraphicFramePr>
          <p:cNvPr id="12" name="Diagram 11">
            <a:extLst>
              <a:ext uri="{FF2B5EF4-FFF2-40B4-BE49-F238E27FC236}">
                <a16:creationId xmlns:a16="http://schemas.microsoft.com/office/drawing/2014/main" id="{6B57C119-82A8-47C8-8803-F06547CECF2B}"/>
              </a:ext>
            </a:extLst>
          </p:cNvPr>
          <p:cNvGraphicFramePr/>
          <p:nvPr>
            <p:extLst>
              <p:ext uri="{D42A27DB-BD31-4B8C-83A1-F6EECF244321}">
                <p14:modId xmlns:p14="http://schemas.microsoft.com/office/powerpoint/2010/main" val="28419443"/>
              </p:ext>
            </p:extLst>
          </p:nvPr>
        </p:nvGraphicFramePr>
        <p:xfrm>
          <a:off x="8211129" y="5441573"/>
          <a:ext cx="2586665" cy="13233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7493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2047207" y="494554"/>
            <a:ext cx="5761288" cy="2111065"/>
          </a:xfrm>
        </p:spPr>
        <p:txBody>
          <a:bodyPr>
            <a:normAutofit/>
          </a:bodyPr>
          <a:lstStyle/>
          <a:p>
            <a:r>
              <a:rPr lang="en-AU" altLang="en-US" sz="2800" b="1" dirty="0"/>
              <a:t>Principle  7 </a:t>
            </a:r>
            <a:br>
              <a:rPr lang="en-AU" altLang="en-US" sz="2800" b="1" dirty="0"/>
            </a:br>
            <a:r>
              <a:rPr lang="en-AU" sz="2800" b="1" dirty="0"/>
              <a:t>Services collaborate to provide an integrated response </a:t>
            </a:r>
            <a:endParaRPr lang="en-AU" altLang="en-US" sz="2800" b="1" dirty="0"/>
          </a:p>
        </p:txBody>
      </p:sp>
      <p:sp>
        <p:nvSpPr>
          <p:cNvPr id="7" name="Rectangle 6">
            <a:extLst>
              <a:ext uri="{FF2B5EF4-FFF2-40B4-BE49-F238E27FC236}">
                <a16:creationId xmlns:a16="http://schemas.microsoft.com/office/drawing/2014/main" id="{AEF91EF0-C6AE-4B87-80D6-85483896BD1F}"/>
              </a:ext>
            </a:extLst>
          </p:cNvPr>
          <p:cNvSpPr/>
          <p:nvPr/>
        </p:nvSpPr>
        <p:spPr>
          <a:xfrm>
            <a:off x="7175716" y="885331"/>
            <a:ext cx="4878298" cy="5816977"/>
          </a:xfrm>
          <a:prstGeom prst="rect">
            <a:avLst/>
          </a:prstGeom>
        </p:spPr>
        <p:txBody>
          <a:bodyPr wrap="square">
            <a:spAutoFit/>
          </a:bodyPr>
          <a:lstStyle/>
          <a:p>
            <a:r>
              <a:rPr lang="en-AU" sz="1600" b="1" i="1" dirty="0"/>
              <a:t>Integrated Service Response: </a:t>
            </a:r>
          </a:p>
          <a:p>
            <a:pPr marL="285750" lvl="0" indent="-285750">
              <a:buFont typeface="Arial" panose="020B0604020202020204" pitchFamily="34" charset="0"/>
              <a:buChar char="•"/>
            </a:pPr>
            <a:r>
              <a:rPr lang="en-AU" dirty="0"/>
              <a:t>Integration is widely regarded as “best practice” in service responses to domestic and family violence. </a:t>
            </a:r>
          </a:p>
          <a:p>
            <a:pPr lvl="0"/>
            <a:endParaRPr lang="en-AU" dirty="0"/>
          </a:p>
          <a:p>
            <a:pPr marL="285750" indent="-285750">
              <a:buFont typeface="Arial" panose="020B0604020202020204" pitchFamily="34" charset="0"/>
              <a:buChar char="•"/>
            </a:pPr>
            <a:r>
              <a:rPr lang="en-AU" dirty="0"/>
              <a:t>Integrated service responses are focused on the social and political structures that reinforce the safety of women and children and hold perpetrators to account for their behaviour. </a:t>
            </a:r>
            <a:endParaRPr lang="en-AU" sz="1600" dirty="0"/>
          </a:p>
          <a:p>
            <a:pPr marL="285750" indent="-285750">
              <a:buFont typeface="Arial" panose="020B0604020202020204" pitchFamily="34" charset="0"/>
              <a:buChar char="•"/>
            </a:pPr>
            <a:endParaRPr lang="en-AU" sz="1600" dirty="0"/>
          </a:p>
          <a:p>
            <a:pPr marL="285750" lvl="0" indent="-285750">
              <a:buFont typeface="Arial" panose="020B0604020202020204" pitchFamily="34" charset="0"/>
              <a:buChar char="•"/>
            </a:pPr>
            <a:r>
              <a:rPr lang="en-AU" i="1" dirty="0"/>
              <a:t>Formal/funded:</a:t>
            </a:r>
            <a:r>
              <a:rPr lang="en-AU" dirty="0"/>
              <a:t> may include High Risk Teams (HRT), hubs or other funded and established integration responses as a component of coordinated the integrated responses from services. </a:t>
            </a:r>
          </a:p>
          <a:p>
            <a:pPr lvl="0"/>
            <a:endParaRPr lang="en-AU" i="1" dirty="0"/>
          </a:p>
          <a:p>
            <a:pPr marL="285750" lvl="0" indent="-285750">
              <a:buFont typeface="Arial" panose="020B0604020202020204" pitchFamily="34" charset="0"/>
              <a:buChar char="•"/>
            </a:pPr>
            <a:r>
              <a:rPr lang="en-AU" i="1" dirty="0"/>
              <a:t>Informal/unfunded:</a:t>
            </a:r>
            <a:r>
              <a:rPr lang="en-AU" dirty="0"/>
              <a:t> localised networks that relationships between agencies, organisations and communities that support integration and appropriate information sharing.</a:t>
            </a:r>
          </a:p>
          <a:p>
            <a:pPr marL="285750" indent="-285750">
              <a:buFont typeface="Arial" panose="020B0604020202020204" pitchFamily="34" charset="0"/>
              <a:buChar char="•"/>
            </a:pPr>
            <a:endParaRPr lang="en-AU" sz="1600" dirty="0"/>
          </a:p>
        </p:txBody>
      </p:sp>
      <p:graphicFrame>
        <p:nvGraphicFramePr>
          <p:cNvPr id="9" name="Diagram 8">
            <a:extLst>
              <a:ext uri="{FF2B5EF4-FFF2-40B4-BE49-F238E27FC236}">
                <a16:creationId xmlns:a16="http://schemas.microsoft.com/office/drawing/2014/main" id="{6E63696C-8A1E-494B-9FD7-1D4E0DF9C457}"/>
              </a:ext>
            </a:extLst>
          </p:cNvPr>
          <p:cNvGraphicFramePr/>
          <p:nvPr>
            <p:extLst>
              <p:ext uri="{D42A27DB-BD31-4B8C-83A1-F6EECF244321}">
                <p14:modId xmlns:p14="http://schemas.microsoft.com/office/powerpoint/2010/main" val="1809707970"/>
              </p:ext>
            </p:extLst>
          </p:nvPr>
        </p:nvGraphicFramePr>
        <p:xfrm>
          <a:off x="2534771" y="104634"/>
          <a:ext cx="9510903" cy="479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54D843CF-A4A3-4405-B49C-08610A038B3D}"/>
              </a:ext>
            </a:extLst>
          </p:cNvPr>
          <p:cNvPicPr/>
          <p:nvPr/>
        </p:nvPicPr>
        <p:blipFill rotWithShape="1">
          <a:blip r:embed="rId9"/>
          <a:srcRect t="34835"/>
          <a:stretch/>
        </p:blipFill>
        <p:spPr bwMode="auto">
          <a:xfrm>
            <a:off x="588936" y="2160731"/>
            <a:ext cx="6458409" cy="2169369"/>
          </a:xfrm>
          <a:prstGeom prst="rect">
            <a:avLst/>
          </a:prstGeom>
          <a:ln>
            <a:solidFill>
              <a:schemeClr val="bg1"/>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2D8B804C-6F2D-4B04-B64B-2E94F94586C0}"/>
              </a:ext>
            </a:extLst>
          </p:cNvPr>
          <p:cNvPicPr/>
          <p:nvPr/>
        </p:nvPicPr>
        <p:blipFill rotWithShape="1">
          <a:blip r:embed="rId10"/>
          <a:srcRect l="1" r="1032"/>
          <a:stretch/>
        </p:blipFill>
        <p:spPr bwMode="auto">
          <a:xfrm>
            <a:off x="588936" y="4509365"/>
            <a:ext cx="6426659" cy="2169369"/>
          </a:xfrm>
          <a:prstGeom prst="rect">
            <a:avLst/>
          </a:prstGeom>
          <a:ln w="9525" cap="flat" cmpd="sng" algn="ctr">
            <a:solidFill>
              <a:schemeClr val="bg1"/>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774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3844E49-827B-462F-97E9-8B49CE8C0AFC}"/>
              </a:ext>
            </a:extLst>
          </p:cNvPr>
          <p:cNvSpPr/>
          <p:nvPr/>
        </p:nvSpPr>
        <p:spPr>
          <a:xfrm>
            <a:off x="1255617" y="3949785"/>
            <a:ext cx="4535583" cy="2394870"/>
          </a:xfrm>
          <a:prstGeom prst="roundRect">
            <a:avLst/>
          </a:prstGeom>
          <a:noFill/>
          <a:ln>
            <a:solidFill>
              <a:srgbClr val="8DC9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0" name="Rectangle: Rounded Corners 9">
            <a:extLst>
              <a:ext uri="{FF2B5EF4-FFF2-40B4-BE49-F238E27FC236}">
                <a16:creationId xmlns:a16="http://schemas.microsoft.com/office/drawing/2014/main" id="{82ED55A9-21E3-475D-BD28-C90469D7AB76}"/>
              </a:ext>
            </a:extLst>
          </p:cNvPr>
          <p:cNvSpPr/>
          <p:nvPr/>
        </p:nvSpPr>
        <p:spPr>
          <a:xfrm>
            <a:off x="5902035" y="3949784"/>
            <a:ext cx="5069591" cy="239487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ectangle: Rounded Corners 12">
            <a:extLst>
              <a:ext uri="{FF2B5EF4-FFF2-40B4-BE49-F238E27FC236}">
                <a16:creationId xmlns:a16="http://schemas.microsoft.com/office/drawing/2014/main" id="{F8AFFA79-04C4-4807-A1F6-265B8BE82AAB}"/>
              </a:ext>
            </a:extLst>
          </p:cNvPr>
          <p:cNvSpPr/>
          <p:nvPr/>
        </p:nvSpPr>
        <p:spPr>
          <a:xfrm>
            <a:off x="5889701" y="1481743"/>
            <a:ext cx="5081925" cy="2394870"/>
          </a:xfrm>
          <a:prstGeom prst="roundRect">
            <a:avLst/>
          </a:prstGeom>
          <a:noFill/>
          <a:ln>
            <a:solidFill>
              <a:srgbClr val="C4E2D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Rounded Corners 11">
            <a:extLst>
              <a:ext uri="{FF2B5EF4-FFF2-40B4-BE49-F238E27FC236}">
                <a16:creationId xmlns:a16="http://schemas.microsoft.com/office/drawing/2014/main" id="{BAA40D3F-0C9C-452D-8A9E-676D4263E825}"/>
              </a:ext>
            </a:extLst>
          </p:cNvPr>
          <p:cNvSpPr/>
          <p:nvPr/>
        </p:nvSpPr>
        <p:spPr>
          <a:xfrm>
            <a:off x="1256144" y="1481744"/>
            <a:ext cx="4535055" cy="2394870"/>
          </a:xfrm>
          <a:prstGeom prst="roundRect">
            <a:avLst/>
          </a:prstGeom>
          <a:noFill/>
          <a:ln>
            <a:solidFill>
              <a:srgbClr val="2B8B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17" name="Picture 16">
            <a:extLst>
              <a:ext uri="{FF2B5EF4-FFF2-40B4-BE49-F238E27FC236}">
                <a16:creationId xmlns:a16="http://schemas.microsoft.com/office/drawing/2014/main" id="{711D3D09-ED3D-496C-865F-66A84B7B349D}"/>
              </a:ext>
            </a:extLst>
          </p:cNvPr>
          <p:cNvPicPr>
            <a:picLocks noChangeAspect="1"/>
          </p:cNvPicPr>
          <p:nvPr/>
        </p:nvPicPr>
        <p:blipFill rotWithShape="1">
          <a:blip r:embed="rId3"/>
          <a:srcRect l="557" r="86272" b="16297"/>
          <a:stretch/>
        </p:blipFill>
        <p:spPr>
          <a:xfrm rot="10800000" flipV="1">
            <a:off x="11032715" y="5628900"/>
            <a:ext cx="1190243" cy="1229099"/>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18" name="Picture 17">
            <a:extLst>
              <a:ext uri="{FF2B5EF4-FFF2-40B4-BE49-F238E27FC236}">
                <a16:creationId xmlns:a16="http://schemas.microsoft.com/office/drawing/2014/main" id="{D3E5B85D-F611-481C-A657-C9CFDE1512FF}"/>
              </a:ext>
            </a:extLst>
          </p:cNvPr>
          <p:cNvPicPr>
            <a:picLocks noChangeAspect="1"/>
          </p:cNvPicPr>
          <p:nvPr/>
        </p:nvPicPr>
        <p:blipFill rotWithShape="1">
          <a:blip r:embed="rId3"/>
          <a:srcRect l="557" r="86272" b="16297"/>
          <a:stretch/>
        </p:blipFill>
        <p:spPr>
          <a:xfrm>
            <a:off x="0" y="5654915"/>
            <a:ext cx="1165051" cy="1203085"/>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19771" y="-33841"/>
            <a:ext cx="1211200" cy="1250740"/>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3276191" y="-293850"/>
            <a:ext cx="8763334" cy="2168525"/>
          </a:xfrm>
        </p:spPr>
        <p:txBody>
          <a:bodyPr/>
          <a:lstStyle/>
          <a:p>
            <a:pPr eaLnBrk="1" hangingPunct="1"/>
            <a:r>
              <a:rPr lang="en-AU" altLang="en-US" b="1" dirty="0"/>
              <a:t>Integration in Practice</a:t>
            </a:r>
          </a:p>
        </p:txBody>
      </p:sp>
      <p:graphicFrame>
        <p:nvGraphicFramePr>
          <p:cNvPr id="8" name="Diagram 7">
            <a:extLst>
              <a:ext uri="{FF2B5EF4-FFF2-40B4-BE49-F238E27FC236}">
                <a16:creationId xmlns:a16="http://schemas.microsoft.com/office/drawing/2014/main" id="{4E0202FA-FB8B-4173-B131-A272FF60D513}"/>
              </a:ext>
            </a:extLst>
          </p:cNvPr>
          <p:cNvGraphicFramePr/>
          <p:nvPr>
            <p:extLst>
              <p:ext uri="{D42A27DB-BD31-4B8C-83A1-F6EECF244321}">
                <p14:modId xmlns:p14="http://schemas.microsoft.com/office/powerpoint/2010/main" val="2021381905"/>
              </p:ext>
            </p:extLst>
          </p:nvPr>
        </p:nvGraphicFramePr>
        <p:xfrm>
          <a:off x="1976026" y="1688704"/>
          <a:ext cx="7764712" cy="4465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Box 276">
            <a:extLst>
              <a:ext uri="{FF2B5EF4-FFF2-40B4-BE49-F238E27FC236}">
                <a16:creationId xmlns:a16="http://schemas.microsoft.com/office/drawing/2014/main" id="{9D5D71D9-76A6-4418-B45A-EDA0E1691105}"/>
              </a:ext>
            </a:extLst>
          </p:cNvPr>
          <p:cNvSpPr txBox="1">
            <a:spLocks noChangeArrowheads="1"/>
          </p:cNvSpPr>
          <p:nvPr/>
        </p:nvSpPr>
        <p:spPr bwMode="auto">
          <a:xfrm>
            <a:off x="1354646" y="1658398"/>
            <a:ext cx="2787657" cy="199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Processes for risk assessment and safety planning</a:t>
            </a:r>
          </a:p>
          <a:p>
            <a:pPr marR="0" lvl="0" algn="l" defTabSz="914400" rtl="0" eaLnBrk="0" fontAlgn="base" latinLnBrk="0" hangingPunct="0">
              <a:lnSpc>
                <a:spcPct val="100000"/>
              </a:lnSpc>
              <a:spcBef>
                <a:spcPct val="0"/>
              </a:spcBef>
              <a:spcAft>
                <a:spcPct val="0"/>
              </a:spcAft>
              <a:buClrTx/>
              <a:buSzTx/>
              <a:tabLst/>
            </a:pPr>
            <a:endParaRPr kumimoji="0" lang="en-AU"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Common Risk and Safety Framework  </a:t>
            </a:r>
            <a:endParaRPr kumimoji="0" lang="en-AU"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altLang="en-US" sz="1600" b="0" i="0" u="none" strike="noStrike" cap="none" normalizeH="0" baseline="0" dirty="0">
              <a:ln>
                <a:noFill/>
              </a:ln>
              <a:solidFill>
                <a:schemeClr val="tx1"/>
              </a:solidFill>
              <a:effectLst/>
              <a:latin typeface="Arial" panose="020B0604020202020204" pitchFamily="34" charset="0"/>
            </a:endParaRPr>
          </a:p>
        </p:txBody>
      </p:sp>
      <p:sp>
        <p:nvSpPr>
          <p:cNvPr id="5" name="Text Box 277">
            <a:extLst>
              <a:ext uri="{FF2B5EF4-FFF2-40B4-BE49-F238E27FC236}">
                <a16:creationId xmlns:a16="http://schemas.microsoft.com/office/drawing/2014/main" id="{A26E5420-3A1D-4BB3-9618-6D48F4AA2772}"/>
              </a:ext>
            </a:extLst>
          </p:cNvPr>
          <p:cNvSpPr txBox="1">
            <a:spLocks noChangeArrowheads="1"/>
          </p:cNvSpPr>
          <p:nvPr/>
        </p:nvSpPr>
        <p:spPr bwMode="auto">
          <a:xfrm>
            <a:off x="7657858" y="1582708"/>
            <a:ext cx="33679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vary dependant on the level of formal integration.</a:t>
            </a:r>
          </a:p>
          <a:p>
            <a:pPr marR="0" lvl="0" algn="l" defTabSz="914400" rtl="0" eaLnBrk="0" fontAlgn="base" latinLnBrk="0" hangingPunct="0">
              <a:lnSpc>
                <a:spcPct val="100000"/>
              </a:lnSpc>
              <a:spcBef>
                <a:spcPct val="0"/>
              </a:spcBef>
              <a:spcAft>
                <a:spcPct val="0"/>
              </a:spcAft>
              <a:buClrTx/>
              <a:buSzTx/>
              <a:tabLst>
                <a:tab pos="457200" algn="l"/>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AU"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include localised policies, state or national frameworks and legislation, High Risk Teams and integration Hubs that coordinate responses</a:t>
            </a:r>
            <a:endParaRPr kumimoji="0" lang="en-AU" altLang="en-US" b="0" i="0" u="none" strike="noStrike" cap="none" normalizeH="0" baseline="0" dirty="0">
              <a:ln>
                <a:noFill/>
              </a:ln>
              <a:solidFill>
                <a:schemeClr val="tx1"/>
              </a:solidFill>
              <a:effectLst/>
              <a:latin typeface="Arial" panose="020B0604020202020204" pitchFamily="34" charset="0"/>
            </a:endParaRPr>
          </a:p>
        </p:txBody>
      </p:sp>
      <p:sp>
        <p:nvSpPr>
          <p:cNvPr id="6" name="Text Box 278">
            <a:extLst>
              <a:ext uri="{FF2B5EF4-FFF2-40B4-BE49-F238E27FC236}">
                <a16:creationId xmlns:a16="http://schemas.microsoft.com/office/drawing/2014/main" id="{DD9D43AE-1EF7-457C-81F1-F2BF566098E1}"/>
              </a:ext>
            </a:extLst>
          </p:cNvPr>
          <p:cNvSpPr txBox="1">
            <a:spLocks noChangeArrowheads="1"/>
          </p:cNvSpPr>
          <p:nvPr/>
        </p:nvSpPr>
        <p:spPr bwMode="auto">
          <a:xfrm>
            <a:off x="7742909" y="3949785"/>
            <a:ext cx="3367937" cy="257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effectLst/>
                <a:latin typeface="VIC-Regular"/>
                <a:ea typeface="Calibri" panose="020F0502020204030204" pitchFamily="34" charset="0"/>
                <a:cs typeface="Times New Roman" panose="02020603050405020304" pitchFamily="18" charset="0"/>
              </a:rPr>
              <a:t>Formal and informal system accountability mechanisms</a:t>
            </a:r>
          </a:p>
          <a:p>
            <a:pPr marR="0" lvl="0" algn="l" defTabSz="914400" rtl="0" eaLnBrk="0" fontAlgn="base" latinLnBrk="0" hangingPunct="0">
              <a:lnSpc>
                <a:spcPct val="100000"/>
              </a:lnSpc>
              <a:spcBef>
                <a:spcPct val="0"/>
              </a:spcBef>
              <a:spcAft>
                <a:spcPct val="0"/>
              </a:spcAft>
              <a:buClrTx/>
              <a:buSzTx/>
              <a:tabLst/>
            </a:pPr>
            <a:endParaRPr kumimoji="0" lang="en-AU"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Established mechanisms that delineate referral processes and pathways, access to shared case-management etc</a:t>
            </a:r>
            <a:endParaRPr kumimoji="0" lang="en-AU"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AU" altLang="en-US" sz="2400" b="0" i="0" u="none" strike="noStrike" cap="none" normalizeH="0" baseline="0" dirty="0">
              <a:ln>
                <a:noFill/>
              </a:ln>
              <a:solidFill>
                <a:schemeClr val="tx1"/>
              </a:solidFill>
              <a:effectLst/>
              <a:latin typeface="Arial" panose="020B0604020202020204" pitchFamily="34" charset="0"/>
            </a:endParaRPr>
          </a:p>
        </p:txBody>
      </p:sp>
      <p:sp>
        <p:nvSpPr>
          <p:cNvPr id="14" name="Text Box 279">
            <a:extLst>
              <a:ext uri="{FF2B5EF4-FFF2-40B4-BE49-F238E27FC236}">
                <a16:creationId xmlns:a16="http://schemas.microsoft.com/office/drawing/2014/main" id="{D0A7E6AF-EC91-4D73-B4A3-968F11823955}"/>
              </a:ext>
            </a:extLst>
          </p:cNvPr>
          <p:cNvSpPr txBox="1">
            <a:spLocks noChangeArrowheads="1"/>
          </p:cNvSpPr>
          <p:nvPr/>
        </p:nvSpPr>
        <p:spPr bwMode="auto">
          <a:xfrm>
            <a:off x="1367311" y="4160442"/>
            <a:ext cx="3164616"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 Sharing Guidelines (2016)</a:t>
            </a:r>
          </a:p>
          <a:p>
            <a:pPr marR="0" lvl="0" algn="l" defTabSz="914400" rtl="0" eaLnBrk="0" fontAlgn="base" latinLnBrk="0" hangingPunct="0">
              <a:lnSpc>
                <a:spcPct val="100000"/>
              </a:lnSpc>
              <a:spcBef>
                <a:spcPct val="0"/>
              </a:spcBef>
              <a:spcAft>
                <a:spcPct val="0"/>
              </a:spcAft>
              <a:buClrTx/>
              <a:buSzTx/>
              <a:tabLst/>
            </a:pPr>
            <a:endParaRPr kumimoji="0" lang="en-AU" altLang="en-US" sz="14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Services share information across all levels of practice from staff, managers and through the governance structure</a:t>
            </a:r>
            <a:endParaRPr kumimoji="0" lang="en-AU"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5FAC3FAA-9DB3-45E7-B320-18843D9C24D4}"/>
              </a:ext>
            </a:extLst>
          </p:cNvPr>
          <p:cNvSpPr>
            <a:spLocks noChangeArrowheads="1"/>
          </p:cNvSpPr>
          <p:nvPr/>
        </p:nvSpPr>
        <p:spPr bwMode="auto">
          <a:xfrm>
            <a:off x="193763" y="4295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0" name="Picture 19">
            <a:extLst>
              <a:ext uri="{FF2B5EF4-FFF2-40B4-BE49-F238E27FC236}">
                <a16:creationId xmlns:a16="http://schemas.microsoft.com/office/drawing/2014/main" id="{A0B94B5A-0FC1-4200-BF95-0159AE7D57EB}"/>
              </a:ext>
            </a:extLst>
          </p:cNvPr>
          <p:cNvPicPr>
            <a:picLocks noChangeAspect="1"/>
          </p:cNvPicPr>
          <p:nvPr/>
        </p:nvPicPr>
        <p:blipFill rotWithShape="1">
          <a:blip r:embed="rId9"/>
          <a:srcRect l="2153" t="2745"/>
          <a:stretch/>
        </p:blipFill>
        <p:spPr>
          <a:xfrm>
            <a:off x="5470550" y="3525930"/>
            <a:ext cx="749238" cy="751480"/>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2727052F-F08F-4D13-AE2D-199BAF53BF73}"/>
              </a:ext>
            </a:extLst>
          </p:cNvPr>
          <p:cNvPicPr>
            <a:picLocks noChangeAspect="1"/>
          </p:cNvPicPr>
          <p:nvPr/>
        </p:nvPicPr>
        <p:blipFill rotWithShape="1">
          <a:blip r:embed="rId3"/>
          <a:srcRect l="557" r="86272" b="16297"/>
          <a:stretch/>
        </p:blipFill>
        <p:spPr>
          <a:xfrm rot="10800000">
            <a:off x="11032716" y="-1"/>
            <a:ext cx="1159284" cy="1197129"/>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Tree>
    <p:extLst>
      <p:ext uri="{BB962C8B-B14F-4D97-AF65-F5344CB8AC3E}">
        <p14:creationId xmlns:p14="http://schemas.microsoft.com/office/powerpoint/2010/main" val="3699374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AU"/>
              <a:t>Ensuring that culturally safe practice, beliefs and understanding is embedded in all levels of an organisation from governance through to policy and demonstrated in practice is crucial. </a:t>
            </a:r>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2590881" y="0"/>
            <a:ext cx="8763334" cy="1352415"/>
          </a:xfrm>
        </p:spPr>
        <p:txBody>
          <a:bodyPr/>
          <a:lstStyle/>
          <a:p>
            <a:pPr eaLnBrk="1" hangingPunct="1"/>
            <a:r>
              <a:rPr lang="en-AU" altLang="en-US" b="1" dirty="0"/>
              <a:t>Embedding Principles into Practice</a:t>
            </a:r>
          </a:p>
        </p:txBody>
      </p:sp>
      <p:graphicFrame>
        <p:nvGraphicFramePr>
          <p:cNvPr id="7" name="Diagram 6">
            <a:extLst>
              <a:ext uri="{FF2B5EF4-FFF2-40B4-BE49-F238E27FC236}">
                <a16:creationId xmlns:a16="http://schemas.microsoft.com/office/drawing/2014/main" id="{DABAA974-E952-4D9B-8986-BE860A9C619E}"/>
              </a:ext>
            </a:extLst>
          </p:cNvPr>
          <p:cNvGraphicFramePr/>
          <p:nvPr>
            <p:extLst>
              <p:ext uri="{D42A27DB-BD31-4B8C-83A1-F6EECF244321}">
                <p14:modId xmlns:p14="http://schemas.microsoft.com/office/powerpoint/2010/main" val="2000147455"/>
              </p:ext>
            </p:extLst>
          </p:nvPr>
        </p:nvGraphicFramePr>
        <p:xfrm>
          <a:off x="258593" y="2129896"/>
          <a:ext cx="5144999" cy="4400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a:extLst>
              <a:ext uri="{FF2B5EF4-FFF2-40B4-BE49-F238E27FC236}">
                <a16:creationId xmlns:a16="http://schemas.microsoft.com/office/drawing/2014/main" id="{A3BB80FE-8425-42DD-B723-067132D3F0A8}"/>
              </a:ext>
            </a:extLst>
          </p:cNvPr>
          <p:cNvGraphicFramePr>
            <a:graphicFrameLocks noGrp="1"/>
          </p:cNvGraphicFramePr>
          <p:nvPr>
            <p:extLst>
              <p:ext uri="{D42A27DB-BD31-4B8C-83A1-F6EECF244321}">
                <p14:modId xmlns:p14="http://schemas.microsoft.com/office/powerpoint/2010/main" val="2876552693"/>
              </p:ext>
            </p:extLst>
          </p:nvPr>
        </p:nvGraphicFramePr>
        <p:xfrm>
          <a:off x="5662185" y="2129896"/>
          <a:ext cx="6401478" cy="3611883"/>
        </p:xfrm>
        <a:graphic>
          <a:graphicData uri="http://schemas.openxmlformats.org/drawingml/2006/table">
            <a:tbl>
              <a:tblPr firstRow="1" firstCol="1" bandRow="1">
                <a:tableStyleId>{2D5ABB26-0587-4C30-8999-92F81FD0307C}</a:tableStyleId>
              </a:tblPr>
              <a:tblGrid>
                <a:gridCol w="1370945">
                  <a:extLst>
                    <a:ext uri="{9D8B030D-6E8A-4147-A177-3AD203B41FA5}">
                      <a16:colId xmlns:a16="http://schemas.microsoft.com/office/drawing/2014/main" val="1067759685"/>
                    </a:ext>
                  </a:extLst>
                </a:gridCol>
                <a:gridCol w="5030533">
                  <a:extLst>
                    <a:ext uri="{9D8B030D-6E8A-4147-A177-3AD203B41FA5}">
                      <a16:colId xmlns:a16="http://schemas.microsoft.com/office/drawing/2014/main" val="3743383058"/>
                    </a:ext>
                  </a:extLst>
                </a:gridCol>
              </a:tblGrid>
              <a:tr h="452883">
                <a:tc>
                  <a:txBody>
                    <a:bodyPr/>
                    <a:lstStyle/>
                    <a:p>
                      <a:pPr marL="25400" indent="-25400" algn="ctr">
                        <a:lnSpc>
                          <a:spcPct val="107000"/>
                        </a:lnSpc>
                        <a:spcAft>
                          <a:spcPts val="800"/>
                        </a:spcAft>
                      </a:pPr>
                      <a:r>
                        <a:rPr lang="en-AU" sz="2000" b="1" dirty="0">
                          <a:effectLst/>
                          <a:latin typeface="+mn-lt"/>
                        </a:rPr>
                        <a:t>LEVEL </a:t>
                      </a:r>
                      <a:endParaRPr lang="en-AU" sz="20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400" indent="-25400" algn="ctr">
                        <a:lnSpc>
                          <a:spcPct val="107000"/>
                        </a:lnSpc>
                        <a:spcAft>
                          <a:spcPts val="800"/>
                        </a:spcAft>
                      </a:pPr>
                      <a:r>
                        <a:rPr lang="en-AU" sz="2000" b="1" dirty="0">
                          <a:effectLst/>
                          <a:latin typeface="+mn-lt"/>
                          <a:ea typeface="Calibri" panose="020F0502020204030204" pitchFamily="34" charset="0"/>
                          <a:cs typeface="Times New Roman" panose="02020603050405020304" pitchFamily="18" charset="0"/>
                        </a:rPr>
                        <a:t>EXAMPLE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746167"/>
                  </a:ext>
                </a:extLst>
              </a:tr>
              <a:tr h="1053000">
                <a:tc>
                  <a:txBody>
                    <a:bodyPr/>
                    <a:lstStyle/>
                    <a:p>
                      <a:pPr marL="25400" indent="-25400" algn="l">
                        <a:lnSpc>
                          <a:spcPct val="107000"/>
                        </a:lnSpc>
                        <a:spcAft>
                          <a:spcPts val="800"/>
                        </a:spcAft>
                      </a:pPr>
                      <a:r>
                        <a:rPr lang="en-AU" sz="1800" b="1" dirty="0">
                          <a:effectLst/>
                          <a:latin typeface="+mn-lt"/>
                        </a:rPr>
                        <a:t>Individual practice </a:t>
                      </a:r>
                      <a:endParaRPr lang="en-AU" sz="1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8DC"/>
                    </a:solidFill>
                  </a:tcPr>
                </a:tc>
                <a:tc>
                  <a:txBody>
                    <a:bodyPr/>
                    <a:lstStyle/>
                    <a:p>
                      <a:pPr marL="25400" indent="-25400" algn="just">
                        <a:lnSpc>
                          <a:spcPct val="107000"/>
                        </a:lnSpc>
                        <a:spcAft>
                          <a:spcPts val="800"/>
                        </a:spcAft>
                      </a:pPr>
                      <a:r>
                        <a:rPr lang="en-AU" sz="1600" dirty="0">
                          <a:effectLst/>
                          <a:latin typeface="+mn-lt"/>
                        </a:rPr>
                        <a:t>Understanding and engaging in reflection </a:t>
                      </a:r>
                    </a:p>
                    <a:p>
                      <a:pPr marL="25400" indent="-25400" algn="just">
                        <a:lnSpc>
                          <a:spcPct val="107000"/>
                        </a:lnSpc>
                        <a:spcAft>
                          <a:spcPts val="800"/>
                        </a:spcAft>
                      </a:pPr>
                      <a:r>
                        <a:rPr lang="en-AU" sz="1600" dirty="0">
                          <a:effectLst/>
                          <a:latin typeface="+mn-lt"/>
                        </a:rPr>
                        <a:t>Holding perpetrators to account in each contact</a:t>
                      </a:r>
                    </a:p>
                    <a:p>
                      <a:pPr marL="25400" indent="-25400" algn="just">
                        <a:lnSpc>
                          <a:spcPct val="107000"/>
                        </a:lnSpc>
                        <a:spcAft>
                          <a:spcPts val="800"/>
                        </a:spcAft>
                      </a:pPr>
                      <a:r>
                        <a:rPr lang="en-AU" sz="1600" dirty="0">
                          <a:effectLst/>
                          <a:latin typeface="+mn-lt"/>
                        </a:rPr>
                        <a:t>Officer level integration </a:t>
                      </a:r>
                      <a:endParaRPr lang="en-AU"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1301026"/>
                  </a:ext>
                </a:extLst>
              </a:tr>
              <a:tr h="1053000">
                <a:tc>
                  <a:txBody>
                    <a:bodyPr/>
                    <a:lstStyle/>
                    <a:p>
                      <a:pPr marL="25400" indent="-25400" algn="l">
                        <a:lnSpc>
                          <a:spcPct val="107000"/>
                        </a:lnSpc>
                        <a:spcAft>
                          <a:spcPts val="800"/>
                        </a:spcAft>
                      </a:pPr>
                      <a:r>
                        <a:rPr lang="en-AU" sz="1800" b="1" dirty="0">
                          <a:effectLst/>
                          <a:latin typeface="+mn-lt"/>
                        </a:rPr>
                        <a:t>Workplaces</a:t>
                      </a:r>
                      <a:endParaRPr lang="en-AU" sz="1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C9AD"/>
                    </a:solidFill>
                  </a:tcPr>
                </a:tc>
                <a:tc>
                  <a:txBody>
                    <a:bodyPr/>
                    <a:lstStyle/>
                    <a:p>
                      <a:pPr marL="25400" indent="-25400" algn="just">
                        <a:lnSpc>
                          <a:spcPct val="107000"/>
                        </a:lnSpc>
                        <a:spcAft>
                          <a:spcPts val="800"/>
                        </a:spcAft>
                      </a:pPr>
                      <a:r>
                        <a:rPr lang="en-AU" sz="1600" dirty="0">
                          <a:effectLst/>
                          <a:latin typeface="+mn-lt"/>
                          <a:ea typeface="Calibri" panose="020F0502020204030204" pitchFamily="34" charset="0"/>
                          <a:cs typeface="Times New Roman" panose="02020603050405020304" pitchFamily="18" charset="0"/>
                        </a:rPr>
                        <a:t>Reflective supervision </a:t>
                      </a:r>
                    </a:p>
                    <a:p>
                      <a:pPr marL="25400" indent="-25400" algn="just">
                        <a:lnSpc>
                          <a:spcPct val="107000"/>
                        </a:lnSpc>
                        <a:spcAft>
                          <a:spcPts val="800"/>
                        </a:spcAft>
                      </a:pPr>
                      <a:r>
                        <a:rPr lang="en-AU" sz="1600" dirty="0">
                          <a:effectLst/>
                          <a:latin typeface="+mn-lt"/>
                          <a:ea typeface="Calibri" panose="020F0502020204030204" pitchFamily="34" charset="0"/>
                          <a:cs typeface="Times New Roman" panose="02020603050405020304" pitchFamily="18" charset="0"/>
                        </a:rPr>
                        <a:t>Ensuring appropriate training and personal development </a:t>
                      </a:r>
                    </a:p>
                    <a:p>
                      <a:pPr marL="25400" marR="0" lvl="0" indent="-25400" algn="just" defTabSz="914400" rtl="0" eaLnBrk="1" fontAlgn="auto" latinLnBrk="0" hangingPunct="1">
                        <a:lnSpc>
                          <a:spcPct val="107000"/>
                        </a:lnSpc>
                        <a:spcBef>
                          <a:spcPts val="0"/>
                        </a:spcBef>
                        <a:spcAft>
                          <a:spcPts val="800"/>
                        </a:spcAft>
                        <a:buClrTx/>
                        <a:buSzTx/>
                        <a:buFontTx/>
                        <a:buNone/>
                        <a:tabLst/>
                        <a:defRPr/>
                      </a:pPr>
                      <a:r>
                        <a:rPr lang="en-AU" sz="1600" dirty="0">
                          <a:effectLst/>
                          <a:latin typeface="+mn-lt"/>
                          <a:ea typeface="Calibri" panose="020F0502020204030204" pitchFamily="34" charset="0"/>
                          <a:cs typeface="Times New Roman" panose="02020603050405020304" pitchFamily="18" charset="0"/>
                        </a:rPr>
                        <a:t>Local and regional accountability (between services)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7218147"/>
                  </a:ext>
                </a:extLst>
              </a:tr>
              <a:tr h="1053000">
                <a:tc>
                  <a:txBody>
                    <a:bodyPr/>
                    <a:lstStyle/>
                    <a:p>
                      <a:pPr marL="25400" indent="-25400" algn="l">
                        <a:lnSpc>
                          <a:spcPct val="107000"/>
                        </a:lnSpc>
                        <a:spcAft>
                          <a:spcPts val="800"/>
                        </a:spcAft>
                      </a:pPr>
                      <a:r>
                        <a:rPr lang="en-AU" sz="1800" b="1" dirty="0">
                          <a:effectLst/>
                          <a:latin typeface="+mn-lt"/>
                        </a:rPr>
                        <a:t>Governance</a:t>
                      </a:r>
                      <a:endParaRPr lang="en-AU" sz="1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8B89"/>
                    </a:solidFill>
                  </a:tcPr>
                </a:tc>
                <a:tc>
                  <a:txBody>
                    <a:bodyPr/>
                    <a:lstStyle/>
                    <a:p>
                      <a:pPr marL="25400" indent="-25400" algn="just">
                        <a:lnSpc>
                          <a:spcPct val="107000"/>
                        </a:lnSpc>
                        <a:spcAft>
                          <a:spcPts val="800"/>
                        </a:spcAft>
                      </a:pPr>
                      <a:r>
                        <a:rPr lang="en-AU" sz="1600" dirty="0">
                          <a:effectLst/>
                          <a:latin typeface="+mn-lt"/>
                          <a:ea typeface="Calibri" panose="020F0502020204030204" pitchFamily="34" charset="0"/>
                          <a:cs typeface="Times New Roman" panose="02020603050405020304" pitchFamily="18" charset="0"/>
                        </a:rPr>
                        <a:t>System level accountability (compliance, audits)</a:t>
                      </a:r>
                    </a:p>
                    <a:p>
                      <a:pPr marL="25400" marR="0" lvl="0" indent="-25400" algn="just" defTabSz="914400" rtl="0" eaLnBrk="1" fontAlgn="auto" latinLnBrk="0" hangingPunct="1">
                        <a:lnSpc>
                          <a:spcPct val="107000"/>
                        </a:lnSpc>
                        <a:spcBef>
                          <a:spcPts val="0"/>
                        </a:spcBef>
                        <a:spcAft>
                          <a:spcPts val="800"/>
                        </a:spcAft>
                        <a:buClrTx/>
                        <a:buSzTx/>
                        <a:buFontTx/>
                        <a:buNone/>
                        <a:tabLst/>
                        <a:defRPr/>
                      </a:pPr>
                      <a:r>
                        <a:rPr lang="en-AU" sz="1600" dirty="0">
                          <a:effectLst/>
                          <a:latin typeface="+mn-lt"/>
                          <a:ea typeface="Calibri" panose="020F0502020204030204" pitchFamily="34" charset="0"/>
                          <a:cs typeface="Times New Roman" panose="02020603050405020304" pitchFamily="18" charset="0"/>
                        </a:rPr>
                        <a:t>Robust policies and procedures</a:t>
                      </a:r>
                    </a:p>
                    <a:p>
                      <a:pPr marL="25400" indent="-25400" algn="just">
                        <a:lnSpc>
                          <a:spcPct val="107000"/>
                        </a:lnSpc>
                        <a:spcAft>
                          <a:spcPts val="800"/>
                        </a:spcAft>
                      </a:pPr>
                      <a:r>
                        <a:rPr lang="en-AU" sz="1600" dirty="0">
                          <a:effectLst/>
                          <a:latin typeface="+mn-lt"/>
                          <a:ea typeface="Calibri" panose="020F0502020204030204" pitchFamily="34" charset="0"/>
                          <a:cs typeface="Times New Roman" panose="02020603050405020304" pitchFamily="18" charset="0"/>
                        </a:rPr>
                        <a:t>System level integration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452612"/>
                  </a:ext>
                </a:extLst>
              </a:tr>
            </a:tbl>
          </a:graphicData>
        </a:graphic>
      </p:graphicFrame>
      <p:sp>
        <p:nvSpPr>
          <p:cNvPr id="9" name="Text Box 2">
            <a:extLst>
              <a:ext uri="{FF2B5EF4-FFF2-40B4-BE49-F238E27FC236}">
                <a16:creationId xmlns:a16="http://schemas.microsoft.com/office/drawing/2014/main" id="{184C4E4D-F8BA-4BA1-B241-0F8F1DEAFD98}"/>
              </a:ext>
            </a:extLst>
          </p:cNvPr>
          <p:cNvSpPr txBox="1">
            <a:spLocks noChangeArrowheads="1"/>
          </p:cNvSpPr>
          <p:nvPr/>
        </p:nvSpPr>
        <p:spPr bwMode="auto">
          <a:xfrm>
            <a:off x="2355743" y="1048645"/>
            <a:ext cx="9577664" cy="67191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just">
              <a:lnSpc>
                <a:spcPct val="107000"/>
              </a:lnSpc>
              <a:spcAft>
                <a:spcPts val="800"/>
              </a:spcAft>
            </a:pPr>
            <a:r>
              <a:rPr lang="en-AU" dirty="0">
                <a:effectLst/>
                <a:ea typeface="Calibri" panose="020F0502020204030204" pitchFamily="34" charset="0"/>
                <a:cs typeface="Calibri" panose="020F0502020204030204" pitchFamily="34" charset="0"/>
              </a:rPr>
              <a:t>It is important that these core principles  are measurable in some form, and that any measure should seek to also address governance, senior management and practitioner practice requirements</a:t>
            </a:r>
            <a:endParaRPr lang="en-AU" sz="1200" dirty="0"/>
          </a:p>
        </p:txBody>
      </p:sp>
    </p:spTree>
    <p:extLst>
      <p:ext uri="{BB962C8B-B14F-4D97-AF65-F5344CB8AC3E}">
        <p14:creationId xmlns:p14="http://schemas.microsoft.com/office/powerpoint/2010/main" val="216347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9193E6C-CFC2-4145-9DE7-A820F109CF12}"/>
              </a:ext>
            </a:extLst>
          </p:cNvPr>
          <p:cNvSpPr>
            <a:spLocks noGrp="1" noChangeArrowheads="1"/>
          </p:cNvSpPr>
          <p:nvPr>
            <p:ph type="title"/>
          </p:nvPr>
        </p:nvSpPr>
        <p:spPr>
          <a:xfrm>
            <a:off x="4965700" y="628650"/>
            <a:ext cx="6586538" cy="1287463"/>
          </a:xfrm>
        </p:spPr>
        <p:txBody>
          <a:bodyPr anchor="b">
            <a:normAutofit/>
          </a:bodyPr>
          <a:lstStyle/>
          <a:p>
            <a:pPr eaLnBrk="1" hangingPunct="1"/>
            <a:r>
              <a:rPr lang="en-US" altLang="en-US" b="1" dirty="0">
                <a:solidFill>
                  <a:schemeClr val="tx1"/>
                </a:solidFill>
              </a:rPr>
              <a:t>Practice Standards</a:t>
            </a:r>
          </a:p>
        </p:txBody>
      </p:sp>
      <p:sp>
        <p:nvSpPr>
          <p:cNvPr id="12" name="TextBox 11">
            <a:extLst>
              <a:ext uri="{FF2B5EF4-FFF2-40B4-BE49-F238E27FC236}">
                <a16:creationId xmlns:a16="http://schemas.microsoft.com/office/drawing/2014/main" id="{BECCAE47-D2E6-4F57-A25E-282A6FBF0255}"/>
              </a:ext>
            </a:extLst>
          </p:cNvPr>
          <p:cNvSpPr txBox="1"/>
          <p:nvPr/>
        </p:nvSpPr>
        <p:spPr>
          <a:xfrm>
            <a:off x="4965700" y="2438400"/>
            <a:ext cx="6586538" cy="3786188"/>
          </a:xfrm>
          <a:prstGeom prst="rect">
            <a:avLst/>
          </a:prstGeom>
        </p:spPr>
        <p:txBody>
          <a:bodyPr>
            <a:normAutofit/>
          </a:bodyPr>
          <a:lstStyle/>
          <a:p>
            <a:pPr marL="285750" lvl="1"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Revised Practice Standards came into effect on 1 January 2021</a:t>
            </a:r>
            <a:r>
              <a:rPr lang="en-US" altLang="en-US" sz="1700" dirty="0"/>
              <a:t>:</a:t>
            </a:r>
          </a:p>
          <a:p>
            <a:pPr marL="57150" lvl="1" eaLnBrk="1" fontAlgn="auto" hangingPunct="1">
              <a:lnSpc>
                <a:spcPct val="90000"/>
              </a:lnSpc>
              <a:spcBef>
                <a:spcPts val="0"/>
              </a:spcBef>
              <a:spcAft>
                <a:spcPts val="0"/>
              </a:spcAft>
              <a:defRPr/>
            </a:pPr>
            <a:r>
              <a:rPr lang="en-US" altLang="en-US" sz="1700" dirty="0">
                <a:latin typeface="+mn-lt"/>
                <a:hlinkClick r:id="rId3"/>
              </a:rPr>
              <a:t>https://www.justice.qld.gov.au/about-us/services/women-violence-prevention/violence-prevention/service-providers/practice-principles-standards-guidance</a:t>
            </a:r>
            <a:r>
              <a:rPr lang="en-US" altLang="en-US" sz="1700" dirty="0">
                <a:latin typeface="+mn-lt"/>
              </a:rPr>
              <a:t> </a:t>
            </a:r>
          </a:p>
          <a:p>
            <a:pPr marL="57150" lvl="1" eaLnBrk="1" fontAlgn="auto" hangingPunct="1">
              <a:lnSpc>
                <a:spcPct val="90000"/>
              </a:lnSpc>
              <a:spcBef>
                <a:spcPts val="0"/>
              </a:spcBef>
              <a:spcAft>
                <a:spcPts val="0"/>
              </a:spcAft>
              <a:defRPr/>
            </a:pPr>
            <a:endParaRPr lang="en-US" altLang="en-US" sz="1700" dirty="0">
              <a:latin typeface="+mn-lt"/>
            </a:endParaRPr>
          </a:p>
          <a:p>
            <a:pPr marL="285750"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Bring together all DFV service types under one consolidated set of standards (previously separate standards for women’s services and men’s services)</a:t>
            </a:r>
          </a:p>
          <a:p>
            <a:pPr marL="285750" indent="-228600" eaLnBrk="1" fontAlgn="auto" hangingPunct="1">
              <a:lnSpc>
                <a:spcPct val="90000"/>
              </a:lnSpc>
              <a:spcBef>
                <a:spcPts val="0"/>
              </a:spcBef>
              <a:spcAft>
                <a:spcPts val="0"/>
              </a:spcAft>
              <a:buFont typeface="Arial" panose="020B0604020202020204" pitchFamily="34" charset="0"/>
              <a:buChar char="•"/>
              <a:defRPr/>
            </a:pPr>
            <a:endParaRPr lang="en-US" altLang="en-US" sz="1700" dirty="0">
              <a:latin typeface="+mn-lt"/>
            </a:endParaRPr>
          </a:p>
          <a:p>
            <a:pPr marL="285750"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Updated to reflect:</a:t>
            </a:r>
          </a:p>
          <a:p>
            <a:pPr marL="742950" lvl="2"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improved practices and procedures that have been developed by specialist DFV services</a:t>
            </a:r>
          </a:p>
          <a:p>
            <a:pPr marL="742950" lvl="2"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contemporary theoretical frameworks</a:t>
            </a:r>
          </a:p>
          <a:p>
            <a:pPr marL="742950" lvl="2"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national and state policies and strategies</a:t>
            </a:r>
          </a:p>
          <a:p>
            <a:pPr marL="742950" lvl="2" indent="-228600" eaLnBrk="1" fontAlgn="auto" hangingPunct="1">
              <a:lnSpc>
                <a:spcPct val="90000"/>
              </a:lnSpc>
              <a:spcBef>
                <a:spcPts val="0"/>
              </a:spcBef>
              <a:spcAft>
                <a:spcPts val="0"/>
              </a:spcAft>
              <a:buFont typeface="Arial" panose="020B0604020202020204" pitchFamily="34" charset="0"/>
              <a:buChar char="•"/>
              <a:defRPr/>
            </a:pPr>
            <a:r>
              <a:rPr lang="en-US" altLang="en-US" sz="1700" dirty="0">
                <a:latin typeface="+mn-lt"/>
              </a:rPr>
              <a:t>legislative amendments</a:t>
            </a:r>
          </a:p>
          <a:p>
            <a:pPr marL="57150" eaLnBrk="1" fontAlgn="auto" hangingPunct="1">
              <a:lnSpc>
                <a:spcPct val="90000"/>
              </a:lnSpc>
              <a:spcBef>
                <a:spcPts val="0"/>
              </a:spcBef>
              <a:spcAft>
                <a:spcPts val="400"/>
              </a:spcAft>
              <a:defRPr/>
            </a:pPr>
            <a:endParaRPr lang="en-US" sz="1700" dirty="0">
              <a:latin typeface="+mn-lt"/>
            </a:endParaRPr>
          </a:p>
        </p:txBody>
      </p:sp>
      <p:pic>
        <p:nvPicPr>
          <p:cNvPr id="7172" name="Picture 2">
            <a:extLst>
              <a:ext uri="{FF2B5EF4-FFF2-40B4-BE49-F238E27FC236}">
                <a16:creationId xmlns:a16="http://schemas.microsoft.com/office/drawing/2014/main" id="{3F35F0B5-08D9-4D96-95BC-2A57A0C8F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462"/>
          <a:stretch>
            <a:fillRect/>
          </a:stretch>
        </p:blipFill>
        <p:spPr bwMode="auto">
          <a:xfrm>
            <a:off x="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Connector 72" descr="&quot;&quot;">
            <a:extLst>
              <a:ext uri="{FF2B5EF4-FFF2-40B4-BE49-F238E27FC236}">
                <a16:creationId xmlns:a16="http://schemas.microsoft.com/office/drawing/2014/main" id="{5488EFFF-BB91-4C88-9BAE-A821C0ADFA8F}"/>
              </a:ext>
            </a:extLst>
          </p:cNvPr>
          <p:cNvCxnSpPr>
            <a:cxnSpLocks noGrp="1" noRot="1" noChangeAspect="1" noMove="1" noResize="1" noEditPoints="1" noAdjustHandles="1" noChangeArrowheads="1" noChangeShapeType="1"/>
          </p:cNvCxnSpPr>
          <p:nvPr/>
        </p:nvCxnSpPr>
        <p:spPr>
          <a:xfrm>
            <a:off x="5081588" y="2114550"/>
            <a:ext cx="6308725" cy="0"/>
          </a:xfrm>
          <a:prstGeom prst="line">
            <a:avLst/>
          </a:prstGeom>
          <a:ln w="19050">
            <a:solidFill>
              <a:srgbClr val="F2642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5752801" y="5235907"/>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a:off x="-68520" y="5235907"/>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41397"/>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271782" y="-141398"/>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6628" name="Title 1">
            <a:extLst>
              <a:ext uri="{FF2B5EF4-FFF2-40B4-BE49-F238E27FC236}">
                <a16:creationId xmlns:a16="http://schemas.microsoft.com/office/drawing/2014/main" id="{A7215D6A-4E43-4534-BA6F-2C4D3B0A61A2}"/>
              </a:ext>
            </a:extLst>
          </p:cNvPr>
          <p:cNvSpPr>
            <a:spLocks noGrp="1" noChangeArrowheads="1"/>
          </p:cNvSpPr>
          <p:nvPr>
            <p:ph type="ctrTitle"/>
          </p:nvPr>
        </p:nvSpPr>
        <p:spPr>
          <a:xfrm>
            <a:off x="2915146" y="759783"/>
            <a:ext cx="7321053" cy="742266"/>
          </a:xfrm>
        </p:spPr>
        <p:txBody>
          <a:bodyPr>
            <a:normAutofit fontScale="90000"/>
          </a:bodyPr>
          <a:lstStyle/>
          <a:p>
            <a:pPr fontAlgn="auto">
              <a:spcAft>
                <a:spcPts val="0"/>
              </a:spcAft>
              <a:defRPr/>
            </a:pPr>
            <a:r>
              <a:rPr lang="en-AU" altLang="en-US" sz="4400" b="1" dirty="0"/>
              <a:t>Regulatory Framework Reflection</a:t>
            </a:r>
          </a:p>
        </p:txBody>
      </p:sp>
      <p:pic>
        <p:nvPicPr>
          <p:cNvPr id="10" name="Picture 9">
            <a:extLst>
              <a:ext uri="{FF2B5EF4-FFF2-40B4-BE49-F238E27FC236}">
                <a16:creationId xmlns:a16="http://schemas.microsoft.com/office/drawing/2014/main" id="{837D62F1-E255-4F16-9DE9-2483CB1E9A30}"/>
              </a:ext>
            </a:extLst>
          </p:cNvPr>
          <p:cNvPicPr>
            <a:picLocks noChangeAspect="1"/>
          </p:cNvPicPr>
          <p:nvPr/>
        </p:nvPicPr>
        <p:blipFill rotWithShape="1">
          <a:blip r:embed="rId4"/>
          <a:srcRect l="2153" t="2745"/>
          <a:stretch/>
        </p:blipFill>
        <p:spPr>
          <a:xfrm>
            <a:off x="1195258" y="2047743"/>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DA7624E1-9B88-420F-ADC6-0BD8FD5C1F67}"/>
              </a:ext>
            </a:extLst>
          </p:cNvPr>
          <p:cNvSpPr txBox="1"/>
          <p:nvPr/>
        </p:nvSpPr>
        <p:spPr>
          <a:xfrm>
            <a:off x="1682496" y="2002536"/>
            <a:ext cx="9445752" cy="3785652"/>
          </a:xfrm>
          <a:prstGeom prst="rect">
            <a:avLst/>
          </a:prstGeom>
          <a:noFill/>
        </p:spPr>
        <p:txBody>
          <a:bodyPr wrap="square" rtlCol="0">
            <a:spAutoFit/>
          </a:bodyPr>
          <a:lstStyle/>
          <a:p>
            <a:r>
              <a:rPr lang="en-AU" sz="2000" dirty="0"/>
              <a:t>How do you perceive the Regulatory Framework will influence your practice, leadership and governance? </a:t>
            </a:r>
          </a:p>
          <a:p>
            <a:endParaRPr lang="en-AU" sz="2000" dirty="0"/>
          </a:p>
          <a:p>
            <a:endParaRPr lang="en-AU" sz="2000" dirty="0"/>
          </a:p>
          <a:p>
            <a:r>
              <a:rPr lang="en-AU" sz="2000" dirty="0"/>
              <a:t>What is something you think you can implement to align practice with the Regulatory Framework? </a:t>
            </a:r>
            <a:br>
              <a:rPr lang="en-AU" sz="2000" dirty="0"/>
            </a:br>
            <a:endParaRPr lang="en-AU" sz="2000" dirty="0"/>
          </a:p>
          <a:p>
            <a:br>
              <a:rPr lang="en-AU" sz="2000" dirty="0"/>
            </a:br>
            <a:r>
              <a:rPr lang="en-AU" sz="2000" dirty="0"/>
              <a:t>What other information, resources and training do you feel would support improved understanding and compliance with the Regulatory Framework? </a:t>
            </a:r>
          </a:p>
          <a:p>
            <a:endParaRPr lang="en-AU" sz="2000" dirty="0"/>
          </a:p>
          <a:p>
            <a:endParaRPr lang="en-AU" sz="2000" dirty="0"/>
          </a:p>
        </p:txBody>
      </p:sp>
      <p:pic>
        <p:nvPicPr>
          <p:cNvPr id="12" name="Picture 11">
            <a:extLst>
              <a:ext uri="{FF2B5EF4-FFF2-40B4-BE49-F238E27FC236}">
                <a16:creationId xmlns:a16="http://schemas.microsoft.com/office/drawing/2014/main" id="{F6067206-AC94-42B4-AC4D-9EEE9D3FDA4D}"/>
              </a:ext>
            </a:extLst>
          </p:cNvPr>
          <p:cNvPicPr>
            <a:picLocks noChangeAspect="1"/>
          </p:cNvPicPr>
          <p:nvPr/>
        </p:nvPicPr>
        <p:blipFill rotWithShape="1">
          <a:blip r:embed="rId4"/>
          <a:srcRect l="2153" t="2745"/>
          <a:stretch/>
        </p:blipFill>
        <p:spPr>
          <a:xfrm>
            <a:off x="1195258" y="3305010"/>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41891F79-243C-4F47-9552-08F45B31FFB1}"/>
              </a:ext>
            </a:extLst>
          </p:cNvPr>
          <p:cNvPicPr>
            <a:picLocks noChangeAspect="1"/>
          </p:cNvPicPr>
          <p:nvPr/>
        </p:nvPicPr>
        <p:blipFill rotWithShape="1">
          <a:blip r:embed="rId4"/>
          <a:srcRect l="2153" t="2745"/>
          <a:stretch/>
        </p:blipFill>
        <p:spPr>
          <a:xfrm>
            <a:off x="1195258" y="4504472"/>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2593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5752801" y="5235907"/>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a:off x="-68520" y="5235907"/>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41397"/>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271782" y="-141398"/>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itle 3">
            <a:extLst>
              <a:ext uri="{FF2B5EF4-FFF2-40B4-BE49-F238E27FC236}">
                <a16:creationId xmlns:a16="http://schemas.microsoft.com/office/drawing/2014/main" id="{3005B431-E3ED-48A2-8271-4892E7C53326}"/>
              </a:ext>
            </a:extLst>
          </p:cNvPr>
          <p:cNvSpPr>
            <a:spLocks noGrp="1"/>
          </p:cNvSpPr>
          <p:nvPr>
            <p:ph type="ctrTitle"/>
          </p:nvPr>
        </p:nvSpPr>
        <p:spPr>
          <a:xfrm>
            <a:off x="1389142" y="3429000"/>
            <a:ext cx="10285708" cy="2387600"/>
          </a:xfrm>
        </p:spPr>
        <p:txBody>
          <a:bodyPr>
            <a:noAutofit/>
          </a:bodyPr>
          <a:lstStyle/>
          <a:p>
            <a:pPr algn="l">
              <a:spcBef>
                <a:spcPts val="0"/>
              </a:spcBef>
              <a:defRPr/>
            </a:pPr>
            <a:br>
              <a:rPr lang="en-US" sz="2800" b="1" dirty="0">
                <a:latin typeface="+mn-lt"/>
              </a:rPr>
            </a:br>
            <a:r>
              <a:rPr lang="en-US" sz="2800" b="1" dirty="0">
                <a:latin typeface="+mn-lt"/>
              </a:rPr>
              <a:t>Visit</a:t>
            </a:r>
            <a:r>
              <a:rPr lang="en-US" sz="2800" dirty="0">
                <a:latin typeface="+mn-lt"/>
              </a:rPr>
              <a:t> our dedicated service provider webpage: </a:t>
            </a:r>
            <a:br>
              <a:rPr lang="en-US" sz="2800" dirty="0">
                <a:latin typeface="+mn-lt"/>
              </a:rPr>
            </a:br>
            <a:r>
              <a:rPr lang="en-US" sz="2800" dirty="0">
                <a:latin typeface="+mn-lt"/>
                <a:hlinkClick r:id="rId4"/>
              </a:rPr>
              <a:t>https://www.justice.qld.gov.au/about-us/services/women-violence-prevention/violence-prevention</a:t>
            </a:r>
            <a:r>
              <a:rPr lang="en-US" sz="2800" dirty="0">
                <a:latin typeface="+mn-lt"/>
              </a:rPr>
              <a:t> </a:t>
            </a:r>
            <a:br>
              <a:rPr lang="en-US" altLang="en-US" sz="2800" dirty="0">
                <a:latin typeface="+mn-lt"/>
              </a:rPr>
            </a:br>
            <a:br>
              <a:rPr lang="en-US" altLang="en-US" sz="2800" dirty="0">
                <a:latin typeface="+mn-lt"/>
              </a:rPr>
            </a:br>
            <a:r>
              <a:rPr lang="en-US" sz="2800" b="1" dirty="0">
                <a:latin typeface="+mn-lt"/>
              </a:rPr>
              <a:t>Contact</a:t>
            </a:r>
            <a:r>
              <a:rPr lang="en-US" sz="2800" dirty="0">
                <a:effectLst>
                  <a:outerShdw blurRad="38100" dist="38100" dir="2700000" algn="tl">
                    <a:srgbClr val="000000">
                      <a:alpha val="43137"/>
                    </a:srgbClr>
                  </a:outerShdw>
                </a:effectLst>
                <a:latin typeface="+mn-lt"/>
              </a:rPr>
              <a:t>: </a:t>
            </a:r>
            <a:r>
              <a:rPr lang="en-US" sz="2800" dirty="0">
                <a:latin typeface="+mn-lt"/>
              </a:rPr>
              <a:t>your regional Contract Officers</a:t>
            </a:r>
            <a:br>
              <a:rPr lang="en-US" sz="2800" dirty="0">
                <a:effectLst>
                  <a:outerShdw blurRad="38100" dist="38100" dir="2700000" algn="tl">
                    <a:srgbClr val="000000">
                      <a:alpha val="43137"/>
                    </a:srgbClr>
                  </a:outerShdw>
                </a:effectLst>
                <a:latin typeface="+mn-lt"/>
              </a:rPr>
            </a:br>
            <a:br>
              <a:rPr lang="en-US" sz="2800" dirty="0">
                <a:effectLst>
                  <a:outerShdw blurRad="38100" dist="38100" dir="2700000" algn="tl">
                    <a:srgbClr val="000000">
                      <a:alpha val="43137"/>
                    </a:srgbClr>
                  </a:outerShdw>
                </a:effectLst>
                <a:latin typeface="+mn-lt"/>
              </a:rPr>
            </a:br>
            <a:r>
              <a:rPr lang="en-US" sz="2800" b="1" dirty="0">
                <a:latin typeface="+mn-lt"/>
              </a:rPr>
              <a:t>Email</a:t>
            </a:r>
            <a:r>
              <a:rPr lang="en-US" sz="2800" dirty="0">
                <a:latin typeface="+mn-lt"/>
              </a:rPr>
              <a:t>: The DFV Service System Reform Team at </a:t>
            </a:r>
            <a:r>
              <a:rPr lang="en-US" sz="2800" u="sng" dirty="0">
                <a:latin typeface="+mn-lt"/>
                <a:hlinkClick r:id="rId5"/>
              </a:rPr>
              <a:t>DFVServiceSystemReform@justice.qld.gov.au</a:t>
            </a:r>
            <a:r>
              <a:rPr lang="en-US" sz="2800" u="sng" dirty="0">
                <a:latin typeface="+mn-lt"/>
              </a:rPr>
              <a:t> </a:t>
            </a:r>
            <a:br>
              <a:rPr lang="en-US" sz="2800" dirty="0">
                <a:latin typeface="+mn-lt"/>
              </a:rPr>
            </a:br>
            <a:br>
              <a:rPr lang="en-AU" sz="2800" b="1" dirty="0">
                <a:latin typeface="+mn-lt"/>
              </a:rPr>
            </a:br>
            <a:endParaRPr lang="en-AU" sz="2800" dirty="0">
              <a:latin typeface="+mn-lt"/>
            </a:endParaRPr>
          </a:p>
        </p:txBody>
      </p:sp>
      <p:sp>
        <p:nvSpPr>
          <p:cNvPr id="14" name="Title 1">
            <a:extLst>
              <a:ext uri="{FF2B5EF4-FFF2-40B4-BE49-F238E27FC236}">
                <a16:creationId xmlns:a16="http://schemas.microsoft.com/office/drawing/2014/main" id="{615B30C8-4C9F-4A9E-A7C5-C14D0CE5C95E}"/>
              </a:ext>
            </a:extLst>
          </p:cNvPr>
          <p:cNvSpPr txBox="1">
            <a:spLocks noChangeArrowheads="1"/>
          </p:cNvSpPr>
          <p:nvPr/>
        </p:nvSpPr>
        <p:spPr>
          <a:xfrm>
            <a:off x="1805419" y="819238"/>
            <a:ext cx="8229600" cy="9683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dirty="0"/>
              <a:t>For more information</a:t>
            </a:r>
            <a:endParaRPr lang="en-AU" altLang="en-US" b="1" dirty="0"/>
          </a:p>
        </p:txBody>
      </p:sp>
    </p:spTree>
    <p:extLst>
      <p:ext uri="{BB962C8B-B14F-4D97-AF65-F5344CB8AC3E}">
        <p14:creationId xmlns:p14="http://schemas.microsoft.com/office/powerpoint/2010/main" val="93529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3BC0A-4721-4447-A65B-A7947C227CEB}"/>
              </a:ext>
            </a:extLst>
          </p:cNvPr>
          <p:cNvPicPr>
            <a:picLocks noChangeAspect="1"/>
          </p:cNvPicPr>
          <p:nvPr/>
        </p:nvPicPr>
        <p:blipFill rotWithShape="1">
          <a:blip r:embed="rId3"/>
          <a:srcRect r="46607"/>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220" name="Title 1">
            <a:extLst>
              <a:ext uri="{FF2B5EF4-FFF2-40B4-BE49-F238E27FC236}">
                <a16:creationId xmlns:a16="http://schemas.microsoft.com/office/drawing/2014/main" id="{B77B9F05-0519-4276-BC6C-384CD6010E8D}"/>
              </a:ext>
            </a:extLst>
          </p:cNvPr>
          <p:cNvSpPr>
            <a:spLocks noGrp="1" noChangeArrowheads="1"/>
          </p:cNvSpPr>
          <p:nvPr>
            <p:ph type="title"/>
          </p:nvPr>
        </p:nvSpPr>
        <p:spPr>
          <a:xfrm>
            <a:off x="3432852" y="460362"/>
            <a:ext cx="7435850" cy="2452687"/>
          </a:xfrm>
        </p:spPr>
        <p:txBody>
          <a:bodyPr>
            <a:normAutofit/>
          </a:bodyPr>
          <a:lstStyle/>
          <a:p>
            <a:pPr eaLnBrk="1" hangingPunct="1"/>
            <a:r>
              <a:rPr lang="en-AU" altLang="en-US" sz="4800" b="1" dirty="0"/>
              <a:t>What are practice standards?</a:t>
            </a:r>
          </a:p>
        </p:txBody>
      </p:sp>
      <p:sp>
        <p:nvSpPr>
          <p:cNvPr id="9219" name="Content Placeholder 2">
            <a:extLst>
              <a:ext uri="{FF2B5EF4-FFF2-40B4-BE49-F238E27FC236}">
                <a16:creationId xmlns:a16="http://schemas.microsoft.com/office/drawing/2014/main" id="{77961A51-6FD5-4C72-BF07-00F463F801E1}"/>
              </a:ext>
            </a:extLst>
          </p:cNvPr>
          <p:cNvSpPr>
            <a:spLocks noGrp="1" noChangeArrowheads="1"/>
          </p:cNvSpPr>
          <p:nvPr>
            <p:ph idx="1"/>
          </p:nvPr>
        </p:nvSpPr>
        <p:spPr>
          <a:xfrm>
            <a:off x="650875" y="3714750"/>
            <a:ext cx="11260138" cy="3022600"/>
          </a:xfrm>
        </p:spPr>
        <p:txBody>
          <a:bodyPr anchor="ctr">
            <a:normAutofit/>
          </a:bodyPr>
          <a:lstStyle/>
          <a:p>
            <a:pPr eaLnBrk="1" hangingPunct="1"/>
            <a:r>
              <a:rPr lang="en-AU" altLang="en-US" sz="2400" dirty="0"/>
              <a:t>Outline the everyday practice expectations of workers in the DFV system</a:t>
            </a:r>
          </a:p>
          <a:p>
            <a:pPr eaLnBrk="1" hangingPunct="1"/>
            <a:r>
              <a:rPr lang="en-AU" altLang="en-US" sz="2400" dirty="0"/>
              <a:t>Reflects the quality of services the community can expect from organisations that provide Queensland Government funded DFV services</a:t>
            </a:r>
          </a:p>
          <a:p>
            <a:pPr eaLnBrk="1" hangingPunct="1"/>
            <a:r>
              <a:rPr lang="en-AU" altLang="en-US" sz="2400" dirty="0"/>
              <a:t>Complement profession specific practice standards already in place for groups such as social workers, psychologists etc. (where applicable)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descr="&quot;&quot;">
            <a:extLst>
              <a:ext uri="{FF2B5EF4-FFF2-40B4-BE49-F238E27FC236}">
                <a16:creationId xmlns:a16="http://schemas.microsoft.com/office/drawing/2014/main" id="{145D8E43-76A3-4010-8B4C-9A852EA9F56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a:extLst>
              <a:ext uri="{FF2B5EF4-FFF2-40B4-BE49-F238E27FC236}">
                <a16:creationId xmlns:a16="http://schemas.microsoft.com/office/drawing/2014/main" id="{B8F1B970-BD21-4773-864B-CBDA8581BDF7}"/>
              </a:ext>
            </a:extLst>
          </p:cNvPr>
          <p:cNvPicPr>
            <a:picLocks noChangeAspect="1"/>
          </p:cNvPicPr>
          <p:nvPr/>
        </p:nvPicPr>
        <p:blipFill rotWithShape="1">
          <a:blip r:embed="rId3"/>
          <a:srcRect l="557" r="86272" b="16297"/>
          <a:stretch/>
        </p:blipFill>
        <p:spPr>
          <a:xfrm rot="5400000">
            <a:off x="41262" y="-41262"/>
            <a:ext cx="2527900" cy="261042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a:extLst>
              <a:ext uri="{FF2B5EF4-FFF2-40B4-BE49-F238E27FC236}">
                <a16:creationId xmlns:a16="http://schemas.microsoft.com/office/drawing/2014/main" id="{BB8FE518-AD49-4670-8723-2BA68B16EEED}"/>
              </a:ext>
            </a:extLst>
          </p:cNvPr>
          <p:cNvPicPr>
            <a:picLocks noChangeAspect="1"/>
          </p:cNvPicPr>
          <p:nvPr/>
        </p:nvPicPr>
        <p:blipFill rotWithShape="1">
          <a:blip r:embed="rId4"/>
          <a:srcRect l="3115" r="5630" b="-5"/>
          <a:stretch/>
        </p:blipFill>
        <p:spPr>
          <a:xfrm>
            <a:off x="6432640" y="991884"/>
            <a:ext cx="5062441" cy="5062441"/>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11271" name="Title 1">
            <a:extLst>
              <a:ext uri="{FF2B5EF4-FFF2-40B4-BE49-F238E27FC236}">
                <a16:creationId xmlns:a16="http://schemas.microsoft.com/office/drawing/2014/main" id="{7C4E0FC4-C8F5-474E-B849-156146F23C38}"/>
              </a:ext>
            </a:extLst>
          </p:cNvPr>
          <p:cNvSpPr>
            <a:spLocks noGrp="1" noChangeArrowheads="1"/>
          </p:cNvSpPr>
          <p:nvPr>
            <p:ph type="title"/>
          </p:nvPr>
        </p:nvSpPr>
        <p:spPr>
          <a:xfrm>
            <a:off x="1999971" y="546641"/>
            <a:ext cx="4045566" cy="2168525"/>
          </a:xfrm>
        </p:spPr>
        <p:txBody>
          <a:bodyPr>
            <a:normAutofit/>
          </a:bodyPr>
          <a:lstStyle/>
          <a:p>
            <a:pPr eaLnBrk="1" hangingPunct="1"/>
            <a:r>
              <a:rPr lang="en-AU" altLang="en-US" sz="4000" b="1" dirty="0"/>
              <a:t>Structure of the Practice Standards</a:t>
            </a:r>
          </a:p>
        </p:txBody>
      </p:sp>
      <p:graphicFrame>
        <p:nvGraphicFramePr>
          <p:cNvPr id="13" name="Content Placeholder 3">
            <a:extLst>
              <a:ext uri="{FF2B5EF4-FFF2-40B4-BE49-F238E27FC236}">
                <a16:creationId xmlns:a16="http://schemas.microsoft.com/office/drawing/2014/main" id="{71C7BFE6-CC97-41E1-9037-7A8572EC86B7}"/>
              </a:ext>
            </a:extLst>
          </p:cNvPr>
          <p:cNvGraphicFramePr>
            <a:graphicFrameLocks noGrp="1"/>
          </p:cNvGraphicFramePr>
          <p:nvPr>
            <p:ph idx="1"/>
            <p:extLst>
              <p:ext uri="{D42A27DB-BD31-4B8C-83A1-F6EECF244321}">
                <p14:modId xmlns:p14="http://schemas.microsoft.com/office/powerpoint/2010/main" val="3157267946"/>
              </p:ext>
            </p:extLst>
          </p:nvPr>
        </p:nvGraphicFramePr>
        <p:xfrm>
          <a:off x="521991" y="2812766"/>
          <a:ext cx="4961514" cy="3304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5752801" y="5235907"/>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a:off x="-68520" y="5235907"/>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41397"/>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271782" y="-141398"/>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6628" name="Title 1">
            <a:extLst>
              <a:ext uri="{FF2B5EF4-FFF2-40B4-BE49-F238E27FC236}">
                <a16:creationId xmlns:a16="http://schemas.microsoft.com/office/drawing/2014/main" id="{A7215D6A-4E43-4534-BA6F-2C4D3B0A61A2}"/>
              </a:ext>
            </a:extLst>
          </p:cNvPr>
          <p:cNvSpPr>
            <a:spLocks noGrp="1" noChangeArrowheads="1"/>
          </p:cNvSpPr>
          <p:nvPr>
            <p:ph type="ctrTitle"/>
          </p:nvPr>
        </p:nvSpPr>
        <p:spPr>
          <a:xfrm>
            <a:off x="3015946" y="918701"/>
            <a:ext cx="6713270" cy="742266"/>
          </a:xfrm>
        </p:spPr>
        <p:txBody>
          <a:bodyPr>
            <a:normAutofit/>
          </a:bodyPr>
          <a:lstStyle/>
          <a:p>
            <a:pPr fontAlgn="auto">
              <a:spcAft>
                <a:spcPts val="0"/>
              </a:spcAft>
              <a:defRPr/>
            </a:pPr>
            <a:r>
              <a:rPr lang="en-AU" altLang="en-US" sz="4400" b="1" dirty="0"/>
              <a:t>Practice Standards Reflection</a:t>
            </a:r>
          </a:p>
        </p:txBody>
      </p:sp>
      <p:pic>
        <p:nvPicPr>
          <p:cNvPr id="10" name="Picture 9">
            <a:extLst>
              <a:ext uri="{FF2B5EF4-FFF2-40B4-BE49-F238E27FC236}">
                <a16:creationId xmlns:a16="http://schemas.microsoft.com/office/drawing/2014/main" id="{837D62F1-E255-4F16-9DE9-2483CB1E9A30}"/>
              </a:ext>
            </a:extLst>
          </p:cNvPr>
          <p:cNvPicPr>
            <a:picLocks noChangeAspect="1"/>
          </p:cNvPicPr>
          <p:nvPr/>
        </p:nvPicPr>
        <p:blipFill rotWithShape="1">
          <a:blip r:embed="rId4"/>
          <a:srcRect l="2153" t="2745"/>
          <a:stretch/>
        </p:blipFill>
        <p:spPr>
          <a:xfrm>
            <a:off x="1195258" y="2047743"/>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DA7624E1-9B88-420F-ADC6-0BD8FD5C1F67}"/>
              </a:ext>
            </a:extLst>
          </p:cNvPr>
          <p:cNvSpPr txBox="1"/>
          <p:nvPr/>
        </p:nvSpPr>
        <p:spPr>
          <a:xfrm>
            <a:off x="1682496" y="2002536"/>
            <a:ext cx="9445752" cy="2862322"/>
          </a:xfrm>
          <a:prstGeom prst="rect">
            <a:avLst/>
          </a:prstGeom>
          <a:noFill/>
        </p:spPr>
        <p:txBody>
          <a:bodyPr wrap="square" rtlCol="0">
            <a:spAutoFit/>
          </a:bodyPr>
          <a:lstStyle/>
          <a:p>
            <a:r>
              <a:rPr lang="en-AU" sz="2000" dirty="0"/>
              <a:t>How would you rate your understanding and awareness of the practice standards? </a:t>
            </a:r>
          </a:p>
          <a:p>
            <a:endParaRPr lang="en-AU" sz="2000" dirty="0"/>
          </a:p>
          <a:p>
            <a:endParaRPr lang="en-AU" sz="2000" dirty="0"/>
          </a:p>
          <a:p>
            <a:r>
              <a:rPr lang="en-AU" sz="2000" dirty="0"/>
              <a:t>How do the Practice Standards influence your practice, leadership and governance? </a:t>
            </a:r>
          </a:p>
          <a:p>
            <a:endParaRPr lang="en-AU" sz="2000" dirty="0"/>
          </a:p>
          <a:p>
            <a:endParaRPr lang="en-AU" sz="2000" dirty="0"/>
          </a:p>
          <a:p>
            <a:r>
              <a:rPr lang="en-AU" sz="2000" dirty="0"/>
              <a:t>Is there anything that you have found helpful or beneficial in implementing the revised Practice Standards?</a:t>
            </a:r>
          </a:p>
          <a:p>
            <a:endParaRPr lang="en-AU" sz="2000" dirty="0"/>
          </a:p>
        </p:txBody>
      </p:sp>
      <p:pic>
        <p:nvPicPr>
          <p:cNvPr id="12" name="Picture 11">
            <a:extLst>
              <a:ext uri="{FF2B5EF4-FFF2-40B4-BE49-F238E27FC236}">
                <a16:creationId xmlns:a16="http://schemas.microsoft.com/office/drawing/2014/main" id="{F6067206-AC94-42B4-AC4D-9EEE9D3FDA4D}"/>
              </a:ext>
            </a:extLst>
          </p:cNvPr>
          <p:cNvPicPr>
            <a:picLocks noChangeAspect="1"/>
          </p:cNvPicPr>
          <p:nvPr/>
        </p:nvPicPr>
        <p:blipFill rotWithShape="1">
          <a:blip r:embed="rId4"/>
          <a:srcRect l="2153" t="2745"/>
          <a:stretch/>
        </p:blipFill>
        <p:spPr>
          <a:xfrm>
            <a:off x="1204844" y="3044358"/>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41891F79-243C-4F47-9552-08F45B31FFB1}"/>
              </a:ext>
            </a:extLst>
          </p:cNvPr>
          <p:cNvPicPr>
            <a:picLocks noChangeAspect="1"/>
          </p:cNvPicPr>
          <p:nvPr/>
        </p:nvPicPr>
        <p:blipFill rotWithShape="1">
          <a:blip r:embed="rId4"/>
          <a:srcRect l="2153" t="2745"/>
          <a:stretch/>
        </p:blipFill>
        <p:spPr>
          <a:xfrm>
            <a:off x="1204844" y="3941528"/>
            <a:ext cx="285998" cy="286854"/>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0986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descr="&quot;&quot;">
            <a:extLst>
              <a:ext uri="{FF2B5EF4-FFF2-40B4-BE49-F238E27FC236}">
                <a16:creationId xmlns:a16="http://schemas.microsoft.com/office/drawing/2014/main" id="{01816E87-B3BE-405D-A731-FF1558DFB44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55" name="Title 1">
            <a:extLst>
              <a:ext uri="{FF2B5EF4-FFF2-40B4-BE49-F238E27FC236}">
                <a16:creationId xmlns:a16="http://schemas.microsoft.com/office/drawing/2014/main" id="{D07F7502-E2E3-4F39-A88B-D18FC580DC18}"/>
              </a:ext>
            </a:extLst>
          </p:cNvPr>
          <p:cNvSpPr>
            <a:spLocks noGrp="1" noChangeArrowheads="1"/>
          </p:cNvSpPr>
          <p:nvPr>
            <p:ph type="title"/>
          </p:nvPr>
        </p:nvSpPr>
        <p:spPr>
          <a:xfrm>
            <a:off x="630238" y="639763"/>
            <a:ext cx="4819650" cy="1481137"/>
          </a:xfrm>
        </p:spPr>
        <p:txBody>
          <a:bodyPr anchor="b">
            <a:normAutofit/>
          </a:bodyPr>
          <a:lstStyle/>
          <a:p>
            <a:pPr eaLnBrk="1" hangingPunct="1"/>
            <a:r>
              <a:rPr lang="en-US" altLang="en-US" b="1" dirty="0"/>
              <a:t>Framework Approach</a:t>
            </a:r>
          </a:p>
        </p:txBody>
      </p:sp>
      <p:sp>
        <p:nvSpPr>
          <p:cNvPr id="80" name="sketch line" descr="&quot;&quot;">
            <a:extLst>
              <a:ext uri="{FF2B5EF4-FFF2-40B4-BE49-F238E27FC236}">
                <a16:creationId xmlns:a16="http://schemas.microsoft.com/office/drawing/2014/main" id="{EA518DE3-F482-486C-B5D3-F7D248BE3BA4}"/>
              </a:ext>
            </a:extLst>
          </p:cNvPr>
          <p:cNvSpPr>
            <a:spLocks noGrp="1" noRot="1" noChangeAspect="1" noMove="1" noResize="1" noEditPoints="1" noAdjustHandles="1" noChangeArrowheads="1" noChangeShapeType="1" noTextEdit="1"/>
          </p:cNvSpPr>
          <p:nvPr/>
        </p:nvSpPr>
        <p:spPr>
          <a:xfrm>
            <a:off x="642938" y="2373313"/>
            <a:ext cx="3255962" cy="17462"/>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3" name="Content Placeholder 1">
            <a:extLst>
              <a:ext uri="{FF2B5EF4-FFF2-40B4-BE49-F238E27FC236}">
                <a16:creationId xmlns:a16="http://schemas.microsoft.com/office/drawing/2014/main" id="{8AE85127-32E3-4ABA-B177-0F796BE995C1}"/>
              </a:ext>
            </a:extLst>
          </p:cNvPr>
          <p:cNvSpPr txBox="1">
            <a:spLocks noChangeArrowheads="1"/>
          </p:cNvSpPr>
          <p:nvPr/>
        </p:nvSpPr>
        <p:spPr bwMode="auto">
          <a:xfrm>
            <a:off x="630238" y="2660650"/>
            <a:ext cx="4819650" cy="3841750"/>
          </a:xfrm>
          <a:prstGeom prst="rect">
            <a:avLst/>
          </a:prstGeom>
        </p:spPr>
        <p:txBody>
          <a:bodyPr>
            <a:normAutofit lnSpcReduction="10000"/>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indent="-228600" eaLnBrk="1" fontAlgn="auto" hangingPunct="1">
              <a:lnSpc>
                <a:spcPct val="90000"/>
              </a:lnSpc>
              <a:spcAft>
                <a:spcPts val="0"/>
              </a:spcAft>
              <a:defRPr/>
            </a:pPr>
            <a:r>
              <a:rPr lang="en-US" altLang="en-US" sz="2000" dirty="0">
                <a:latin typeface="+mn-lt"/>
                <a:ea typeface="+mn-ea"/>
              </a:rPr>
              <a:t>Practice standards at the core (victim safety, perpetrator accountability and culturally safe and inclusive practice).</a:t>
            </a:r>
          </a:p>
          <a:p>
            <a:pPr indent="-228600" eaLnBrk="1" fontAlgn="auto" hangingPunct="1">
              <a:lnSpc>
                <a:spcPct val="90000"/>
              </a:lnSpc>
              <a:spcAft>
                <a:spcPts val="0"/>
              </a:spcAft>
              <a:defRPr/>
            </a:pPr>
            <a:r>
              <a:rPr lang="en-US" altLang="en-US" sz="2000" dirty="0">
                <a:latin typeface="+mn-lt"/>
                <a:ea typeface="+mn-ea"/>
              </a:rPr>
              <a:t>The implementation and monitoring of these standards are supported through current frameworks in place via funding agreements. </a:t>
            </a:r>
          </a:p>
          <a:p>
            <a:pPr indent="-228600" eaLnBrk="1" fontAlgn="auto" hangingPunct="1">
              <a:lnSpc>
                <a:spcPct val="90000"/>
              </a:lnSpc>
              <a:spcAft>
                <a:spcPts val="0"/>
              </a:spcAft>
              <a:defRPr/>
            </a:pPr>
            <a:r>
              <a:rPr lang="en-US" altLang="en-US" sz="2000" dirty="0">
                <a:latin typeface="+mn-lt"/>
                <a:ea typeface="+mn-ea"/>
              </a:rPr>
              <a:t>Embodied by services through their governance, core values and structure. </a:t>
            </a:r>
          </a:p>
          <a:p>
            <a:pPr indent="-228600" eaLnBrk="1" fontAlgn="auto" hangingPunct="1">
              <a:lnSpc>
                <a:spcPct val="90000"/>
              </a:lnSpc>
              <a:spcAft>
                <a:spcPts val="0"/>
              </a:spcAft>
              <a:defRPr/>
            </a:pPr>
            <a:r>
              <a:rPr lang="en-US" altLang="en-US" sz="2000" dirty="0">
                <a:latin typeface="+mn-lt"/>
                <a:ea typeface="+mn-ea"/>
              </a:rPr>
              <a:t>Key concepts are then incorporated and delivered through partnering with the community to deliver high quality services that are connected, safe and inclusive. </a:t>
            </a:r>
          </a:p>
          <a:p>
            <a:pPr indent="-228600" eaLnBrk="1" fontAlgn="auto" hangingPunct="1">
              <a:lnSpc>
                <a:spcPct val="90000"/>
              </a:lnSpc>
              <a:spcAft>
                <a:spcPts val="0"/>
              </a:spcAft>
              <a:defRPr/>
            </a:pPr>
            <a:endParaRPr lang="en-US" altLang="en-US" sz="1700" dirty="0">
              <a:latin typeface="+mn-lt"/>
              <a:ea typeface="+mn-ea"/>
            </a:endParaRPr>
          </a:p>
        </p:txBody>
      </p:sp>
      <p:pic>
        <p:nvPicPr>
          <p:cNvPr id="3" name="Picture 2">
            <a:extLst>
              <a:ext uri="{FF2B5EF4-FFF2-40B4-BE49-F238E27FC236}">
                <a16:creationId xmlns:a16="http://schemas.microsoft.com/office/drawing/2014/main" id="{A31169D0-F23C-4322-93DE-BA5F4DFF003B}"/>
              </a:ext>
            </a:extLst>
          </p:cNvPr>
          <p:cNvPicPr>
            <a:picLocks noChangeAspect="1"/>
          </p:cNvPicPr>
          <p:nvPr/>
        </p:nvPicPr>
        <p:blipFill rotWithShape="1">
          <a:blip r:embed="rId3"/>
          <a:srcRect l="6720" r="3271"/>
          <a:stretch/>
        </p:blipFill>
        <p:spPr>
          <a:xfrm>
            <a:off x="5449888" y="232777"/>
            <a:ext cx="6534832" cy="63924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5853529" y="5415384"/>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a:off x="-68520" y="5423685"/>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54911"/>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416461" y="-145708"/>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6" name="Rectangle 35">
            <a:extLst>
              <a:ext uri="{FF2B5EF4-FFF2-40B4-BE49-F238E27FC236}">
                <a16:creationId xmlns:a16="http://schemas.microsoft.com/office/drawing/2014/main" id="{21F52D94-69E1-442F-A313-051F0C2F763A}"/>
              </a:ext>
            </a:extLst>
          </p:cNvPr>
          <p:cNvSpPr/>
          <p:nvPr/>
        </p:nvSpPr>
        <p:spPr>
          <a:xfrm rot="5400000">
            <a:off x="7315544" y="2038517"/>
            <a:ext cx="4371975" cy="2614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825">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DB8AFF4-992A-4768-BAC8-3C24131727C7}"/>
              </a:ext>
            </a:extLst>
          </p:cNvPr>
          <p:cNvSpPr/>
          <p:nvPr/>
        </p:nvSpPr>
        <p:spPr>
          <a:xfrm rot="5400000">
            <a:off x="152581" y="2248893"/>
            <a:ext cx="4940650" cy="2657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825">
              <a:latin typeface="Arial" panose="020B0604020202020204" pitchFamily="34" charset="0"/>
              <a:cs typeface="Arial" panose="020B0604020202020204" pitchFamily="34" charset="0"/>
            </a:endParaRPr>
          </a:p>
        </p:txBody>
      </p:sp>
      <p:sp>
        <p:nvSpPr>
          <p:cNvPr id="26628" name="Title 1">
            <a:extLst>
              <a:ext uri="{FF2B5EF4-FFF2-40B4-BE49-F238E27FC236}">
                <a16:creationId xmlns:a16="http://schemas.microsoft.com/office/drawing/2014/main" id="{A7215D6A-4E43-4534-BA6F-2C4D3B0A61A2}"/>
              </a:ext>
            </a:extLst>
          </p:cNvPr>
          <p:cNvSpPr>
            <a:spLocks noGrp="1" noChangeArrowheads="1"/>
          </p:cNvSpPr>
          <p:nvPr>
            <p:ph type="ctrTitle"/>
          </p:nvPr>
        </p:nvSpPr>
        <p:spPr>
          <a:xfrm>
            <a:off x="318054" y="217523"/>
            <a:ext cx="11378358" cy="742266"/>
          </a:xfrm>
        </p:spPr>
        <p:txBody>
          <a:bodyPr>
            <a:noAutofit/>
          </a:bodyPr>
          <a:lstStyle/>
          <a:p>
            <a:pPr fontAlgn="auto">
              <a:spcAft>
                <a:spcPts val="0"/>
              </a:spcAft>
              <a:defRPr/>
            </a:pPr>
            <a:r>
              <a:rPr lang="en-AU" altLang="en-US" sz="3600" b="1" dirty="0"/>
              <a:t>Service Delivery Context of the Regulatory Framework </a:t>
            </a:r>
          </a:p>
        </p:txBody>
      </p:sp>
      <p:grpSp>
        <p:nvGrpSpPr>
          <p:cNvPr id="26629" name="Group 11">
            <a:extLst>
              <a:ext uri="{FF2B5EF4-FFF2-40B4-BE49-F238E27FC236}">
                <a16:creationId xmlns:a16="http://schemas.microsoft.com/office/drawing/2014/main" id="{09D39077-23E8-45FA-AE02-222EC74CDF92}"/>
              </a:ext>
            </a:extLst>
          </p:cNvPr>
          <p:cNvGrpSpPr>
            <a:grpSpLocks/>
          </p:cNvGrpSpPr>
          <p:nvPr/>
        </p:nvGrpSpPr>
        <p:grpSpPr bwMode="auto">
          <a:xfrm>
            <a:off x="1169830" y="1107456"/>
            <a:ext cx="9367398" cy="5465763"/>
            <a:chOff x="759303" y="903725"/>
            <a:chExt cx="8648584" cy="3622950"/>
          </a:xfrm>
        </p:grpSpPr>
        <p:sp>
          <p:nvSpPr>
            <p:cNvPr id="13" name="Rectangle 12">
              <a:extLst>
                <a:ext uri="{FF2B5EF4-FFF2-40B4-BE49-F238E27FC236}">
                  <a16:creationId xmlns:a16="http://schemas.microsoft.com/office/drawing/2014/main" id="{494858BA-F5EE-417C-A53C-99F07F64BE7A}"/>
                </a:ext>
              </a:extLst>
            </p:cNvPr>
            <p:cNvSpPr/>
            <p:nvPr/>
          </p:nvSpPr>
          <p:spPr>
            <a:xfrm>
              <a:off x="1194611" y="1961674"/>
              <a:ext cx="1799858" cy="708175"/>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latin typeface="Arial" panose="020B0604020202020204" pitchFamily="34" charset="0"/>
                  <a:cs typeface="Arial" panose="020B0604020202020204" pitchFamily="34" charset="0"/>
                </a:rPr>
                <a:t>Investment Specifications</a:t>
              </a:r>
            </a:p>
            <a:p>
              <a:pPr algn="ctr" eaLnBrk="1" fontAlgn="auto" hangingPunct="1">
                <a:spcBef>
                  <a:spcPts val="0"/>
                </a:spcBef>
                <a:spcAft>
                  <a:spcPts val="0"/>
                </a:spcAft>
                <a:defRPr/>
              </a:pPr>
              <a:r>
                <a:rPr lang="en-AU" sz="1400" i="1" dirty="0">
                  <a:latin typeface="Arial" panose="020B0604020202020204" pitchFamily="34" charset="0"/>
                  <a:cs typeface="Arial" panose="020B0604020202020204" pitchFamily="34" charset="0"/>
                </a:rPr>
                <a:t>Set out requirements for service types and users</a:t>
              </a:r>
            </a:p>
          </p:txBody>
        </p:sp>
        <p:grpSp>
          <p:nvGrpSpPr>
            <p:cNvPr id="26631" name="Group 13">
              <a:extLst>
                <a:ext uri="{FF2B5EF4-FFF2-40B4-BE49-F238E27FC236}">
                  <a16:creationId xmlns:a16="http://schemas.microsoft.com/office/drawing/2014/main" id="{40BFE0E4-BF8D-45BF-9796-25295600ADB9}"/>
                </a:ext>
              </a:extLst>
            </p:cNvPr>
            <p:cNvGrpSpPr>
              <a:grpSpLocks/>
            </p:cNvGrpSpPr>
            <p:nvPr/>
          </p:nvGrpSpPr>
          <p:grpSpPr bwMode="auto">
            <a:xfrm>
              <a:off x="3623245" y="1411969"/>
              <a:ext cx="3314418" cy="2092955"/>
              <a:chOff x="3829190" y="2647645"/>
              <a:chExt cx="3314418" cy="2092955"/>
            </a:xfrm>
          </p:grpSpPr>
          <p:sp>
            <p:nvSpPr>
              <p:cNvPr id="29" name="Rectangle 28">
                <a:extLst>
                  <a:ext uri="{FF2B5EF4-FFF2-40B4-BE49-F238E27FC236}">
                    <a16:creationId xmlns:a16="http://schemas.microsoft.com/office/drawing/2014/main" id="{450D6A53-E241-4AA1-872D-72E00A8F51C6}"/>
                  </a:ext>
                </a:extLst>
              </p:cNvPr>
              <p:cNvSpPr/>
              <p:nvPr/>
            </p:nvSpPr>
            <p:spPr>
              <a:xfrm>
                <a:off x="3829190" y="2647645"/>
                <a:ext cx="3314418" cy="2092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4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601F3E9-7EC3-4B0F-9372-F16C1733FBAD}"/>
                  </a:ext>
                </a:extLst>
              </p:cNvPr>
              <p:cNvSpPr/>
              <p:nvPr/>
            </p:nvSpPr>
            <p:spPr>
              <a:xfrm>
                <a:off x="5645635" y="3361081"/>
                <a:ext cx="1354290" cy="54402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dirty="0">
                    <a:solidFill>
                      <a:schemeClr val="tx1"/>
                    </a:solidFill>
                    <a:latin typeface="Arial" panose="020B0604020202020204" pitchFamily="34" charset="0"/>
                    <a:cs typeface="Arial" panose="020B0604020202020204" pitchFamily="34" charset="0"/>
                  </a:rPr>
                  <a:t>Sexual violence services </a:t>
                </a:r>
              </a:p>
            </p:txBody>
          </p:sp>
          <p:sp>
            <p:nvSpPr>
              <p:cNvPr id="31" name="Rectangle 30">
                <a:extLst>
                  <a:ext uri="{FF2B5EF4-FFF2-40B4-BE49-F238E27FC236}">
                    <a16:creationId xmlns:a16="http://schemas.microsoft.com/office/drawing/2014/main" id="{6AA2E6AC-890D-4792-961C-CED91F40F125}"/>
                  </a:ext>
                </a:extLst>
              </p:cNvPr>
              <p:cNvSpPr/>
              <p:nvPr/>
            </p:nvSpPr>
            <p:spPr>
              <a:xfrm>
                <a:off x="4018264" y="3361081"/>
                <a:ext cx="1560951" cy="5598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dirty="0">
                    <a:solidFill>
                      <a:schemeClr val="tx1"/>
                    </a:solidFill>
                    <a:latin typeface="Arial" panose="020B0604020202020204" pitchFamily="34" charset="0"/>
                    <a:cs typeface="Arial" panose="020B0604020202020204" pitchFamily="34" charset="0"/>
                  </a:rPr>
                  <a:t>Domestic and family violence support services</a:t>
                </a:r>
              </a:p>
            </p:txBody>
          </p:sp>
          <p:sp>
            <p:nvSpPr>
              <p:cNvPr id="32" name="Rectangle 31">
                <a:extLst>
                  <a:ext uri="{FF2B5EF4-FFF2-40B4-BE49-F238E27FC236}">
                    <a16:creationId xmlns:a16="http://schemas.microsoft.com/office/drawing/2014/main" id="{D6550279-5B33-403A-917F-05A1832F949B}"/>
                  </a:ext>
                </a:extLst>
              </p:cNvPr>
              <p:cNvSpPr/>
              <p:nvPr/>
            </p:nvSpPr>
            <p:spPr>
              <a:xfrm>
                <a:off x="5645171" y="3960873"/>
                <a:ext cx="1354290" cy="5408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dirty="0">
                    <a:solidFill>
                      <a:schemeClr val="tx1"/>
                    </a:solidFill>
                    <a:latin typeface="Arial" panose="020B0604020202020204" pitchFamily="34" charset="0"/>
                    <a:cs typeface="Arial" panose="020B0604020202020204" pitchFamily="34" charset="0"/>
                  </a:rPr>
                  <a:t>Other services </a:t>
                </a:r>
              </a:p>
            </p:txBody>
          </p:sp>
          <p:sp>
            <p:nvSpPr>
              <p:cNvPr id="34" name="Rectangle 33">
                <a:extLst>
                  <a:ext uri="{FF2B5EF4-FFF2-40B4-BE49-F238E27FC236}">
                    <a16:creationId xmlns:a16="http://schemas.microsoft.com/office/drawing/2014/main" id="{A3EC0345-D8F5-4798-89D7-16FF2AEF769B}"/>
                  </a:ext>
                </a:extLst>
              </p:cNvPr>
              <p:cNvSpPr/>
              <p:nvPr/>
            </p:nvSpPr>
            <p:spPr>
              <a:xfrm>
                <a:off x="4021195" y="3959820"/>
                <a:ext cx="1560951" cy="5419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dirty="0">
                    <a:solidFill>
                      <a:schemeClr val="tx1"/>
                    </a:solidFill>
                    <a:latin typeface="Arial" panose="020B0604020202020204" pitchFamily="34" charset="0"/>
                    <a:cs typeface="Arial" panose="020B0604020202020204" pitchFamily="34" charset="0"/>
                  </a:rPr>
                  <a:t>Women’s health and wellbeing services</a:t>
                </a:r>
              </a:p>
            </p:txBody>
          </p:sp>
          <p:sp>
            <p:nvSpPr>
              <p:cNvPr id="37" name="Rectangle 36">
                <a:extLst>
                  <a:ext uri="{FF2B5EF4-FFF2-40B4-BE49-F238E27FC236}">
                    <a16:creationId xmlns:a16="http://schemas.microsoft.com/office/drawing/2014/main" id="{9B0DCAED-D2DE-45DC-845C-951D299B47E3}"/>
                  </a:ext>
                </a:extLst>
              </p:cNvPr>
              <p:cNvSpPr/>
              <p:nvPr/>
            </p:nvSpPr>
            <p:spPr>
              <a:xfrm>
                <a:off x="4135518" y="2778126"/>
                <a:ext cx="2705649" cy="45247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solidFill>
                      <a:schemeClr val="tx1"/>
                    </a:solidFill>
                    <a:latin typeface="Arial" panose="020B0604020202020204" pitchFamily="34" charset="0"/>
                    <a:cs typeface="Arial" panose="020B0604020202020204" pitchFamily="34" charset="0"/>
                  </a:rPr>
                  <a:t>DFV service providers</a:t>
                </a:r>
              </a:p>
            </p:txBody>
          </p:sp>
        </p:grpSp>
        <p:sp>
          <p:nvSpPr>
            <p:cNvPr id="15" name="Rectangle 14">
              <a:extLst>
                <a:ext uri="{FF2B5EF4-FFF2-40B4-BE49-F238E27FC236}">
                  <a16:creationId xmlns:a16="http://schemas.microsoft.com/office/drawing/2014/main" id="{DA9E3FB9-30A4-4881-AD08-3BDCE058D436}"/>
                </a:ext>
              </a:extLst>
            </p:cNvPr>
            <p:cNvSpPr/>
            <p:nvPr/>
          </p:nvSpPr>
          <p:spPr>
            <a:xfrm>
              <a:off x="1194611" y="2719056"/>
              <a:ext cx="1799858" cy="696600"/>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latin typeface="Arial" panose="020B0604020202020204" pitchFamily="34" charset="0"/>
                  <a:cs typeface="Arial" panose="020B0604020202020204" pitchFamily="34" charset="0"/>
                </a:rPr>
                <a:t>Individual service agreements</a:t>
              </a:r>
            </a:p>
            <a:p>
              <a:pPr algn="ctr" eaLnBrk="1" fontAlgn="auto" hangingPunct="1">
                <a:spcBef>
                  <a:spcPts val="0"/>
                </a:spcBef>
                <a:spcAft>
                  <a:spcPts val="0"/>
                </a:spcAft>
                <a:defRPr/>
              </a:pPr>
              <a:r>
                <a:rPr lang="en-AU" sz="1400" i="1" dirty="0">
                  <a:latin typeface="Arial" panose="020B0604020202020204" pitchFamily="34" charset="0"/>
                  <a:cs typeface="Arial" panose="020B0604020202020204" pitchFamily="34" charset="0"/>
                </a:rPr>
                <a:t>Require services to be HSQF-compliant</a:t>
              </a:r>
            </a:p>
          </p:txBody>
        </p:sp>
        <p:sp>
          <p:nvSpPr>
            <p:cNvPr id="20" name="Rectangle 19">
              <a:extLst>
                <a:ext uri="{FF2B5EF4-FFF2-40B4-BE49-F238E27FC236}">
                  <a16:creationId xmlns:a16="http://schemas.microsoft.com/office/drawing/2014/main" id="{41854C71-966A-4709-8494-A7FF8A3D4894}"/>
                </a:ext>
              </a:extLst>
            </p:cNvPr>
            <p:cNvSpPr/>
            <p:nvPr/>
          </p:nvSpPr>
          <p:spPr>
            <a:xfrm>
              <a:off x="1207033" y="3463842"/>
              <a:ext cx="1799858" cy="594530"/>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latin typeface="Arial" panose="020B0604020202020204" pitchFamily="34" charset="0"/>
                  <a:cs typeface="Arial" panose="020B0604020202020204" pitchFamily="34" charset="0"/>
                </a:rPr>
                <a:t>Domestic and Family Violence Protection Act 2012</a:t>
              </a:r>
              <a:endParaRPr lang="en-AU" sz="1400" i="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E1FAA1D-8680-4348-BA7C-7127E2961874}"/>
                </a:ext>
              </a:extLst>
            </p:cNvPr>
            <p:cNvSpPr/>
            <p:nvPr/>
          </p:nvSpPr>
          <p:spPr>
            <a:xfrm>
              <a:off x="7529752" y="1347389"/>
              <a:ext cx="1843828" cy="120905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solidFill>
                    <a:schemeClr val="bg1"/>
                  </a:solidFill>
                  <a:latin typeface="Arial" panose="020B0604020202020204" pitchFamily="34" charset="0"/>
                  <a:cs typeface="Arial" panose="020B0604020202020204" pitchFamily="34" charset="0"/>
                </a:rPr>
                <a:t>Human Services Quality Framework</a:t>
              </a:r>
            </a:p>
            <a:p>
              <a:pPr algn="ctr" eaLnBrk="1" fontAlgn="auto" hangingPunct="1">
                <a:spcBef>
                  <a:spcPts val="0"/>
                </a:spcBef>
                <a:spcAft>
                  <a:spcPts val="0"/>
                </a:spcAft>
                <a:defRPr/>
              </a:pPr>
              <a:r>
                <a:rPr lang="en-AU" sz="1400" i="1" dirty="0">
                  <a:solidFill>
                    <a:schemeClr val="bg1"/>
                  </a:solidFill>
                  <a:latin typeface="Arial" panose="020B0604020202020204" pitchFamily="34" charset="0"/>
                  <a:cs typeface="Arial" panose="020B0604020202020204" pitchFamily="34" charset="0"/>
                </a:rPr>
                <a:t>Services must be certified as per the Human Services Quality Standards common requirements</a:t>
              </a:r>
            </a:p>
          </p:txBody>
        </p:sp>
        <p:sp>
          <p:nvSpPr>
            <p:cNvPr id="22" name="Rectangle 21">
              <a:extLst>
                <a:ext uri="{FF2B5EF4-FFF2-40B4-BE49-F238E27FC236}">
                  <a16:creationId xmlns:a16="http://schemas.microsoft.com/office/drawing/2014/main" id="{8B35C2D2-BE2D-48CC-8D72-46636F5DE3A6}"/>
                </a:ext>
              </a:extLst>
            </p:cNvPr>
            <p:cNvSpPr/>
            <p:nvPr/>
          </p:nvSpPr>
          <p:spPr>
            <a:xfrm>
              <a:off x="7546471" y="2687230"/>
              <a:ext cx="1861416" cy="8817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solidFill>
                    <a:schemeClr val="bg1"/>
                  </a:solidFill>
                  <a:latin typeface="Arial" panose="020B0604020202020204" pitchFamily="34" charset="0"/>
                  <a:cs typeface="Arial" panose="020B0604020202020204" pitchFamily="34" charset="0"/>
                </a:rPr>
                <a:t>Domestic and Family Violence Regulatory Framework</a:t>
              </a:r>
            </a:p>
            <a:p>
              <a:pPr algn="ctr" eaLnBrk="1" fontAlgn="auto" hangingPunct="1">
                <a:spcBef>
                  <a:spcPts val="0"/>
                </a:spcBef>
                <a:spcAft>
                  <a:spcPts val="0"/>
                </a:spcAft>
                <a:defRPr/>
              </a:pPr>
              <a:r>
                <a:rPr lang="en-AU" sz="1400" i="1" dirty="0">
                  <a:solidFill>
                    <a:schemeClr val="bg1"/>
                  </a:solidFill>
                  <a:latin typeface="Arial" panose="020B0604020202020204" pitchFamily="34" charset="0"/>
                  <a:cs typeface="Arial" panose="020B0604020202020204" pitchFamily="34" charset="0"/>
                </a:rPr>
                <a:t>Compliance with DFV Practice Standards</a:t>
              </a:r>
            </a:p>
          </p:txBody>
        </p:sp>
        <p:sp>
          <p:nvSpPr>
            <p:cNvPr id="24" name="Right Arrow 23">
              <a:extLst>
                <a:ext uri="{FF2B5EF4-FFF2-40B4-BE49-F238E27FC236}">
                  <a16:creationId xmlns:a16="http://schemas.microsoft.com/office/drawing/2014/main" id="{7C7EF75B-849E-4449-985E-03B8E81E8994}"/>
                </a:ext>
              </a:extLst>
            </p:cNvPr>
            <p:cNvSpPr/>
            <p:nvPr/>
          </p:nvSpPr>
          <p:spPr>
            <a:xfrm>
              <a:off x="3164488" y="2357956"/>
              <a:ext cx="584807" cy="101017"/>
            </a:xfrm>
            <a:prstGeom prst="rightArrow">
              <a:avLst/>
            </a:prstGeom>
            <a:solidFill>
              <a:srgbClr val="F47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4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8C430DC-0028-4681-9422-F64B52D81469}"/>
                </a:ext>
              </a:extLst>
            </p:cNvPr>
            <p:cNvSpPr txBox="1"/>
            <p:nvPr/>
          </p:nvSpPr>
          <p:spPr>
            <a:xfrm rot="5400000">
              <a:off x="8273172" y="438594"/>
              <a:ext cx="408012" cy="1384094"/>
            </a:xfrm>
            <a:prstGeom prst="rect">
              <a:avLst/>
            </a:prstGeom>
            <a:noFill/>
          </p:spPr>
          <p:txBody>
            <a:bodyPr vert="vert270">
              <a:spAutoFit/>
            </a:bodyPr>
            <a:lstStyle/>
            <a:p>
              <a:pPr algn="ctr" eaLnBrk="1" fontAlgn="auto" hangingPunct="1">
                <a:spcBef>
                  <a:spcPts val="0"/>
                </a:spcBef>
                <a:spcAft>
                  <a:spcPts val="0"/>
                </a:spcAft>
                <a:defRPr/>
              </a:pPr>
              <a:r>
                <a:rPr lang="en-AU" sz="1400" b="1" i="1" dirty="0">
                  <a:latin typeface="Arial" panose="020B0604020202020204" pitchFamily="34" charset="0"/>
                  <a:cs typeface="Arial" panose="020B0604020202020204" pitchFamily="34" charset="0"/>
                </a:rPr>
                <a:t>Monitoring and compliance</a:t>
              </a:r>
            </a:p>
          </p:txBody>
        </p:sp>
        <p:sp>
          <p:nvSpPr>
            <p:cNvPr id="26" name="Right Arrow 25">
              <a:extLst>
                <a:ext uri="{FF2B5EF4-FFF2-40B4-BE49-F238E27FC236}">
                  <a16:creationId xmlns:a16="http://schemas.microsoft.com/office/drawing/2014/main" id="{E880AF0C-6FD9-458B-9164-915119BB04FF}"/>
                </a:ext>
              </a:extLst>
            </p:cNvPr>
            <p:cNvSpPr/>
            <p:nvPr/>
          </p:nvSpPr>
          <p:spPr>
            <a:xfrm flipH="1">
              <a:off x="6847511" y="2346907"/>
              <a:ext cx="584808" cy="101017"/>
            </a:xfrm>
            <a:prstGeom prst="rightArrow">
              <a:avLst/>
            </a:prstGeom>
            <a:solidFill>
              <a:srgbClr val="F47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4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57253E0-2DC9-497B-8453-6E036964A822}"/>
                </a:ext>
              </a:extLst>
            </p:cNvPr>
            <p:cNvSpPr/>
            <p:nvPr/>
          </p:nvSpPr>
          <p:spPr>
            <a:xfrm>
              <a:off x="3963284" y="3975288"/>
              <a:ext cx="2496057" cy="551387"/>
            </a:xfrm>
            <a:prstGeom prst="rect">
              <a:avLst/>
            </a:prstGeom>
            <a:solidFill>
              <a:srgbClr val="71BB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latin typeface="Arial" panose="020B0604020202020204" pitchFamily="34" charset="0"/>
                  <a:cs typeface="Arial" panose="020B0604020202020204" pitchFamily="34" charset="0"/>
                </a:rPr>
                <a:t>WorkUP Queensland</a:t>
              </a:r>
            </a:p>
            <a:p>
              <a:pPr algn="ctr" eaLnBrk="1" fontAlgn="auto" hangingPunct="1">
                <a:spcBef>
                  <a:spcPts val="0"/>
                </a:spcBef>
                <a:spcAft>
                  <a:spcPts val="0"/>
                </a:spcAft>
                <a:defRPr/>
              </a:pPr>
              <a:r>
                <a:rPr lang="en-AU" sz="1400" i="1" dirty="0">
                  <a:latin typeface="Arial" panose="020B0604020202020204" pitchFamily="34" charset="0"/>
                  <a:cs typeface="Arial" panose="020B0604020202020204" pitchFamily="34" charset="0"/>
                </a:rPr>
                <a:t>Workforce capacity and capability building</a:t>
              </a:r>
            </a:p>
          </p:txBody>
        </p:sp>
        <p:sp>
          <p:nvSpPr>
            <p:cNvPr id="28" name="Right Arrow 27">
              <a:extLst>
                <a:ext uri="{FF2B5EF4-FFF2-40B4-BE49-F238E27FC236}">
                  <a16:creationId xmlns:a16="http://schemas.microsoft.com/office/drawing/2014/main" id="{F098400B-F8D4-4584-8BDD-97CF11C957E0}"/>
                </a:ext>
              </a:extLst>
            </p:cNvPr>
            <p:cNvSpPr/>
            <p:nvPr/>
          </p:nvSpPr>
          <p:spPr>
            <a:xfrm rot="16200000">
              <a:off x="5077656" y="3691025"/>
              <a:ext cx="315680" cy="105529"/>
            </a:xfrm>
            <a:prstGeom prst="rightArrow">
              <a:avLst/>
            </a:prstGeom>
            <a:solidFill>
              <a:srgbClr val="F470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4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5E558534-CAEC-4876-8E2C-455339B64AF8}"/>
                </a:ext>
              </a:extLst>
            </p:cNvPr>
            <p:cNvSpPr txBox="1"/>
            <p:nvPr/>
          </p:nvSpPr>
          <p:spPr>
            <a:xfrm rot="5400000">
              <a:off x="1823785" y="-160757"/>
              <a:ext cx="408012" cy="2536975"/>
            </a:xfrm>
            <a:prstGeom prst="rect">
              <a:avLst/>
            </a:prstGeom>
            <a:noFill/>
          </p:spPr>
          <p:txBody>
            <a:bodyPr vert="vert270">
              <a:spAutoFit/>
            </a:bodyPr>
            <a:lstStyle/>
            <a:p>
              <a:pPr algn="ctr" eaLnBrk="1" fontAlgn="auto" hangingPunct="1">
                <a:spcBef>
                  <a:spcPts val="0"/>
                </a:spcBef>
                <a:spcAft>
                  <a:spcPts val="0"/>
                </a:spcAft>
                <a:defRPr/>
              </a:pPr>
              <a:r>
                <a:rPr lang="en-AU" sz="1400" b="1" i="1" dirty="0">
                  <a:latin typeface="Arial" panose="020B0604020202020204" pitchFamily="34" charset="0"/>
                  <a:cs typeface="Arial" panose="020B0604020202020204" pitchFamily="34" charset="0"/>
                </a:rPr>
                <a:t>Legal and contractual requirements</a:t>
              </a:r>
            </a:p>
          </p:txBody>
        </p:sp>
      </p:grpSp>
      <p:sp>
        <p:nvSpPr>
          <p:cNvPr id="39" name="Rectangle 38">
            <a:extLst>
              <a:ext uri="{FF2B5EF4-FFF2-40B4-BE49-F238E27FC236}">
                <a16:creationId xmlns:a16="http://schemas.microsoft.com/office/drawing/2014/main" id="{73687CB1-DC50-4D78-B45B-8054397DACAE}"/>
              </a:ext>
            </a:extLst>
          </p:cNvPr>
          <p:cNvSpPr/>
          <p:nvPr/>
        </p:nvSpPr>
        <p:spPr bwMode="auto">
          <a:xfrm>
            <a:off x="1648180" y="1755210"/>
            <a:ext cx="1949450" cy="896938"/>
          </a:xfrm>
          <a:prstGeom prst="rect">
            <a:avLst/>
          </a:prstGeom>
          <a:solidFill>
            <a:srgbClr val="2B8B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1400" b="1" dirty="0">
                <a:latin typeface="Arial" panose="020B0604020202020204" pitchFamily="34" charset="0"/>
                <a:cs typeface="Arial" panose="020B0604020202020204" pitchFamily="34" charset="0"/>
              </a:rPr>
              <a:t>Community Services Act 2007</a:t>
            </a:r>
            <a:endParaRPr lang="en-AU" sz="1400" i="1"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83CFD0-7A9F-41FA-A8CA-4FA79E868880}"/>
              </a:ext>
            </a:extLst>
          </p:cNvPr>
          <p:cNvPicPr>
            <a:picLocks noChangeAspect="1"/>
          </p:cNvPicPr>
          <p:nvPr/>
        </p:nvPicPr>
        <p:blipFill rotWithShape="1">
          <a:blip r:embed="rId3"/>
          <a:srcRect l="13543" r="46607"/>
          <a:stretch/>
        </p:blipFill>
        <p:spPr>
          <a:xfrm rot="10800000" flipV="1">
            <a:off x="5752801" y="5235907"/>
            <a:ext cx="6373151"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38" name="Picture 37">
            <a:extLst>
              <a:ext uri="{FF2B5EF4-FFF2-40B4-BE49-F238E27FC236}">
                <a16:creationId xmlns:a16="http://schemas.microsoft.com/office/drawing/2014/main" id="{A13B2B2E-2253-4C3C-8DE7-5DB4490BAD30}"/>
              </a:ext>
            </a:extLst>
          </p:cNvPr>
          <p:cNvPicPr>
            <a:picLocks noChangeAspect="1"/>
          </p:cNvPicPr>
          <p:nvPr/>
        </p:nvPicPr>
        <p:blipFill rotWithShape="1">
          <a:blip r:embed="rId3"/>
          <a:srcRect r="46607"/>
          <a:stretch/>
        </p:blipFill>
        <p:spPr>
          <a:xfrm>
            <a:off x="-68520" y="5235907"/>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1" name="Picture 40">
            <a:extLst>
              <a:ext uri="{FF2B5EF4-FFF2-40B4-BE49-F238E27FC236}">
                <a16:creationId xmlns:a16="http://schemas.microsoft.com/office/drawing/2014/main" id="{D1E2422A-9374-4639-8E8C-1568485E1663}"/>
              </a:ext>
            </a:extLst>
          </p:cNvPr>
          <p:cNvPicPr>
            <a:picLocks noChangeAspect="1"/>
          </p:cNvPicPr>
          <p:nvPr/>
        </p:nvPicPr>
        <p:blipFill rotWithShape="1">
          <a:blip r:embed="rId3"/>
          <a:srcRect l="13543" r="46607"/>
          <a:stretch/>
        </p:blipFill>
        <p:spPr>
          <a:xfrm rot="10800000">
            <a:off x="0" y="-141397"/>
            <a:ext cx="6466565"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40" name="Picture 39">
            <a:extLst>
              <a:ext uri="{FF2B5EF4-FFF2-40B4-BE49-F238E27FC236}">
                <a16:creationId xmlns:a16="http://schemas.microsoft.com/office/drawing/2014/main" id="{AD106DCD-E2FF-4CAC-9D23-8EBA65C873D8}"/>
              </a:ext>
            </a:extLst>
          </p:cNvPr>
          <p:cNvPicPr>
            <a:picLocks noChangeAspect="1"/>
          </p:cNvPicPr>
          <p:nvPr/>
        </p:nvPicPr>
        <p:blipFill rotWithShape="1">
          <a:blip r:embed="rId3"/>
          <a:srcRect r="46607"/>
          <a:stretch/>
        </p:blipFill>
        <p:spPr>
          <a:xfrm rot="10800000">
            <a:off x="6304631" y="-139966"/>
            <a:ext cx="5922049" cy="1802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6628" name="Title 1">
            <a:extLst>
              <a:ext uri="{FF2B5EF4-FFF2-40B4-BE49-F238E27FC236}">
                <a16:creationId xmlns:a16="http://schemas.microsoft.com/office/drawing/2014/main" id="{A7215D6A-4E43-4534-BA6F-2C4D3B0A61A2}"/>
              </a:ext>
            </a:extLst>
          </p:cNvPr>
          <p:cNvSpPr>
            <a:spLocks noGrp="1" noChangeArrowheads="1"/>
          </p:cNvSpPr>
          <p:nvPr>
            <p:ph type="ctrTitle"/>
          </p:nvPr>
        </p:nvSpPr>
        <p:spPr>
          <a:xfrm>
            <a:off x="3426613" y="210314"/>
            <a:ext cx="5524119" cy="742266"/>
          </a:xfrm>
        </p:spPr>
        <p:txBody>
          <a:bodyPr>
            <a:normAutofit/>
          </a:bodyPr>
          <a:lstStyle/>
          <a:p>
            <a:pPr fontAlgn="auto">
              <a:spcAft>
                <a:spcPts val="0"/>
              </a:spcAft>
              <a:defRPr/>
            </a:pPr>
            <a:r>
              <a:rPr lang="en-AU" altLang="en-US" sz="4400" b="1" dirty="0"/>
              <a:t>Key Information</a:t>
            </a:r>
          </a:p>
        </p:txBody>
      </p:sp>
      <p:graphicFrame>
        <p:nvGraphicFramePr>
          <p:cNvPr id="93" name="Diagram 92">
            <a:extLst>
              <a:ext uri="{FF2B5EF4-FFF2-40B4-BE49-F238E27FC236}">
                <a16:creationId xmlns:a16="http://schemas.microsoft.com/office/drawing/2014/main" id="{729925B3-11EA-473E-A57F-275B12D6B519}"/>
              </a:ext>
            </a:extLst>
          </p:cNvPr>
          <p:cNvGraphicFramePr/>
          <p:nvPr>
            <p:extLst>
              <p:ext uri="{D42A27DB-BD31-4B8C-83A1-F6EECF244321}">
                <p14:modId xmlns:p14="http://schemas.microsoft.com/office/powerpoint/2010/main" val="3607537086"/>
              </p:ext>
            </p:extLst>
          </p:nvPr>
        </p:nvGraphicFramePr>
        <p:xfrm>
          <a:off x="1335819" y="1159737"/>
          <a:ext cx="9811909" cy="501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388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6170E26C78B846AB7F51D683403198" ma:contentTypeVersion="8" ma:contentTypeDescription="Create a new document." ma:contentTypeScope="" ma:versionID="5c8401773e26be3ebac184ff345e7ad2">
  <xsd:schema xmlns:xsd="http://www.w3.org/2001/XMLSchema" xmlns:xs="http://www.w3.org/2001/XMLSchema" xmlns:p="http://schemas.microsoft.com/office/2006/metadata/properties" xmlns:ns3="f10617ef-52b8-4651-b042-2b67d80478ce" targetNamespace="http://schemas.microsoft.com/office/2006/metadata/properties" ma:root="true" ma:fieldsID="3c082bb7e98606914d2ac3ea67041371" ns3:_="">
    <xsd:import namespace="f10617ef-52b8-4651-b042-2b67d80478c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617ef-52b8-4651-b042-2b67d8047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E69B5-5B0B-4230-BDFE-680B5B898D6F}">
  <ds:schemaRef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f10617ef-52b8-4651-b042-2b67d80478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4C527CB-C0CF-4817-BD8A-8DE6D9329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617ef-52b8-4651-b042-2b67d8047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2E3B9-0E44-48B4-81FA-9FEC8C0C9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5401</TotalTime>
  <Words>3314</Words>
  <Application>Microsoft Office PowerPoint</Application>
  <PresentationFormat>Widescreen</PresentationFormat>
  <Paragraphs>443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Symbol</vt:lpstr>
      <vt:lpstr>VIC-Regular</vt:lpstr>
      <vt:lpstr>Wingdings</vt:lpstr>
      <vt:lpstr>Office Theme</vt:lpstr>
      <vt:lpstr>Domestic and Family Violence Services Regulatory Framework</vt:lpstr>
      <vt:lpstr>Why a regulatory framework?</vt:lpstr>
      <vt:lpstr>Practice Standards</vt:lpstr>
      <vt:lpstr>What are practice standards?</vt:lpstr>
      <vt:lpstr>Structure of the Practice Standards</vt:lpstr>
      <vt:lpstr>Practice Standards Reflection</vt:lpstr>
      <vt:lpstr>Framework Approach</vt:lpstr>
      <vt:lpstr>Service Delivery Context of the Regulatory Framework </vt:lpstr>
      <vt:lpstr>Key Information</vt:lpstr>
      <vt:lpstr>Development and Consultation </vt:lpstr>
      <vt:lpstr>PowerPoint Presentation</vt:lpstr>
      <vt:lpstr>PowerPoint Presentation</vt:lpstr>
      <vt:lpstr>Human Services Quality Framework and Regulatory Framework </vt:lpstr>
      <vt:lpstr>Regulatory Framework Structure</vt:lpstr>
      <vt:lpstr>Overview of Regulatory Framework Criteria and Evidence</vt:lpstr>
      <vt:lpstr>Criteria and suggested evidence</vt:lpstr>
      <vt:lpstr>Timeline and Important Dates</vt:lpstr>
      <vt:lpstr>Compliance Exemptions</vt:lpstr>
      <vt:lpstr>Scheme Rule Changes</vt:lpstr>
      <vt:lpstr>Supporting the sector to implement the Regulatory Framework </vt:lpstr>
      <vt:lpstr>WorkUp Queensland </vt:lpstr>
      <vt:lpstr>Next Steps for Services</vt:lpstr>
      <vt:lpstr>PowerPoint Presentation</vt:lpstr>
      <vt:lpstr>Principle 2 - Staff understand Domestic and Family Violence </vt:lpstr>
      <vt:lpstr>Principle 4  Ensuring safety, responsibility and accountability</vt:lpstr>
      <vt:lpstr>Principle 5  Ensuring Cultural Safety </vt:lpstr>
      <vt:lpstr>Principle  7  Services collaborate to provide an integrated response </vt:lpstr>
      <vt:lpstr>Integration in Practice</vt:lpstr>
      <vt:lpstr>Embedding Principles into Practice</vt:lpstr>
      <vt:lpstr>Regulatory Framework Reflection</vt:lpstr>
      <vt:lpstr> Visit our dedicated service provider webpage:  https://www.justice.qld.gov.au/about-us/services/women-violence-prevention/violence-prevention   Contact: your regional Contract Officers  Email: The DFV Service System Reform Team at DFVServiceSystemReform@justice.qld.gov.au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and family violence services regulatory framework webinar presentation slides</dc:title>
  <dc:subject>Domestic and family violence services regulatory framework webinar presentation slides</dc:subject>
  <dc:creator>Queensland Government</dc:creator>
  <cp:keywords>Domestic and family violence services;regulatory framework;webinar;presentation slides</cp:keywords>
  <cp:lastModifiedBy>Amanda Schneider</cp:lastModifiedBy>
  <cp:revision>95</cp:revision>
  <dcterms:created xsi:type="dcterms:W3CDTF">2021-06-21T05:40:19Z</dcterms:created>
  <dcterms:modified xsi:type="dcterms:W3CDTF">2021-11-10T03:51:35Z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0x0101004E6170E26C78B846AB7F51D683403198</vt:lpwstr>
  </property>
</Properties>
</file>