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05" r:id="rId2"/>
    <p:sldId id="288" r:id="rId3"/>
    <p:sldId id="257" r:id="rId4"/>
    <p:sldId id="302" r:id="rId5"/>
    <p:sldId id="301" r:id="rId6"/>
    <p:sldId id="291" r:id="rId7"/>
    <p:sldId id="292" r:id="rId8"/>
    <p:sldId id="293" r:id="rId9"/>
    <p:sldId id="297" r:id="rId10"/>
    <p:sldId id="295" r:id="rId11"/>
    <p:sldId id="304" r:id="rId12"/>
    <p:sldId id="31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3203" autoAdjust="0"/>
  </p:normalViewPr>
  <p:slideViewPr>
    <p:cSldViewPr snapToGrid="0">
      <p:cViewPr varScale="1">
        <p:scale>
          <a:sx n="80" d="100"/>
          <a:sy n="80" d="100"/>
        </p:scale>
        <p:origin x="10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99513-A914-40D9-ACD2-0F3E4E50BBE3}" type="datetimeFigureOut">
              <a:rPr lang="en-AU" smtClean="0"/>
              <a:t>6/09/2024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A7A6C-263E-420F-AD9E-CC964F57DF02}" type="slidenum">
              <a:rPr lang="en-AU" smtClean="0"/>
              <a:t>‹#›</a:t>
            </a:fld>
            <a:endParaRPr lang="en-AU"/>
          </a:p>
        </p:txBody>
      </p:sp>
    </p:spTree>
    <p:extLst>
      <p:ext uri="{BB962C8B-B14F-4D97-AF65-F5344CB8AC3E}">
        <p14:creationId xmlns:p14="http://schemas.microsoft.com/office/powerpoint/2010/main" val="119494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September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a:t>
            </a:fld>
            <a:endParaRPr lang="en-AU"/>
          </a:p>
        </p:txBody>
      </p:sp>
    </p:spTree>
    <p:extLst>
      <p:ext uri="{BB962C8B-B14F-4D97-AF65-F5344CB8AC3E}">
        <p14:creationId xmlns:p14="http://schemas.microsoft.com/office/powerpoint/2010/main" val="389984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If you’re ready to make a change to your gambling, you don’t have to do it alone. Managing your gambling can be much easier if you’ve got someone to help you. Talking to your family members and friends can provide support, advice, and a different perspective on the situation. It can help you to stick to your decision to change your gambling and help stop things from getting worse. Many people who speak to their family and friends about gambling feel relieved to have told someone and more hopeful about the future.</a:t>
            </a:r>
          </a:p>
          <a:p>
            <a:endParaRPr lang="en-AU" dirty="0"/>
          </a:p>
          <a:p>
            <a:r>
              <a:rPr lang="en-AU" dirty="0"/>
              <a:t>In some instances, you might not have a trusted family member or friend you feel like you can talk to, or maybe you don’t feel ready to talk to them yet. </a:t>
            </a:r>
            <a:r>
              <a:rPr lang="en-AU" b="0" i="0" dirty="0">
                <a:solidFill>
                  <a:srgbClr val="313131"/>
                </a:solidFill>
                <a:effectLst/>
                <a:latin typeface="Barlow" panose="00000500000000000000" pitchFamily="2" charset="0"/>
              </a:rPr>
              <a:t>Some people find that it’s easier to be open and honest with a counsellor because they don’t know them personally. </a:t>
            </a:r>
            <a:r>
              <a:rPr lang="en-AU" dirty="0"/>
              <a:t>Professional counsellors can help provide guidance, using their expertise and knowledge about the best tools to support people experiencing gambling harm. </a:t>
            </a:r>
            <a:r>
              <a:rPr lang="en-AU" b="0" i="0" dirty="0">
                <a:solidFill>
                  <a:srgbClr val="313131"/>
                </a:solidFill>
                <a:effectLst/>
                <a:latin typeface="Barlow" panose="00000500000000000000" pitchFamily="2" charset="0"/>
              </a:rPr>
              <a:t>Counselling allows people to discuss their issues or concerns in a safe and non-judgemental environment. </a:t>
            </a:r>
            <a:r>
              <a:rPr lang="en-AU" dirty="0"/>
              <a:t>Our counselling and support services are free, confidential and available to anyone affected by gambling. You can find more information at the Gambling Help Queensland website. </a:t>
            </a:r>
          </a:p>
          <a:p>
            <a:endParaRPr lang="en-AU" dirty="0"/>
          </a:p>
          <a:p>
            <a:r>
              <a:rPr lang="en-AU" b="1" dirty="0"/>
              <a:t>References: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Self-help. </a:t>
            </a:r>
            <a:r>
              <a:rPr lang="en-AU" altLang="en-US" dirty="0"/>
              <a:t>https://www.gamblinghelpqld.org.au/self-help</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Seeking support. </a:t>
            </a:r>
            <a:r>
              <a:rPr lang="en-AU" altLang="en-US" i="0" dirty="0"/>
              <a:t>https://www.gamblinghelponline.org.au/support-yourself-or-others/taking-action/seeking-support?language_content_entity=en</a:t>
            </a:r>
            <a:endParaRPr lang="en-AU" i="0" dirty="0"/>
          </a:p>
          <a:p>
            <a:endParaRPr lang="en-AU" dirty="0"/>
          </a:p>
        </p:txBody>
      </p:sp>
      <p:sp>
        <p:nvSpPr>
          <p:cNvPr id="4" name="Slide Number Placeholder 3"/>
          <p:cNvSpPr>
            <a:spLocks noGrp="1"/>
          </p:cNvSpPr>
          <p:nvPr>
            <p:ph type="sldNum" sz="quarter" idx="5"/>
          </p:nvPr>
        </p:nvSpPr>
        <p:spPr/>
        <p:txBody>
          <a:bodyPr/>
          <a:lstStyle/>
          <a:p>
            <a:fld id="{233A7A6C-263E-420F-AD9E-CC964F57DF02}" type="slidenum">
              <a:rPr lang="en-AU" smtClean="0"/>
              <a:t>10</a:t>
            </a:fld>
            <a:endParaRPr lang="en-AU"/>
          </a:p>
        </p:txBody>
      </p:sp>
    </p:spTree>
    <p:extLst>
      <p:ext uri="{BB962C8B-B14F-4D97-AF65-F5344CB8AC3E}">
        <p14:creationId xmlns:p14="http://schemas.microsoft.com/office/powerpoint/2010/main" val="253255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9FC15E9-467C-0421-9009-45B8EB87A7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950EE0F6-C9B5-1410-8B29-01F54390BD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We’ve just talked about one of the possible pathways to seek support for gambling harm – self-help. You could also ban yourself from a gambling venue or product or you could seek help from our support services. You can find more detailed information about support pathways for anyone experiencing gambling harm on the Gambling Help Queensland website.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AU" altLang="en-US" u="none" dirty="0"/>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u="none" dirty="0"/>
              <a:t>If you would like a resource to help you get started with self-help strategies, a self-help guide called </a:t>
            </a:r>
            <a:r>
              <a:rPr lang="en-AU" altLang="en-US" i="1" u="none" dirty="0"/>
              <a:t>You can control your gambling </a:t>
            </a:r>
            <a:r>
              <a:rPr lang="en-AU" altLang="en-US" i="0" u="none" dirty="0"/>
              <a:t>is available for download, or you can order it to be mailed to you for free, via the OLGR ‘Order gambling harm minimisation resources’ webpage. If you would like a physical copy of the booklet, your local Gambling Help service can also give you one.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AU" altLang="en-US" i="0" u="sng" dirty="0"/>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b="1" i="0" u="none" dirty="0"/>
              <a:t>Note for presenter</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b="0" i="0" u="none" dirty="0"/>
              <a:t>Link to order printed resources, including self-help guide: </a:t>
            </a:r>
            <a:r>
              <a:rPr lang="en-AU" u="none" dirty="0"/>
              <a:t>https://www.business.qld.gov.au/industries/hospitality-tourism-sport/liquor-gaming/gaming/order-a-resource</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b="0" u="none" dirty="0"/>
              <a:t>Digital version: </a:t>
            </a:r>
            <a:r>
              <a:rPr lang="en-AU" u="none" dirty="0"/>
              <a:t>https://www.publications.qld.gov.au/dataset/responsible-gambling-fact-sheets/resource/ae713550-602d-48fd-827e-14045fb8706f</a:t>
            </a:r>
            <a:endParaRPr lang="en-AU" altLang="en-US" b="0" u="none" dirty="0"/>
          </a:p>
          <a:p>
            <a:pPr eaLnBrk="1" hangingPunct="1">
              <a:spcBef>
                <a:spcPct val="0"/>
              </a:spcBef>
            </a:pPr>
            <a:endParaRPr lang="en-AU" altLang="en-US" b="1"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Let us help you. </a:t>
            </a:r>
            <a:r>
              <a:rPr lang="en-AU" altLang="en-US" dirty="0"/>
              <a:t>https://www.gamblinghelpqld.org.au/let-us-help-you</a:t>
            </a:r>
          </a:p>
        </p:txBody>
      </p:sp>
      <p:sp>
        <p:nvSpPr>
          <p:cNvPr id="35844" name="Slide Number Placeholder 3">
            <a:extLst>
              <a:ext uri="{FF2B5EF4-FFF2-40B4-BE49-F238E27FC236}">
                <a16:creationId xmlns:a16="http://schemas.microsoft.com/office/drawing/2014/main" id="{7283FD97-5687-6B13-FD29-E1A2D0051B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3F725E-ADE9-4DB9-96E3-FD5E024FA972}" type="slidenum">
              <a:rPr lang="en-AU" altLang="en-US" smtClean="0"/>
              <a:pPr/>
              <a:t>11</a:t>
            </a:fld>
            <a:endParaRPr lang="en-AU" altLang="en-US"/>
          </a:p>
        </p:txBody>
      </p:sp>
    </p:spTree>
    <p:extLst>
      <p:ext uri="{BB962C8B-B14F-4D97-AF65-F5344CB8AC3E}">
        <p14:creationId xmlns:p14="http://schemas.microsoft.com/office/powerpoint/2010/main" val="402224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12</a:t>
            </a:fld>
            <a:endParaRPr lang="en-AU"/>
          </a:p>
        </p:txBody>
      </p:sp>
    </p:spTree>
    <p:extLst>
      <p:ext uri="{BB962C8B-B14F-4D97-AF65-F5344CB8AC3E}">
        <p14:creationId xmlns:p14="http://schemas.microsoft.com/office/powerpoint/2010/main" val="304085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112C2ED-5A7F-FEA0-0F51-958DD512C5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413A8D87-F9AD-7CC4-1FC2-F3AB49E2B7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In this module, we’ll talk about the different strategies for gambling self-help. We’ll discuss changing thoughts and beliefs, understanding triggers and urges, focusing on health and wellbeing, learning to manage money, setting limits, keeping busy, and seeking support.</a:t>
            </a:r>
          </a:p>
          <a:p>
            <a:pPr eaLnBrk="1" hangingPunct="1">
              <a:spcBef>
                <a:spcPct val="0"/>
              </a:spcBef>
            </a:pPr>
            <a:endParaRPr lang="en-AU" altLang="en-US" dirty="0"/>
          </a:p>
        </p:txBody>
      </p:sp>
      <p:sp>
        <p:nvSpPr>
          <p:cNvPr id="37892" name="Slide Number Placeholder 3">
            <a:extLst>
              <a:ext uri="{FF2B5EF4-FFF2-40B4-BE49-F238E27FC236}">
                <a16:creationId xmlns:a16="http://schemas.microsoft.com/office/drawing/2014/main" id="{E20CA27C-227D-F22D-A216-A4416DC65E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FD68CE1-46D0-4DFC-9684-F6E626FE228E}" type="slidenum">
              <a:rPr lang="en-AU" altLang="en-US" smtClean="0"/>
              <a:pPr/>
              <a:t>2</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AU" altLang="en-US" b="1" dirty="0"/>
              <a:t>Speaker’s notes:</a:t>
            </a:r>
          </a:p>
          <a:p>
            <a:pPr eaLnBrk="1" hangingPunct="1">
              <a:spcBef>
                <a:spcPct val="0"/>
              </a:spcBef>
            </a:pPr>
            <a:r>
              <a:rPr lang="en-AU" altLang="en-US" dirty="0"/>
              <a:t>Self-help refers to the different ways that someone could make changes to gambling in their own life</a:t>
            </a:r>
            <a:r>
              <a:rPr lang="en-AU" altLang="en-US" u="none" dirty="0"/>
              <a:t>, without professional help. </a:t>
            </a:r>
            <a:r>
              <a:rPr lang="en-AU" altLang="en-US" dirty="0"/>
              <a:t>It is generally the first and most common support pathway amongst people experiencing gambling harm. There are many different strategies for self-help, which we will talk about throughout the coming slides. Different strategies work for different people. You might find that some of these strategies work for you for some time, before you try doing something different. </a:t>
            </a:r>
            <a:r>
              <a:rPr lang="en-AU" altLang="en-US" u="none" dirty="0"/>
              <a:t>You might also find it useful to have a free and confidential chat to a counsellor about which self-help strategies could work best for you, and how to implement and maintain them. </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Self-help. </a:t>
            </a:r>
            <a:r>
              <a:rPr lang="en-AU" altLang="en-US" dirty="0"/>
              <a:t>https://www.gamblinghelpqld.org.au/self-help</a:t>
            </a:r>
          </a:p>
          <a:p>
            <a:pPr eaLnBrk="1" hangingPunct="1">
              <a:spcBef>
                <a:spcPct val="0"/>
              </a:spcBef>
            </a:pPr>
            <a:r>
              <a:rPr lang="en-AU" altLang="en-US" u="none" dirty="0"/>
              <a:t>Office for Problem Gambling. (2024). </a:t>
            </a:r>
            <a:r>
              <a:rPr lang="en-AU" altLang="en-US" i="1" u="none" dirty="0"/>
              <a:t>Self-help strategies. </a:t>
            </a:r>
            <a:r>
              <a:rPr lang="en-AU" altLang="en-US" sz="1200" u="none" kern="1200" dirty="0">
                <a:solidFill>
                  <a:schemeClr val="tx1"/>
                </a:solidFill>
                <a:latin typeface="+mn-lt"/>
                <a:ea typeface="+mn-ea"/>
                <a:cs typeface="+mn-cs"/>
              </a:rPr>
              <a:t>https://www.problemgambling.sa.gov.au/get-support/help-yourself/self-help-strategies</a:t>
            </a:r>
            <a:endParaRPr lang="en-AU" sz="1200" u="none"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33A7A6C-263E-420F-AD9E-CC964F57DF02}" type="slidenum">
              <a:rPr lang="en-AU" smtClean="0"/>
              <a:t>3</a:t>
            </a:fld>
            <a:endParaRPr lang="en-AU"/>
          </a:p>
        </p:txBody>
      </p:sp>
    </p:spTree>
    <p:extLst>
      <p:ext uri="{BB962C8B-B14F-4D97-AF65-F5344CB8AC3E}">
        <p14:creationId xmlns:p14="http://schemas.microsoft.com/office/powerpoint/2010/main" val="212193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b="0" dirty="0"/>
              <a:t>It’s very easy for gambling to become addictive. In fact, many gambling products are designed this way, using sophisticated psychological techniques to maximise users’ bet sizes and time spent gambling. This can make it challenging to stop gambling. But one way to avoid or reduce gambling is to identify the patterns in your thinking that lead to gambling and find ways to avoid these traps in the future. A good place to start is by understanding the facts, including the odds of winning and the impact of gambling on the brain. When we acknowledge that someone is more likely to lose money than they are to win, it’s easier to remind ourselves to limit our bets. Likewise, breaking down some common gambling myths can also help. Remind yourself that outcomes in games of chance are always random, that results are unpredictable, and every game is independent, no matter the amount of money or time spent gambling. </a:t>
            </a:r>
          </a:p>
          <a:p>
            <a:endParaRPr lang="en-AU" b="0" dirty="0"/>
          </a:p>
          <a:p>
            <a:pPr eaLnBrk="1" hangingPunct="1">
              <a:spcBef>
                <a:spcPct val="0"/>
              </a:spcBef>
            </a:pPr>
            <a:r>
              <a:rPr lang="en-AU" altLang="en-US" b="1" dirty="0"/>
              <a:t>References:</a:t>
            </a:r>
          </a:p>
          <a:p>
            <a:pPr eaLnBrk="1" hangingPunct="1">
              <a:spcBef>
                <a:spcPct val="0"/>
              </a:spcBef>
            </a:pPr>
            <a:r>
              <a:rPr lang="en-AU" altLang="en-US" dirty="0"/>
              <a:t>Gambling Help Queensland. (2024). </a:t>
            </a:r>
            <a:r>
              <a:rPr lang="en-AU" altLang="en-US" i="1" dirty="0"/>
              <a:t>Facts and myths. </a:t>
            </a:r>
            <a:r>
              <a:rPr lang="en-AU" altLang="en-US" dirty="0"/>
              <a:t>https://www.gamblinghelpqld.org.au/facts-and-myths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Self-help. </a:t>
            </a:r>
            <a:r>
              <a:rPr lang="en-AU" altLang="en-US" dirty="0"/>
              <a:t>https://www.gamblinghelpqld.org.au/self-help</a:t>
            </a:r>
          </a:p>
          <a:p>
            <a:pPr eaLnBrk="1" hangingPunct="1">
              <a:spcBef>
                <a:spcPct val="0"/>
              </a:spcBef>
            </a:pPr>
            <a:r>
              <a:rPr lang="en-AU" altLang="en-US" dirty="0"/>
              <a:t>Gambling Help Online. (2024). </a:t>
            </a:r>
            <a:r>
              <a:rPr lang="en-AU" altLang="en-US" i="1" dirty="0"/>
              <a:t>Changing thoughts and beliefs. </a:t>
            </a:r>
            <a:r>
              <a:rPr lang="en-AU" altLang="en-US" dirty="0"/>
              <a:t>https://www.gamblinghelponline.org.au/support-yourself-or-others/taking-action/changing-thoughts-and-beliefs?language_content_entity=en</a:t>
            </a:r>
          </a:p>
          <a:p>
            <a:endParaRPr lang="en-AU" b="0" dirty="0"/>
          </a:p>
        </p:txBody>
      </p:sp>
      <p:sp>
        <p:nvSpPr>
          <p:cNvPr id="4" name="Slide Number Placeholder 3"/>
          <p:cNvSpPr>
            <a:spLocks noGrp="1"/>
          </p:cNvSpPr>
          <p:nvPr>
            <p:ph type="sldNum" sz="quarter" idx="5"/>
          </p:nvPr>
        </p:nvSpPr>
        <p:spPr/>
        <p:txBody>
          <a:bodyPr/>
          <a:lstStyle/>
          <a:p>
            <a:fld id="{233A7A6C-263E-420F-AD9E-CC964F57DF02}" type="slidenum">
              <a:rPr lang="en-AU" smtClean="0"/>
              <a:t>4</a:t>
            </a:fld>
            <a:endParaRPr lang="en-AU"/>
          </a:p>
        </p:txBody>
      </p:sp>
    </p:spTree>
    <p:extLst>
      <p:ext uri="{BB962C8B-B14F-4D97-AF65-F5344CB8AC3E}">
        <p14:creationId xmlns:p14="http://schemas.microsoft.com/office/powerpoint/2010/main" val="229802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 trigger is something that causes or prompts something else to happen, including different feelings or behaviours. Having triggers and urges to gamble are a normal part of trying to stop or reduce gambling. But it’s important to understand what they look like, so</a:t>
            </a:r>
            <a:r>
              <a:rPr lang="en-AU" u="none" dirty="0"/>
              <a:t> you </a:t>
            </a:r>
            <a:r>
              <a:rPr lang="en-AU" dirty="0"/>
              <a:t>can overcome them. The easiest way to identify your triggers or urges to gamble is by keeping a record of your daily activity, such as in a diary or calendar. Each time you gamble, record where you were; how much money you spent; how you were feeling before you started to gamble; whether you had been drinking alcohol, smoking or using another drug; what else was happening in your day, including work or relationship stresses; and any other important characteristics. This can help you identify trends and patterns in your gambling. For example, you might notice you gamble more often on pay day, when you are worried about bills and debts, when you’ve had a stressful day at work or an argument with a loved one, or when a friend invites you to the pub.</a:t>
            </a:r>
          </a:p>
          <a:p>
            <a:endParaRPr lang="en-AU" dirty="0"/>
          </a:p>
          <a:p>
            <a:r>
              <a:rPr lang="en-AU" dirty="0"/>
              <a:t>The next step is to make plans to avoid, reduce or respond differently to these triggers and opportunities. A common way people overcome triggers is by delaying their urge to gamble, like telling themselves they’ll gamble in 5 minutes, and then 20 minutes, and then an hour. Urges don’t usually last long, so delaying an urge can reduce its intensity and frequency. Another common strategy is to distract yourself from your urges, by filling your day with other things. This might include going to the movies, doing some exercise, spending time with friends or cooking a meal. Lastly, another good strategy is to detour. If you find your triggered to gamble by the sight of a gaming venue on your drive home from work or study, find alternative routes that avoid these venues. </a:t>
            </a:r>
          </a:p>
          <a:p>
            <a:endParaRPr lang="en-AU" dirty="0"/>
          </a:p>
          <a:p>
            <a:r>
              <a:rPr lang="en-AU" b="1" dirty="0"/>
              <a:t>References: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Self-help. </a:t>
            </a:r>
            <a:r>
              <a:rPr lang="en-AU" altLang="en-US" dirty="0"/>
              <a:t>https://www.gamblinghelpqld.org.au/self-help</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Managing gambling triggers and urges. </a:t>
            </a:r>
            <a:r>
              <a:rPr lang="en-AU" altLang="en-US" dirty="0"/>
              <a:t>https://www.gamblinghelpqld.org.au/learning-about-triggers-and-urges</a:t>
            </a:r>
          </a:p>
        </p:txBody>
      </p:sp>
      <p:sp>
        <p:nvSpPr>
          <p:cNvPr id="4" name="Slide Number Placeholder 3"/>
          <p:cNvSpPr>
            <a:spLocks noGrp="1"/>
          </p:cNvSpPr>
          <p:nvPr>
            <p:ph type="sldNum" sz="quarter" idx="5"/>
          </p:nvPr>
        </p:nvSpPr>
        <p:spPr/>
        <p:txBody>
          <a:bodyPr/>
          <a:lstStyle/>
          <a:p>
            <a:fld id="{233A7A6C-263E-420F-AD9E-CC964F57DF02}" type="slidenum">
              <a:rPr lang="en-AU" smtClean="0"/>
              <a:t>5</a:t>
            </a:fld>
            <a:endParaRPr lang="en-AU"/>
          </a:p>
        </p:txBody>
      </p:sp>
    </p:spTree>
    <p:extLst>
      <p:ext uri="{BB962C8B-B14F-4D97-AF65-F5344CB8AC3E}">
        <p14:creationId xmlns:p14="http://schemas.microsoft.com/office/powerpoint/2010/main" val="159951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Many people who are harmed by gambling experience negative impacts to their physical and mental health. However, focusing on your health and wellbeing can empower you to overcome these challenges. There are many strategies that can help, including relaxing and reducing stress, looking after your physical health and connecting with others. Some possible ways to do this include; maintaining healthy habits, like eating a balanced diet, doing regular exercise and getting good sleep; socialising with friends and family, including talking to someone you trust about your gambling; participating in your hobbies or interests; practicing self-compassion, like choosing to think kind and positive thoughts about yourself; and expressing gratitude for the good people and things in your life.</a:t>
            </a:r>
          </a:p>
          <a:p>
            <a:endParaRPr lang="en-AU" dirty="0"/>
          </a:p>
          <a:p>
            <a:r>
              <a:rPr lang="en-AU" b="1" dirty="0"/>
              <a:t>References: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Self-help. </a:t>
            </a:r>
            <a:r>
              <a:rPr lang="en-AU" altLang="en-US" dirty="0"/>
              <a:t>https://www.gamblinghelpqld.org.au/self-help</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Focusing on health and wellbeing. </a:t>
            </a:r>
            <a:r>
              <a:rPr lang="en-AU" altLang="en-US" dirty="0"/>
              <a:t>https://www.gamblinghelponline.org.au/support-yourself-or-others/taking-action/focusing-health-wellbeing?language_content_entity=en</a:t>
            </a:r>
            <a:endParaRPr lang="en-AU" dirty="0"/>
          </a:p>
        </p:txBody>
      </p:sp>
      <p:sp>
        <p:nvSpPr>
          <p:cNvPr id="4" name="Slide Number Placeholder 3"/>
          <p:cNvSpPr>
            <a:spLocks noGrp="1"/>
          </p:cNvSpPr>
          <p:nvPr>
            <p:ph type="sldNum" sz="quarter" idx="5"/>
          </p:nvPr>
        </p:nvSpPr>
        <p:spPr/>
        <p:txBody>
          <a:bodyPr/>
          <a:lstStyle/>
          <a:p>
            <a:fld id="{233A7A6C-263E-420F-AD9E-CC964F57DF02}" type="slidenum">
              <a:rPr lang="en-AU" smtClean="0"/>
              <a:t>6</a:t>
            </a:fld>
            <a:endParaRPr lang="en-AU"/>
          </a:p>
        </p:txBody>
      </p:sp>
    </p:spTree>
    <p:extLst>
      <p:ext uri="{BB962C8B-B14F-4D97-AF65-F5344CB8AC3E}">
        <p14:creationId xmlns:p14="http://schemas.microsoft.com/office/powerpoint/2010/main" val="332559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Making changes to how money is managed can be another helpful strategy to </a:t>
            </a:r>
            <a:r>
              <a:rPr lang="en-AU" u="none" dirty="0"/>
              <a:t>change</a:t>
            </a:r>
            <a:r>
              <a:rPr lang="en-AU" dirty="0"/>
              <a:t> your gambling. Some possible ways to do this include; keeping a record and knowing how much money you spend on gambling; setting up a budget and tracking spending; leaving credit cards and non-essential cash at home; limiting the amount of cash you carry and the amount of money available on debit and credit cards; and pre-purchasing goods and paying bills first to reduce the risk of spending bill and household money on gambling. You can find more information about how to set up a budget at the Gambling Help Online website. </a:t>
            </a:r>
          </a:p>
          <a:p>
            <a:endParaRPr lang="en-AU" dirty="0"/>
          </a:p>
          <a:p>
            <a:r>
              <a:rPr lang="en-AU" b="1" dirty="0"/>
              <a:t>References: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Self-help. </a:t>
            </a:r>
            <a:r>
              <a:rPr lang="en-AU" altLang="en-US" dirty="0"/>
              <a:t>https://www.gamblinghelpqld.org.au/self-help</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Managing money. </a:t>
            </a:r>
            <a:r>
              <a:rPr lang="en-AU" altLang="en-US" dirty="0"/>
              <a:t>https://www.gamblinghelpqld.org.au/managing-money</a:t>
            </a:r>
          </a:p>
          <a:p>
            <a:r>
              <a:rPr lang="en-AU" altLang="en-US" dirty="0"/>
              <a:t>Gambling Help Online. (2024). </a:t>
            </a:r>
            <a:r>
              <a:rPr lang="en-AU" altLang="en-US" i="1" dirty="0"/>
              <a:t>Creating a budget. </a:t>
            </a:r>
            <a:r>
              <a:rPr lang="en-AU" altLang="en-US" dirty="0"/>
              <a:t>https://www.gamblinghelponline.org.au/support-yourself-or-others/taking-action/balancing-the-budget?language_content_entity=en</a:t>
            </a:r>
            <a:endParaRPr lang="en-AU" dirty="0"/>
          </a:p>
        </p:txBody>
      </p:sp>
      <p:sp>
        <p:nvSpPr>
          <p:cNvPr id="4" name="Slide Number Placeholder 3"/>
          <p:cNvSpPr>
            <a:spLocks noGrp="1"/>
          </p:cNvSpPr>
          <p:nvPr>
            <p:ph type="sldNum" sz="quarter" idx="5"/>
          </p:nvPr>
        </p:nvSpPr>
        <p:spPr/>
        <p:txBody>
          <a:bodyPr/>
          <a:lstStyle/>
          <a:p>
            <a:fld id="{233A7A6C-263E-420F-AD9E-CC964F57DF02}" type="slidenum">
              <a:rPr lang="en-AU" smtClean="0"/>
              <a:t>7</a:t>
            </a:fld>
            <a:endParaRPr lang="en-AU"/>
          </a:p>
        </p:txBody>
      </p:sp>
    </p:spTree>
    <p:extLst>
      <p:ext uri="{BB962C8B-B14F-4D97-AF65-F5344CB8AC3E}">
        <p14:creationId xmlns:p14="http://schemas.microsoft.com/office/powerpoint/2010/main" val="97512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Another useful strategy is to set limits on your gambling. First, think about what you would like your gambling to look like, including how often you would like to gamble and how much money you would like to spend gambling. Then, start by implementing some limits to the time and money you’ll spend gambling, including online betting or in gaming venues. It’s a good idea too to limit your alcohol and use of drugs while gambling, to take regular breaks and to keep track of the time while gambling. As well as limiting gambling itself, you can also limit or remove your access to gambling opportunities, including staying away from gambling venues, limiting or restricting internet access, and self-excluding from gambling venues and online gambling providers. To learn more about self-exclusion, visit the Gambling Help Queensland website. </a:t>
            </a:r>
          </a:p>
          <a:p>
            <a:endParaRPr lang="en-AU" dirty="0"/>
          </a:p>
          <a:p>
            <a:r>
              <a:rPr lang="en-AU" b="1" dirty="0"/>
              <a:t>References: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Self-help. </a:t>
            </a:r>
            <a:r>
              <a:rPr lang="en-AU" altLang="en-US" dirty="0"/>
              <a:t>https://www.gamblinghelpqld.org.au/self-help</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Setting limits. </a:t>
            </a:r>
            <a:r>
              <a:rPr lang="en-AU" altLang="en-US" dirty="0"/>
              <a:t>https://www.gamblinghelpqld.org.au/setting-limits</a:t>
            </a:r>
            <a:endParaRPr lang="en-AU" dirty="0"/>
          </a:p>
        </p:txBody>
      </p:sp>
      <p:sp>
        <p:nvSpPr>
          <p:cNvPr id="4" name="Slide Number Placeholder 3"/>
          <p:cNvSpPr>
            <a:spLocks noGrp="1"/>
          </p:cNvSpPr>
          <p:nvPr>
            <p:ph type="sldNum" sz="quarter" idx="5"/>
          </p:nvPr>
        </p:nvSpPr>
        <p:spPr/>
        <p:txBody>
          <a:bodyPr/>
          <a:lstStyle/>
          <a:p>
            <a:fld id="{233A7A6C-263E-420F-AD9E-CC964F57DF02}" type="slidenum">
              <a:rPr lang="en-AU" smtClean="0"/>
              <a:t>8</a:t>
            </a:fld>
            <a:endParaRPr lang="en-AU"/>
          </a:p>
        </p:txBody>
      </p:sp>
    </p:spTree>
    <p:extLst>
      <p:ext uri="{BB962C8B-B14F-4D97-AF65-F5344CB8AC3E}">
        <p14:creationId xmlns:p14="http://schemas.microsoft.com/office/powerpoint/2010/main" val="1836672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 helpful way to change your gambling behaviour is to find enjoyable activities that don’t involve gambling. These activities can give you something to look forward to and make you feel happier, less bored, and more confident. They can also stop you from thinking about gambling by distracting you. There are many different activities you could try, including everyday activities, like doing the grocery shopping or laundry; creative activities, like learning a musical instrument, taking photos or painting; social activities like visiting a friend, going to a show or concert, joining a social club, or playing a board game; self-care activities, such as buying yourself new clothes, getting a haircut, or eating your favourite food; and activities you can do alone, like visiting a zoo or art gallery, going to the beach, or reading. </a:t>
            </a:r>
          </a:p>
          <a:p>
            <a:endParaRPr lang="en-AU" dirty="0"/>
          </a:p>
          <a:p>
            <a:r>
              <a:rPr lang="en-AU" b="1" dirty="0"/>
              <a:t>References: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Queensland. (2024). </a:t>
            </a:r>
            <a:r>
              <a:rPr lang="en-AU" altLang="en-US" i="1" dirty="0"/>
              <a:t>Self-help. </a:t>
            </a:r>
            <a:r>
              <a:rPr lang="en-AU" altLang="en-US" dirty="0"/>
              <a:t>https://www.gamblinghelpqld.org.au/self-help</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Keeping busy. </a:t>
            </a:r>
            <a:r>
              <a:rPr lang="en-AU" altLang="en-US" i="0" dirty="0"/>
              <a:t>https://www.gamblinghelponline.org.au/support-yourself-or-others/taking-action/self-help-busy?language_content_entity=en</a:t>
            </a:r>
            <a:endParaRPr lang="en-AU" i="0"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233A7A6C-263E-420F-AD9E-CC964F57DF02}" type="slidenum">
              <a:rPr lang="en-AU" smtClean="0"/>
              <a:t>9</a:t>
            </a:fld>
            <a:endParaRPr lang="en-AU"/>
          </a:p>
        </p:txBody>
      </p:sp>
    </p:spTree>
    <p:extLst>
      <p:ext uri="{BB962C8B-B14F-4D97-AF65-F5344CB8AC3E}">
        <p14:creationId xmlns:p14="http://schemas.microsoft.com/office/powerpoint/2010/main" val="232274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F023-FB38-BB78-2E7A-6A1E4F2DF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BAC8E12-7FC5-955D-3606-2909304D53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D87904C-57E1-7670-0620-0775A64355FB}"/>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5" name="Footer Placeholder 4">
            <a:extLst>
              <a:ext uri="{FF2B5EF4-FFF2-40B4-BE49-F238E27FC236}">
                <a16:creationId xmlns:a16="http://schemas.microsoft.com/office/drawing/2014/main" id="{DD270CC9-8DD1-F3AF-28BC-AEEDA3D829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C757743-C556-0D42-DB38-D41D73605E5C}"/>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464206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579A-2AB0-BD98-7351-811F792B8A7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12CB4F7-FFAD-9B17-E4AB-ACBF7325F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9FCACA3-22CF-8042-344E-B29A621206C0}"/>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5" name="Footer Placeholder 4">
            <a:extLst>
              <a:ext uri="{FF2B5EF4-FFF2-40B4-BE49-F238E27FC236}">
                <a16:creationId xmlns:a16="http://schemas.microsoft.com/office/drawing/2014/main" id="{31223872-397B-A952-D3AA-44E25D5FA0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7A67B2-80CF-C1DA-7F26-E4C6ED39B487}"/>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102148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C0157B-C821-1223-2BEA-610FC5906D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9808ED2-90FA-2C52-A350-5B3981F1FA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C10AF77-83F3-342E-2CFA-2F48A33C4771}"/>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5" name="Footer Placeholder 4">
            <a:extLst>
              <a:ext uri="{FF2B5EF4-FFF2-40B4-BE49-F238E27FC236}">
                <a16:creationId xmlns:a16="http://schemas.microsoft.com/office/drawing/2014/main" id="{178D9566-1C8B-0C82-B386-8D8E9A7352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DE07C6-77BC-B790-576D-0D8297B7E04D}"/>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346713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034A-DD02-FAA9-3C66-973C90DA648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1ECCDF9-DDFA-7B10-049F-DDCCA2658A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2288A4-1C7C-F593-44B7-3576E5ADD9E6}"/>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5" name="Footer Placeholder 4">
            <a:extLst>
              <a:ext uri="{FF2B5EF4-FFF2-40B4-BE49-F238E27FC236}">
                <a16:creationId xmlns:a16="http://schemas.microsoft.com/office/drawing/2014/main" id="{C66CC947-1748-24F0-BA2A-DCE6E44C30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884122-0743-D941-373D-3A8E09D9561C}"/>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252272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59D3-C1F0-7084-6481-85163F56A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2452A50-CE5D-D4D7-6B83-F0FA69D4A9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561060-5382-445C-C2CA-4009F743A24D}"/>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5" name="Footer Placeholder 4">
            <a:extLst>
              <a:ext uri="{FF2B5EF4-FFF2-40B4-BE49-F238E27FC236}">
                <a16:creationId xmlns:a16="http://schemas.microsoft.com/office/drawing/2014/main" id="{2AC531CF-3678-27E1-F12A-36B8D58C58F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9A101EC-9829-8192-EE27-8A47229753FF}"/>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23267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BEEE2-9A9C-6268-F3A0-0072E09C8FE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AAE8418-A140-1E76-E2C2-F723855697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1767D46-5B7A-A51C-3DF5-C2A61B270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655B8B2-1D3B-ABB2-163F-98E39E16B0B5}"/>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6" name="Footer Placeholder 5">
            <a:extLst>
              <a:ext uri="{FF2B5EF4-FFF2-40B4-BE49-F238E27FC236}">
                <a16:creationId xmlns:a16="http://schemas.microsoft.com/office/drawing/2014/main" id="{82CF6B75-441D-B0AA-A885-62814A6E6FE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6C53D2-6EEA-725B-3584-3AA7C25AA3F2}"/>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29245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70B6F-2DBD-5330-9671-5D11A126C2B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076B85B-E446-FC5D-28CF-498C15094D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D768A-D53B-9F00-F556-D964A0FBD9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BDFA307-8AFE-23AD-C2BC-1FC0F6ECB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62B0CC-F3AB-4FFE-0454-55600CB979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F1BA63C-DA4D-5DA8-575C-3A149515A257}"/>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8" name="Footer Placeholder 7">
            <a:extLst>
              <a:ext uri="{FF2B5EF4-FFF2-40B4-BE49-F238E27FC236}">
                <a16:creationId xmlns:a16="http://schemas.microsoft.com/office/drawing/2014/main" id="{684A7042-CB2D-D72A-AFE0-CEA9C3AF20B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ACFDD20-8010-652C-888A-18076BB1787D}"/>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332758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D06D-3960-E72F-7B1D-CC9F108377E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7CAFA26-333E-B64C-5818-54CC1A3ACC5B}"/>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4" name="Footer Placeholder 3">
            <a:extLst>
              <a:ext uri="{FF2B5EF4-FFF2-40B4-BE49-F238E27FC236}">
                <a16:creationId xmlns:a16="http://schemas.microsoft.com/office/drawing/2014/main" id="{9EFA6107-6E62-5B2B-FA96-C025A80EA2E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0084963-F65F-34EB-7190-94A1651BCD91}"/>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198535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0737AE-A555-024A-3226-027BB73C9B60}"/>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3" name="Footer Placeholder 2">
            <a:extLst>
              <a:ext uri="{FF2B5EF4-FFF2-40B4-BE49-F238E27FC236}">
                <a16:creationId xmlns:a16="http://schemas.microsoft.com/office/drawing/2014/main" id="{B03DE4D5-824F-6503-F948-010C50E5654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7405F84-F6FB-DA5B-2B1B-2C6F239B1E82}"/>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197572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E1D7-AE6B-4D91-9A28-58810C43A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C6E818D-A880-9256-9631-97F064B8D6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73C1870-B6BB-1914-73AD-7F4318395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2A82C-30DF-EDD5-083C-93594F746EC7}"/>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6" name="Footer Placeholder 5">
            <a:extLst>
              <a:ext uri="{FF2B5EF4-FFF2-40B4-BE49-F238E27FC236}">
                <a16:creationId xmlns:a16="http://schemas.microsoft.com/office/drawing/2014/main" id="{27CBF662-6A3D-7577-7CBA-1B775BB1DE9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0DBD240-08E2-89ED-E506-74AAA680DA9C}"/>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178070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5113-8155-A034-7CEB-890AA6E82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EAF217B-6910-C59E-29ED-408285CDD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239E26C-D6BA-F860-8F1B-9F0F80D79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ED117-E303-7B59-7F05-E4E821AADE23}"/>
              </a:ext>
            </a:extLst>
          </p:cNvPr>
          <p:cNvSpPr>
            <a:spLocks noGrp="1"/>
          </p:cNvSpPr>
          <p:nvPr>
            <p:ph type="dt" sz="half" idx="10"/>
          </p:nvPr>
        </p:nvSpPr>
        <p:spPr/>
        <p:txBody>
          <a:bodyPr/>
          <a:lstStyle/>
          <a:p>
            <a:fld id="{B3DA14DA-E146-48B2-A1A1-BDE5470DA0DC}" type="datetimeFigureOut">
              <a:rPr lang="en-AU" smtClean="0"/>
              <a:t>6/09/2024</a:t>
            </a:fld>
            <a:endParaRPr lang="en-AU"/>
          </a:p>
        </p:txBody>
      </p:sp>
      <p:sp>
        <p:nvSpPr>
          <p:cNvPr id="6" name="Footer Placeholder 5">
            <a:extLst>
              <a:ext uri="{FF2B5EF4-FFF2-40B4-BE49-F238E27FC236}">
                <a16:creationId xmlns:a16="http://schemas.microsoft.com/office/drawing/2014/main" id="{966E31C3-3E14-2E23-8C3C-1EE4B7BB410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DE5F624-FADA-1BD9-1F5E-182F2B1F8D43}"/>
              </a:ext>
            </a:extLst>
          </p:cNvPr>
          <p:cNvSpPr>
            <a:spLocks noGrp="1"/>
          </p:cNvSpPr>
          <p:nvPr>
            <p:ph type="sldNum" sz="quarter" idx="12"/>
          </p:nvPr>
        </p:nvSpPr>
        <p:spPr/>
        <p:txBody>
          <a:bodyPr/>
          <a:lstStyle/>
          <a:p>
            <a:fld id="{535A13B3-E792-4F6F-80CF-18246CAFBDC0}" type="slidenum">
              <a:rPr lang="en-AU" smtClean="0"/>
              <a:t>‹#›</a:t>
            </a:fld>
            <a:endParaRPr lang="en-AU"/>
          </a:p>
        </p:txBody>
      </p:sp>
    </p:spTree>
    <p:extLst>
      <p:ext uri="{BB962C8B-B14F-4D97-AF65-F5344CB8AC3E}">
        <p14:creationId xmlns:p14="http://schemas.microsoft.com/office/powerpoint/2010/main" val="325407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136F31-23A4-781A-266F-F6B282431C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6AE0A75-41ED-EE34-7059-E54F24888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1150E01-B521-7EFB-CF1C-30E2041B0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A14DA-E146-48B2-A1A1-BDE5470DA0DC}" type="datetimeFigureOut">
              <a:rPr lang="en-AU" smtClean="0"/>
              <a:t>6/09/2024</a:t>
            </a:fld>
            <a:endParaRPr lang="en-AU"/>
          </a:p>
        </p:txBody>
      </p:sp>
      <p:sp>
        <p:nvSpPr>
          <p:cNvPr id="5" name="Footer Placeholder 4">
            <a:extLst>
              <a:ext uri="{FF2B5EF4-FFF2-40B4-BE49-F238E27FC236}">
                <a16:creationId xmlns:a16="http://schemas.microsoft.com/office/drawing/2014/main" id="{04003B01-9E37-DF0A-CB5F-70B115456C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A49559C-D4C9-B475-857C-4F7299E09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A13B3-E792-4F6F-80CF-18246CAFBDC0}" type="slidenum">
              <a:rPr lang="en-AU" smtClean="0"/>
              <a:t>‹#›</a:t>
            </a:fld>
            <a:endParaRPr lang="en-AU"/>
          </a:p>
        </p:txBody>
      </p:sp>
    </p:spTree>
    <p:extLst>
      <p:ext uri="{BB962C8B-B14F-4D97-AF65-F5344CB8AC3E}">
        <p14:creationId xmlns:p14="http://schemas.microsoft.com/office/powerpoint/2010/main" val="287021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Self-help</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hugging outdoors">
            <a:extLst>
              <a:ext uri="{FF2B5EF4-FFF2-40B4-BE49-F238E27FC236}">
                <a16:creationId xmlns:a16="http://schemas.microsoft.com/office/drawing/2014/main" id="{B5E03D15-4C05-A90A-2FA8-614AAD3E003C}"/>
              </a:ext>
            </a:extLst>
          </p:cNvPr>
          <p:cNvPicPr>
            <a:picLocks noChangeAspect="1"/>
          </p:cNvPicPr>
          <p:nvPr/>
        </p:nvPicPr>
        <p:blipFill rotWithShape="1">
          <a:blip r:embed="rId3">
            <a:extLst>
              <a:ext uri="{28A0092B-C50C-407E-A947-70E740481C1C}">
                <a14:useLocalDpi xmlns:a14="http://schemas.microsoft.com/office/drawing/2010/main" val="0"/>
              </a:ext>
            </a:extLst>
          </a:blip>
          <a:srcRect l="-19135" r="41763"/>
          <a:stretch/>
        </p:blipFill>
        <p:spPr>
          <a:xfrm>
            <a:off x="5023183" y="-6"/>
            <a:ext cx="7168817" cy="6176954"/>
          </a:xfrm>
          <a:prstGeom prst="rect">
            <a:avLst/>
          </a:prstGeom>
        </p:spPr>
      </p:pic>
      <p:sp>
        <p:nvSpPr>
          <p:cNvPr id="5" name="Rectangle 4">
            <a:extLst>
              <a:ext uri="{FF2B5EF4-FFF2-40B4-BE49-F238E27FC236}">
                <a16:creationId xmlns:a16="http://schemas.microsoft.com/office/drawing/2014/main" id="{9A77437B-2E9B-1F8E-BC1E-1BB41646D636}"/>
              </a:ext>
            </a:extLst>
          </p:cNvPr>
          <p:cNvSpPr/>
          <p:nvPr/>
        </p:nvSpPr>
        <p:spPr>
          <a:xfrm rot="5400000">
            <a:off x="2507925" y="-2456357"/>
            <a:ext cx="6176953" cy="1108968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B07DA3FF-01A9-64D7-D98D-7668D32C4869}"/>
              </a:ext>
            </a:extLst>
          </p:cNvPr>
          <p:cNvSpPr>
            <a:spLocks noGrp="1"/>
          </p:cNvSpPr>
          <p:nvPr>
            <p:ph type="title"/>
          </p:nvPr>
        </p:nvSpPr>
        <p:spPr/>
        <p:txBody>
          <a:bodyPr/>
          <a:lstStyle/>
          <a:p>
            <a:r>
              <a:rPr lang="en-AU" dirty="0">
                <a:latin typeface="Arial Rounded MT Bold" panose="020F0704030504030204" pitchFamily="34" charset="0"/>
              </a:rPr>
              <a:t>Seeking support</a:t>
            </a:r>
          </a:p>
        </p:txBody>
      </p:sp>
      <p:sp>
        <p:nvSpPr>
          <p:cNvPr id="3" name="Content Placeholder 2">
            <a:extLst>
              <a:ext uri="{FF2B5EF4-FFF2-40B4-BE49-F238E27FC236}">
                <a16:creationId xmlns:a16="http://schemas.microsoft.com/office/drawing/2014/main" id="{59DC3AA0-7D9E-E6B7-1CE5-448AE18711E2}"/>
              </a:ext>
            </a:extLst>
          </p:cNvPr>
          <p:cNvSpPr>
            <a:spLocks noGrp="1"/>
          </p:cNvSpPr>
          <p:nvPr>
            <p:ph idx="1"/>
          </p:nvPr>
        </p:nvSpPr>
        <p:spPr>
          <a:xfrm>
            <a:off x="838200" y="1825625"/>
            <a:ext cx="6091989" cy="4351338"/>
          </a:xfrm>
        </p:spPr>
        <p:txBody>
          <a:bodyPr/>
          <a:lstStyle/>
          <a:p>
            <a:r>
              <a:rPr lang="en-AU" dirty="0">
                <a:latin typeface="Arial Nova" panose="020B0504020202020204" pitchFamily="34" charset="0"/>
              </a:rPr>
              <a:t>Managing your gambling can be easier if you have someone to help</a:t>
            </a:r>
          </a:p>
          <a:p>
            <a:r>
              <a:rPr lang="en-AU" dirty="0">
                <a:latin typeface="Arial Nova" panose="020B0504020202020204" pitchFamily="34" charset="0"/>
              </a:rPr>
              <a:t>Family and friends can give support and advice</a:t>
            </a:r>
          </a:p>
          <a:p>
            <a:r>
              <a:rPr lang="en-AU" dirty="0">
                <a:latin typeface="Arial Nova" panose="020B0504020202020204" pitchFamily="34" charset="0"/>
              </a:rPr>
              <a:t>Professional counsellors provide a safe and non-judgemental environment</a:t>
            </a:r>
          </a:p>
        </p:txBody>
      </p:sp>
      <p:sp>
        <p:nvSpPr>
          <p:cNvPr id="4" name="TextBox 10">
            <a:extLst>
              <a:ext uri="{FF2B5EF4-FFF2-40B4-BE49-F238E27FC236}">
                <a16:creationId xmlns:a16="http://schemas.microsoft.com/office/drawing/2014/main" id="{C94D3430-6038-84F8-2959-4F9B35BE92C0}"/>
              </a:ext>
            </a:extLst>
          </p:cNvPr>
          <p:cNvSpPr txBox="1">
            <a:spLocks noChangeArrowheads="1"/>
          </p:cNvSpPr>
          <p:nvPr/>
        </p:nvSpPr>
        <p:spPr bwMode="auto">
          <a:xfrm>
            <a:off x="6930189" y="481328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gamblinghelpqld.org.au</a:t>
            </a:r>
          </a:p>
        </p:txBody>
      </p:sp>
    </p:spTree>
    <p:extLst>
      <p:ext uri="{BB962C8B-B14F-4D97-AF65-F5344CB8AC3E}">
        <p14:creationId xmlns:p14="http://schemas.microsoft.com/office/powerpoint/2010/main" val="785651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EE48B81B-90BC-172D-28ED-0C5D0D3703E2}"/>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Get support</a:t>
            </a:r>
          </a:p>
        </p:txBody>
      </p:sp>
      <p:sp>
        <p:nvSpPr>
          <p:cNvPr id="34819" name="Content Placeholder 2">
            <a:extLst>
              <a:ext uri="{FF2B5EF4-FFF2-40B4-BE49-F238E27FC236}">
                <a16:creationId xmlns:a16="http://schemas.microsoft.com/office/drawing/2014/main" id="{0D487F86-334B-43EB-C6D8-1895B953F907}"/>
              </a:ext>
            </a:extLst>
          </p:cNvPr>
          <p:cNvSpPr>
            <a:spLocks noGrp="1" noChangeArrowheads="1"/>
          </p:cNvSpPr>
          <p:nvPr>
            <p:ph idx="1"/>
          </p:nvPr>
        </p:nvSpPr>
        <p:spPr>
          <a:xfrm>
            <a:off x="1039813" y="3793770"/>
            <a:ext cx="1973262" cy="827087"/>
          </a:xfrm>
        </p:spPr>
        <p:txBody>
          <a:bodyPr/>
          <a:lstStyle/>
          <a:p>
            <a:pPr marL="0" indent="0" algn="ctr" eaLnBrk="1" hangingPunct="1">
              <a:buFont typeface="Arial" panose="020B0604020202020204" pitchFamily="34" charset="0"/>
              <a:buNone/>
            </a:pPr>
            <a:r>
              <a:rPr lang="en-AU" altLang="en-US">
                <a:solidFill>
                  <a:srgbClr val="5EA443"/>
                </a:solidFill>
                <a:latin typeface="Arial Nova" panose="020B0504020202020204" pitchFamily="34" charset="0"/>
              </a:rPr>
              <a:t>Self-help</a:t>
            </a:r>
          </a:p>
        </p:txBody>
      </p:sp>
      <p:sp>
        <p:nvSpPr>
          <p:cNvPr id="34820" name="Content Placeholder 2">
            <a:extLst>
              <a:ext uri="{FF2B5EF4-FFF2-40B4-BE49-F238E27FC236}">
                <a16:creationId xmlns:a16="http://schemas.microsoft.com/office/drawing/2014/main" id="{983AAEEA-B52D-EF39-B2BB-7C6EC7D02517}"/>
              </a:ext>
            </a:extLst>
          </p:cNvPr>
          <p:cNvSpPr txBox="1">
            <a:spLocks noChangeArrowheads="1"/>
          </p:cNvSpPr>
          <p:nvPr/>
        </p:nvSpPr>
        <p:spPr bwMode="auto">
          <a:xfrm>
            <a:off x="8710613" y="3793770"/>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Support services</a:t>
            </a:r>
          </a:p>
        </p:txBody>
      </p:sp>
      <p:sp>
        <p:nvSpPr>
          <p:cNvPr id="34821" name="Content Placeholder 2">
            <a:extLst>
              <a:ext uri="{FF2B5EF4-FFF2-40B4-BE49-F238E27FC236}">
                <a16:creationId xmlns:a16="http://schemas.microsoft.com/office/drawing/2014/main" id="{2D7BBB98-24B1-6C4C-F9C7-1CD842A6299A}"/>
              </a:ext>
            </a:extLst>
          </p:cNvPr>
          <p:cNvSpPr txBox="1">
            <a:spLocks noChangeArrowheads="1"/>
          </p:cNvSpPr>
          <p:nvPr/>
        </p:nvSpPr>
        <p:spPr bwMode="auto">
          <a:xfrm>
            <a:off x="5053013" y="3795357"/>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Ban yourself</a:t>
            </a:r>
          </a:p>
        </p:txBody>
      </p:sp>
      <p:pic>
        <p:nvPicPr>
          <p:cNvPr id="34822" name="Graphic 2" descr="Female Profile with solid fill">
            <a:extLst>
              <a:ext uri="{FF2B5EF4-FFF2-40B4-BE49-F238E27FC236}">
                <a16:creationId xmlns:a16="http://schemas.microsoft.com/office/drawing/2014/main" id="{2643C485-FA1C-F7B5-7D35-CFC0FB680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2215795"/>
            <a:ext cx="12620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Graphic 4" descr="Lock with solid fill">
            <a:extLst>
              <a:ext uri="{FF2B5EF4-FFF2-40B4-BE49-F238E27FC236}">
                <a16:creationId xmlns:a16="http://schemas.microsoft.com/office/drawing/2014/main" id="{E906F713-A699-CCE0-2219-26529F97D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150" y="2215795"/>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Graphic 6" descr="Call center with solid fill">
            <a:extLst>
              <a:ext uri="{FF2B5EF4-FFF2-40B4-BE49-F238E27FC236}">
                <a16:creationId xmlns:a16="http://schemas.microsoft.com/office/drawing/2014/main" id="{DB0CA3E5-B56A-FB24-65CB-5070CBBE6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8163" y="2215795"/>
            <a:ext cx="1260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0">
            <a:extLst>
              <a:ext uri="{FF2B5EF4-FFF2-40B4-BE49-F238E27FC236}">
                <a16:creationId xmlns:a16="http://schemas.microsoft.com/office/drawing/2014/main" id="{2DD9A3C3-6A8C-FABA-49E0-2E48F021DC57}"/>
              </a:ext>
            </a:extLst>
          </p:cNvPr>
          <p:cNvSpPr txBox="1">
            <a:spLocks noChangeArrowheads="1"/>
          </p:cNvSpPr>
          <p:nvPr/>
        </p:nvSpPr>
        <p:spPr bwMode="auto">
          <a:xfrm>
            <a:off x="7389813" y="890232"/>
            <a:ext cx="4273550" cy="89255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2600" dirty="0">
                <a:solidFill>
                  <a:srgbClr val="5EA443"/>
                </a:solidFill>
                <a:latin typeface="Arial Nova" panose="020B0504020202020204" pitchFamily="34" charset="0"/>
              </a:rPr>
              <a:t>For more information, visit </a:t>
            </a:r>
            <a:r>
              <a:rPr lang="en-AU" altLang="en-US" sz="2600" b="1" dirty="0">
                <a:solidFill>
                  <a:srgbClr val="5EA443"/>
                </a:solidFill>
                <a:latin typeface="Arial Nova" panose="020B0504020202020204" pitchFamily="34" charset="0"/>
              </a:rPr>
              <a:t>gamblinghelpqld.org.au</a:t>
            </a:r>
          </a:p>
        </p:txBody>
      </p:sp>
      <p:graphicFrame>
        <p:nvGraphicFramePr>
          <p:cNvPr id="4" name="Table 3">
            <a:extLst>
              <a:ext uri="{FF2B5EF4-FFF2-40B4-BE49-F238E27FC236}">
                <a16:creationId xmlns:a16="http://schemas.microsoft.com/office/drawing/2014/main" id="{810CAA00-7C01-701E-C981-3B5E483E2F7F}"/>
              </a:ext>
            </a:extLst>
          </p:cNvPr>
          <p:cNvGraphicFramePr>
            <a:graphicFrameLocks noGrp="1"/>
          </p:cNvGraphicFramePr>
          <p:nvPr>
            <p:extLst>
              <p:ext uri="{D42A27DB-BD31-4B8C-83A1-F6EECF244321}">
                <p14:modId xmlns:p14="http://schemas.microsoft.com/office/powerpoint/2010/main" val="3794408543"/>
              </p:ext>
            </p:extLst>
          </p:nvPr>
        </p:nvGraphicFramePr>
        <p:xfrm>
          <a:off x="4781300" y="4842460"/>
          <a:ext cx="6882063" cy="919537"/>
        </p:xfrm>
        <a:graphic>
          <a:graphicData uri="http://schemas.openxmlformats.org/drawingml/2006/table">
            <a:tbl>
              <a:tblPr firstRow="1" firstCol="1" bandRow="1">
                <a:tableStyleId>{5C22544A-7EE6-4342-B048-85BDC9FD1C3A}</a:tableStyleId>
              </a:tblPr>
              <a:tblGrid>
                <a:gridCol w="1068625">
                  <a:extLst>
                    <a:ext uri="{9D8B030D-6E8A-4147-A177-3AD203B41FA5}">
                      <a16:colId xmlns:a16="http://schemas.microsoft.com/office/drawing/2014/main" val="1972853873"/>
                    </a:ext>
                  </a:extLst>
                </a:gridCol>
                <a:gridCol w="5813438">
                  <a:extLst>
                    <a:ext uri="{9D8B030D-6E8A-4147-A177-3AD203B41FA5}">
                      <a16:colId xmlns:a16="http://schemas.microsoft.com/office/drawing/2014/main" val="378156285"/>
                    </a:ext>
                  </a:extLst>
                </a:gridCol>
              </a:tblGrid>
              <a:tr h="919537">
                <a:tc>
                  <a:txBody>
                    <a:bodyPr/>
                    <a:lstStyle/>
                    <a:p>
                      <a:pPr>
                        <a:lnSpc>
                          <a:spcPct val="107000"/>
                        </a:lnSpc>
                        <a:spcAft>
                          <a:spcPts val="8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EA443"/>
                    </a:solidFill>
                  </a:tcPr>
                </a:tc>
                <a:tc>
                  <a:txBody>
                    <a:bodyPr/>
                    <a:lstStyle/>
                    <a:p>
                      <a:pPr>
                        <a:lnSpc>
                          <a:spcPct val="100000"/>
                        </a:lnSpc>
                        <a:spcBef>
                          <a:spcPct val="0"/>
                        </a:spcBef>
                        <a:buFontTx/>
                        <a:buNone/>
                      </a:pPr>
                      <a:r>
                        <a:rPr lang="en-AU" altLang="en-US" sz="2600" b="0" dirty="0">
                          <a:solidFill>
                            <a:schemeClr val="bg1"/>
                          </a:solidFill>
                          <a:latin typeface="Arial Nova" panose="020B0504020202020204" pitchFamily="34" charset="0"/>
                        </a:rPr>
                        <a:t>For a free self-help guide, search </a:t>
                      </a:r>
                    </a:p>
                    <a:p>
                      <a:pPr>
                        <a:lnSpc>
                          <a:spcPct val="100000"/>
                        </a:lnSpc>
                        <a:spcBef>
                          <a:spcPct val="0"/>
                        </a:spcBef>
                        <a:buFontTx/>
                        <a:buNone/>
                      </a:pPr>
                      <a:r>
                        <a:rPr lang="en-AU" altLang="en-US" sz="2600" b="1" dirty="0">
                          <a:solidFill>
                            <a:schemeClr val="bg1"/>
                          </a:solidFill>
                          <a:latin typeface="Arial Nova" panose="020B0504020202020204" pitchFamily="34" charset="0"/>
                        </a:rPr>
                        <a:t>‘QLD Gov Gambling Self-help guide’</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EA443"/>
                    </a:solidFill>
                  </a:tcPr>
                </a:tc>
                <a:extLst>
                  <a:ext uri="{0D108BD9-81ED-4DB2-BD59-A6C34878D82A}">
                    <a16:rowId xmlns:a16="http://schemas.microsoft.com/office/drawing/2014/main" val="246824349"/>
                  </a:ext>
                </a:extLst>
              </a:tr>
            </a:tbl>
          </a:graphicData>
        </a:graphic>
      </p:graphicFrame>
      <p:pic>
        <p:nvPicPr>
          <p:cNvPr id="5" name="Graphic 1" descr="Magnifying glass with solid fill">
            <a:extLst>
              <a:ext uri="{FF2B5EF4-FFF2-40B4-BE49-F238E27FC236}">
                <a16:creationId xmlns:a16="http://schemas.microsoft.com/office/drawing/2014/main" id="{899F4D2F-15DD-8DAC-913C-C944A9941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25430" y="4889123"/>
            <a:ext cx="736682" cy="826209"/>
          </a:xfrm>
          <a:prstGeom prst="rect">
            <a:avLst/>
          </a:prstGeom>
        </p:spPr>
      </p:pic>
    </p:spTree>
    <p:extLst>
      <p:ext uri="{BB962C8B-B14F-4D97-AF65-F5344CB8AC3E}">
        <p14:creationId xmlns:p14="http://schemas.microsoft.com/office/powerpoint/2010/main" val="3197422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A person writing on sticky notes">
            <a:extLst>
              <a:ext uri="{FF2B5EF4-FFF2-40B4-BE49-F238E27FC236}">
                <a16:creationId xmlns:a16="http://schemas.microsoft.com/office/drawing/2014/main" id="{7E7859E2-8BD3-C2C7-F8E1-7EC90B47E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748" b="9930"/>
          <a:stretch>
            <a:fillRect/>
          </a:stretch>
        </p:blipFill>
        <p:spPr bwMode="auto">
          <a:xfrm>
            <a:off x="4141788" y="0"/>
            <a:ext cx="80502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5004507-11BB-4080-AEEA-D17F75FA3D87}"/>
              </a:ext>
            </a:extLst>
          </p:cNvPr>
          <p:cNvSpPr/>
          <p:nvPr/>
        </p:nvSpPr>
        <p:spPr>
          <a:xfrm rot="5400000">
            <a:off x="1945240" y="-1893674"/>
            <a:ext cx="6176953" cy="996431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6870" name="Title 1">
            <a:extLst>
              <a:ext uri="{FF2B5EF4-FFF2-40B4-BE49-F238E27FC236}">
                <a16:creationId xmlns:a16="http://schemas.microsoft.com/office/drawing/2014/main" id="{466036D6-03EA-9F5E-7D9A-87B8ECECDB2C}"/>
              </a:ext>
            </a:extLst>
          </p:cNvPr>
          <p:cNvSpPr>
            <a:spLocks noGrp="1" noChangeArrowheads="1"/>
          </p:cNvSpPr>
          <p:nvPr>
            <p:ph type="title"/>
          </p:nvPr>
        </p:nvSpPr>
        <p:spPr>
          <a:xfrm>
            <a:off x="838200" y="365125"/>
            <a:ext cx="7734300" cy="1325563"/>
          </a:xfrm>
        </p:spPr>
        <p:txBody>
          <a:bodyPr/>
          <a:lstStyle/>
          <a:p>
            <a:pPr eaLnBrk="1" hangingPunct="1"/>
            <a:r>
              <a:rPr lang="en-AU" altLang="en-US" dirty="0">
                <a:latin typeface="Arial Rounded MT Bold" panose="020F0704030504030204" pitchFamily="34" charset="0"/>
              </a:rPr>
              <a:t>Overview</a:t>
            </a:r>
          </a:p>
        </p:txBody>
      </p:sp>
      <p:sp>
        <p:nvSpPr>
          <p:cNvPr id="36871" name="Content Placeholder 2">
            <a:extLst>
              <a:ext uri="{FF2B5EF4-FFF2-40B4-BE49-F238E27FC236}">
                <a16:creationId xmlns:a16="http://schemas.microsoft.com/office/drawing/2014/main" id="{BD0B2A4E-138D-18D9-EE2B-DE1C9F254795}"/>
              </a:ext>
            </a:extLst>
          </p:cNvPr>
          <p:cNvSpPr>
            <a:spLocks noGrp="1" noChangeArrowheads="1"/>
          </p:cNvSpPr>
          <p:nvPr>
            <p:ph idx="1"/>
          </p:nvPr>
        </p:nvSpPr>
        <p:spPr>
          <a:xfrm>
            <a:off x="838200" y="1570443"/>
            <a:ext cx="10515600" cy="4351338"/>
          </a:xfrm>
        </p:spPr>
        <p:txBody>
          <a:bodyPr>
            <a:normAutofit/>
          </a:bodyPr>
          <a:lstStyle/>
          <a:p>
            <a:pPr eaLnBrk="1" hangingPunct="1"/>
            <a:r>
              <a:rPr lang="en-AU" altLang="en-US" dirty="0">
                <a:latin typeface="Arial Nova" panose="020B0504020202020204" pitchFamily="34" charset="0"/>
              </a:rPr>
              <a:t>What is self-help?</a:t>
            </a:r>
          </a:p>
          <a:p>
            <a:pPr eaLnBrk="1" hangingPunct="1"/>
            <a:r>
              <a:rPr lang="en-AU" altLang="en-US" dirty="0">
                <a:latin typeface="Arial Nova" panose="020B0504020202020204" pitchFamily="34" charset="0"/>
              </a:rPr>
              <a:t>Changing thoughts and beliefs</a:t>
            </a:r>
          </a:p>
          <a:p>
            <a:pPr eaLnBrk="1" hangingPunct="1"/>
            <a:r>
              <a:rPr lang="en-AU" altLang="en-US" dirty="0">
                <a:latin typeface="Arial Nova" panose="020B0504020202020204" pitchFamily="34" charset="0"/>
              </a:rPr>
              <a:t>Understanding triggers and urges</a:t>
            </a:r>
          </a:p>
          <a:p>
            <a:pPr eaLnBrk="1" hangingPunct="1"/>
            <a:r>
              <a:rPr lang="en-AU" altLang="en-US" dirty="0">
                <a:latin typeface="Arial Nova" panose="020B0504020202020204" pitchFamily="34" charset="0"/>
              </a:rPr>
              <a:t>Focusing on health and wellbeing</a:t>
            </a:r>
          </a:p>
          <a:p>
            <a:pPr eaLnBrk="1" hangingPunct="1"/>
            <a:r>
              <a:rPr lang="en-AU" altLang="en-US" dirty="0">
                <a:latin typeface="Arial Nova" panose="020B0504020202020204" pitchFamily="34" charset="0"/>
              </a:rPr>
              <a:t>Managing money</a:t>
            </a:r>
          </a:p>
          <a:p>
            <a:pPr eaLnBrk="1" hangingPunct="1"/>
            <a:r>
              <a:rPr lang="en-AU" altLang="en-US" dirty="0">
                <a:latin typeface="Arial Nova" panose="020B0504020202020204" pitchFamily="34" charset="0"/>
              </a:rPr>
              <a:t>Setting limits</a:t>
            </a:r>
          </a:p>
          <a:p>
            <a:pPr eaLnBrk="1" hangingPunct="1"/>
            <a:r>
              <a:rPr lang="en-AU" altLang="en-US" dirty="0">
                <a:latin typeface="Arial Nova" panose="020B0504020202020204" pitchFamily="34" charset="0"/>
              </a:rPr>
              <a:t>Keeping busy</a:t>
            </a:r>
          </a:p>
          <a:p>
            <a:pPr eaLnBrk="1" hangingPunct="1"/>
            <a:r>
              <a:rPr lang="en-AU" altLang="en-US" dirty="0">
                <a:latin typeface="Arial Nova" panose="020B0504020202020204" pitchFamily="34" charset="0"/>
              </a:rPr>
              <a:t>Seeking support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sitting on bed">
            <a:extLst>
              <a:ext uri="{FF2B5EF4-FFF2-40B4-BE49-F238E27FC236}">
                <a16:creationId xmlns:a16="http://schemas.microsoft.com/office/drawing/2014/main" id="{C67C99AD-D4BE-CB1B-D039-F69EBE455656}"/>
              </a:ext>
            </a:extLst>
          </p:cNvPr>
          <p:cNvPicPr>
            <a:picLocks noChangeAspect="1"/>
          </p:cNvPicPr>
          <p:nvPr/>
        </p:nvPicPr>
        <p:blipFill rotWithShape="1">
          <a:blip r:embed="rId3">
            <a:extLst>
              <a:ext uri="{28A0092B-C50C-407E-A947-70E740481C1C}">
                <a14:useLocalDpi xmlns:a14="http://schemas.microsoft.com/office/drawing/2010/main" val="0"/>
              </a:ext>
            </a:extLst>
          </a:blip>
          <a:srcRect l="-7251" t="9931" r="18748"/>
          <a:stretch/>
        </p:blipFill>
        <p:spPr>
          <a:xfrm>
            <a:off x="3087710" y="0"/>
            <a:ext cx="9104290" cy="6176963"/>
          </a:xfrm>
          <a:prstGeom prst="rect">
            <a:avLst/>
          </a:prstGeom>
        </p:spPr>
      </p:pic>
      <p:sp>
        <p:nvSpPr>
          <p:cNvPr id="5" name="Rectangle 4">
            <a:extLst>
              <a:ext uri="{FF2B5EF4-FFF2-40B4-BE49-F238E27FC236}">
                <a16:creationId xmlns:a16="http://schemas.microsoft.com/office/drawing/2014/main" id="{BDB4E0A5-05C6-9F16-2005-6259CD0752A8}"/>
              </a:ext>
            </a:extLst>
          </p:cNvPr>
          <p:cNvSpPr/>
          <p:nvPr/>
        </p:nvSpPr>
        <p:spPr>
          <a:xfrm rot="5400000">
            <a:off x="2157889" y="-2106324"/>
            <a:ext cx="6176953" cy="1038961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97544FAC-1007-51F5-A5C4-31AE9A7B31A0}"/>
              </a:ext>
            </a:extLst>
          </p:cNvPr>
          <p:cNvSpPr>
            <a:spLocks noGrp="1"/>
          </p:cNvSpPr>
          <p:nvPr>
            <p:ph type="title"/>
          </p:nvPr>
        </p:nvSpPr>
        <p:spPr/>
        <p:txBody>
          <a:bodyPr/>
          <a:lstStyle/>
          <a:p>
            <a:r>
              <a:rPr lang="en-AU" altLang="en-US" dirty="0">
                <a:latin typeface="Arial Rounded MT Bold" panose="020F0704030504030204" pitchFamily="34" charset="0"/>
              </a:rPr>
              <a:t>What is self-help?</a:t>
            </a:r>
            <a:endParaRPr lang="en-AU" dirty="0"/>
          </a:p>
        </p:txBody>
      </p:sp>
      <p:sp>
        <p:nvSpPr>
          <p:cNvPr id="3" name="Content Placeholder 2">
            <a:extLst>
              <a:ext uri="{FF2B5EF4-FFF2-40B4-BE49-F238E27FC236}">
                <a16:creationId xmlns:a16="http://schemas.microsoft.com/office/drawing/2014/main" id="{795098C3-9322-67B8-F988-2F06D54DECF9}"/>
              </a:ext>
            </a:extLst>
          </p:cNvPr>
          <p:cNvSpPr>
            <a:spLocks noGrp="1"/>
          </p:cNvSpPr>
          <p:nvPr>
            <p:ph idx="1"/>
          </p:nvPr>
        </p:nvSpPr>
        <p:spPr>
          <a:xfrm>
            <a:off x="838200" y="1825625"/>
            <a:ext cx="5827295" cy="4351338"/>
          </a:xfrm>
        </p:spPr>
        <p:txBody>
          <a:bodyPr/>
          <a:lstStyle/>
          <a:p>
            <a:r>
              <a:rPr lang="en-AU" dirty="0">
                <a:latin typeface="Arial Nova" panose="020B0504020202020204" pitchFamily="34" charset="0"/>
              </a:rPr>
              <a:t>The different ways that someone could make changes to gambling in their own life</a:t>
            </a:r>
          </a:p>
          <a:p>
            <a:r>
              <a:rPr lang="en-AU" dirty="0">
                <a:latin typeface="Arial Nova" panose="020B0504020202020204" pitchFamily="34" charset="0"/>
              </a:rPr>
              <a:t>Often the first and most common support pathway</a:t>
            </a:r>
          </a:p>
          <a:p>
            <a:r>
              <a:rPr lang="en-AU" dirty="0">
                <a:latin typeface="Arial Nova" panose="020B0504020202020204" pitchFamily="34" charset="0"/>
              </a:rPr>
              <a:t>Different strategies work for different people</a:t>
            </a:r>
          </a:p>
        </p:txBody>
      </p:sp>
    </p:spTree>
    <p:extLst>
      <p:ext uri="{BB962C8B-B14F-4D97-AF65-F5344CB8AC3E}">
        <p14:creationId xmlns:p14="http://schemas.microsoft.com/office/powerpoint/2010/main" val="126697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looking out a window">
            <a:extLst>
              <a:ext uri="{FF2B5EF4-FFF2-40B4-BE49-F238E27FC236}">
                <a16:creationId xmlns:a16="http://schemas.microsoft.com/office/drawing/2014/main" id="{623CCF1F-E3D2-7912-30A1-ED15081B895D}"/>
              </a:ext>
            </a:extLst>
          </p:cNvPr>
          <p:cNvPicPr>
            <a:picLocks noChangeAspect="1"/>
          </p:cNvPicPr>
          <p:nvPr/>
        </p:nvPicPr>
        <p:blipFill rotWithShape="1">
          <a:blip r:embed="rId3">
            <a:extLst>
              <a:ext uri="{28A0092B-C50C-407E-A947-70E740481C1C}">
                <a14:useLocalDpi xmlns:a14="http://schemas.microsoft.com/office/drawing/2010/main" val="0"/>
              </a:ext>
            </a:extLst>
          </a:blip>
          <a:srcRect t="5944" r="35568" b="5944"/>
          <a:stretch/>
        </p:blipFill>
        <p:spPr>
          <a:xfrm>
            <a:off x="5416644" y="0"/>
            <a:ext cx="6775356" cy="6176953"/>
          </a:xfrm>
          <a:prstGeom prst="rect">
            <a:avLst/>
          </a:prstGeom>
        </p:spPr>
      </p:pic>
      <p:sp>
        <p:nvSpPr>
          <p:cNvPr id="4" name="Rectangle: Rounded Corners 3">
            <a:extLst>
              <a:ext uri="{FF2B5EF4-FFF2-40B4-BE49-F238E27FC236}">
                <a16:creationId xmlns:a16="http://schemas.microsoft.com/office/drawing/2014/main" id="{1936CE5F-16B6-D90E-1C9C-986BBAF862E0}"/>
              </a:ext>
            </a:extLst>
          </p:cNvPr>
          <p:cNvSpPr/>
          <p:nvPr/>
        </p:nvSpPr>
        <p:spPr>
          <a:xfrm>
            <a:off x="4680614" y="535181"/>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387755B8-3845-B22F-0EB1-B15765EBB5D4}"/>
              </a:ext>
            </a:extLst>
          </p:cNvPr>
          <p:cNvSpPr/>
          <p:nvPr/>
        </p:nvSpPr>
        <p:spPr>
          <a:xfrm rot="5400000">
            <a:off x="2328168" y="-2276604"/>
            <a:ext cx="6176953" cy="1073017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01D04EF5-3F26-5E25-8867-4F6CCDDEF8E4}"/>
              </a:ext>
            </a:extLst>
          </p:cNvPr>
          <p:cNvSpPr>
            <a:spLocks noGrp="1"/>
          </p:cNvSpPr>
          <p:nvPr>
            <p:ph type="title"/>
          </p:nvPr>
        </p:nvSpPr>
        <p:spPr/>
        <p:txBody>
          <a:bodyPr/>
          <a:lstStyle/>
          <a:p>
            <a:r>
              <a:rPr lang="en-AU" dirty="0">
                <a:latin typeface="Arial Rounded MT Bold" panose="020F0704030504030204" pitchFamily="34" charset="0"/>
              </a:rPr>
              <a:t>Changing thoughts and beliefs</a:t>
            </a:r>
          </a:p>
        </p:txBody>
      </p:sp>
      <p:sp>
        <p:nvSpPr>
          <p:cNvPr id="12" name="Content Placeholder 11">
            <a:extLst>
              <a:ext uri="{FF2B5EF4-FFF2-40B4-BE49-F238E27FC236}">
                <a16:creationId xmlns:a16="http://schemas.microsoft.com/office/drawing/2014/main" id="{63579F05-095D-569E-3096-5A1147903EA2}"/>
              </a:ext>
            </a:extLst>
          </p:cNvPr>
          <p:cNvSpPr>
            <a:spLocks noGrp="1"/>
          </p:cNvSpPr>
          <p:nvPr>
            <p:ph idx="1"/>
          </p:nvPr>
        </p:nvSpPr>
        <p:spPr>
          <a:xfrm>
            <a:off x="838199" y="1825625"/>
            <a:ext cx="5972033" cy="4351338"/>
          </a:xfrm>
        </p:spPr>
        <p:txBody>
          <a:bodyPr/>
          <a:lstStyle/>
          <a:p>
            <a:r>
              <a:rPr lang="en-AU" dirty="0">
                <a:latin typeface="Arial Nova" panose="020B0504020202020204" pitchFamily="34" charset="0"/>
              </a:rPr>
              <a:t>Understand the facts</a:t>
            </a:r>
          </a:p>
          <a:p>
            <a:r>
              <a:rPr lang="en-AU" dirty="0">
                <a:latin typeface="Arial Nova" panose="020B0504020202020204" pitchFamily="34" charset="0"/>
              </a:rPr>
              <a:t>Acknowledge that you are more likely to lose money than win</a:t>
            </a:r>
          </a:p>
          <a:p>
            <a:r>
              <a:rPr lang="en-AU" dirty="0">
                <a:latin typeface="Arial Nova" panose="020B0504020202020204" pitchFamily="34" charset="0"/>
              </a:rPr>
              <a:t>Remind yourself that outcomes in games of chance are always random, results are unpredictable, and every game is independent</a:t>
            </a:r>
          </a:p>
        </p:txBody>
      </p:sp>
    </p:spTree>
    <p:extLst>
      <p:ext uri="{BB962C8B-B14F-4D97-AF65-F5344CB8AC3E}">
        <p14:creationId xmlns:p14="http://schemas.microsoft.com/office/powerpoint/2010/main" val="3148113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orkspace table with tablet eyeglasses schedule calendar and cup">
            <a:extLst>
              <a:ext uri="{FF2B5EF4-FFF2-40B4-BE49-F238E27FC236}">
                <a16:creationId xmlns:a16="http://schemas.microsoft.com/office/drawing/2014/main" id="{2A66AF7C-2DDB-1541-F094-0BD787E1DABD}"/>
              </a:ext>
            </a:extLst>
          </p:cNvPr>
          <p:cNvPicPr>
            <a:picLocks noChangeAspect="1"/>
          </p:cNvPicPr>
          <p:nvPr/>
        </p:nvPicPr>
        <p:blipFill rotWithShape="1">
          <a:blip r:embed="rId3">
            <a:extLst>
              <a:ext uri="{28A0092B-C50C-407E-A947-70E740481C1C}">
                <a14:useLocalDpi xmlns:a14="http://schemas.microsoft.com/office/drawing/2010/main" val="0"/>
              </a:ext>
            </a:extLst>
          </a:blip>
          <a:srcRect l="-930" t="11186" r="20194" b="16096"/>
          <a:stretch/>
        </p:blipFill>
        <p:spPr>
          <a:xfrm>
            <a:off x="1905000" y="-5"/>
            <a:ext cx="10287000" cy="6176953"/>
          </a:xfrm>
          <a:prstGeom prst="rect">
            <a:avLst/>
          </a:prstGeom>
        </p:spPr>
      </p:pic>
      <p:sp>
        <p:nvSpPr>
          <p:cNvPr id="4" name="Rectangle: Rounded Corners 3">
            <a:extLst>
              <a:ext uri="{FF2B5EF4-FFF2-40B4-BE49-F238E27FC236}">
                <a16:creationId xmlns:a16="http://schemas.microsoft.com/office/drawing/2014/main" id="{A1404488-26DE-AE8E-58C6-9900D5FDAB60}"/>
              </a:ext>
            </a:extLst>
          </p:cNvPr>
          <p:cNvSpPr/>
          <p:nvPr/>
        </p:nvSpPr>
        <p:spPr>
          <a:xfrm>
            <a:off x="5507442" y="622518"/>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4B0EE2AA-F04A-BCC4-9D9D-CB1D1C69D9DF}"/>
              </a:ext>
            </a:extLst>
          </p:cNvPr>
          <p:cNvSpPr/>
          <p:nvPr/>
        </p:nvSpPr>
        <p:spPr>
          <a:xfrm rot="5400000">
            <a:off x="2407657" y="-2356099"/>
            <a:ext cx="6176953" cy="1088916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1DC6F669-CCC0-3B58-7AC8-D3F63FD46112}"/>
              </a:ext>
            </a:extLst>
          </p:cNvPr>
          <p:cNvSpPr>
            <a:spLocks noGrp="1"/>
          </p:cNvSpPr>
          <p:nvPr>
            <p:ph type="title"/>
          </p:nvPr>
        </p:nvSpPr>
        <p:spPr/>
        <p:txBody>
          <a:bodyPr/>
          <a:lstStyle/>
          <a:p>
            <a:r>
              <a:rPr lang="en-AU" dirty="0">
                <a:latin typeface="Arial Rounded MT Bold" panose="020F0704030504030204" pitchFamily="34" charset="0"/>
              </a:rPr>
              <a:t>Understanding triggers and urges</a:t>
            </a:r>
          </a:p>
        </p:txBody>
      </p:sp>
      <p:sp>
        <p:nvSpPr>
          <p:cNvPr id="3" name="Content Placeholder 2">
            <a:extLst>
              <a:ext uri="{FF2B5EF4-FFF2-40B4-BE49-F238E27FC236}">
                <a16:creationId xmlns:a16="http://schemas.microsoft.com/office/drawing/2014/main" id="{AD7A73BD-532B-9BEF-8F5D-77F063AA823A}"/>
              </a:ext>
            </a:extLst>
          </p:cNvPr>
          <p:cNvSpPr>
            <a:spLocks noGrp="1"/>
          </p:cNvSpPr>
          <p:nvPr>
            <p:ph idx="1"/>
          </p:nvPr>
        </p:nvSpPr>
        <p:spPr>
          <a:xfrm>
            <a:off x="838201" y="1636797"/>
            <a:ext cx="6220326" cy="4351338"/>
          </a:xfrm>
        </p:spPr>
        <p:txBody>
          <a:bodyPr/>
          <a:lstStyle/>
          <a:p>
            <a:r>
              <a:rPr lang="en-AU" dirty="0">
                <a:latin typeface="Arial Nova" panose="020B0504020202020204" pitchFamily="34" charset="0"/>
              </a:rPr>
              <a:t>A trigger is something that causes or prompts something else to happen</a:t>
            </a:r>
          </a:p>
          <a:p>
            <a:r>
              <a:rPr lang="en-AU" dirty="0">
                <a:latin typeface="Arial Nova" panose="020B0504020202020204" pitchFamily="34" charset="0"/>
              </a:rPr>
              <a:t>Identify your triggers by keeping a record of your daily activity and look for trends or patterns</a:t>
            </a:r>
          </a:p>
          <a:p>
            <a:r>
              <a:rPr lang="en-AU" dirty="0">
                <a:latin typeface="Arial Nova" panose="020B0504020202020204" pitchFamily="34" charset="0"/>
              </a:rPr>
              <a:t>Strategies to reduce urges:</a:t>
            </a:r>
          </a:p>
          <a:p>
            <a:pPr lvl="1"/>
            <a:r>
              <a:rPr lang="en-AU" dirty="0">
                <a:latin typeface="Arial Nova" panose="020B0504020202020204" pitchFamily="34" charset="0"/>
              </a:rPr>
              <a:t>Delay your gambling</a:t>
            </a:r>
          </a:p>
          <a:p>
            <a:pPr lvl="1"/>
            <a:r>
              <a:rPr lang="en-AU" dirty="0">
                <a:latin typeface="Arial Nova" panose="020B0504020202020204" pitchFamily="34" charset="0"/>
              </a:rPr>
              <a:t>Distract yourself</a:t>
            </a:r>
          </a:p>
          <a:p>
            <a:pPr lvl="1"/>
            <a:r>
              <a:rPr lang="en-AU" dirty="0">
                <a:latin typeface="Arial Nova" panose="020B0504020202020204" pitchFamily="34" charset="0"/>
              </a:rPr>
              <a:t>Find alternative routes</a:t>
            </a:r>
          </a:p>
        </p:txBody>
      </p:sp>
    </p:spTree>
    <p:extLst>
      <p:ext uri="{BB962C8B-B14F-4D97-AF65-F5344CB8AC3E}">
        <p14:creationId xmlns:p14="http://schemas.microsoft.com/office/powerpoint/2010/main" val="246527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n taking care of plants">
            <a:extLst>
              <a:ext uri="{FF2B5EF4-FFF2-40B4-BE49-F238E27FC236}">
                <a16:creationId xmlns:a16="http://schemas.microsoft.com/office/drawing/2014/main" id="{E0F5546E-4169-B3B4-AF49-4EFDB8452182}"/>
              </a:ext>
            </a:extLst>
          </p:cNvPr>
          <p:cNvPicPr>
            <a:picLocks noChangeAspect="1"/>
          </p:cNvPicPr>
          <p:nvPr/>
        </p:nvPicPr>
        <p:blipFill rotWithShape="1">
          <a:blip r:embed="rId3">
            <a:extLst>
              <a:ext uri="{28A0092B-C50C-407E-A947-70E740481C1C}">
                <a14:useLocalDpi xmlns:a14="http://schemas.microsoft.com/office/drawing/2010/main" val="0"/>
              </a:ext>
            </a:extLst>
          </a:blip>
          <a:srcRect l="4283" t="5325" r="20142" b="4606"/>
          <a:stretch/>
        </p:blipFill>
        <p:spPr>
          <a:xfrm>
            <a:off x="4417595" y="0"/>
            <a:ext cx="7774405" cy="6176963"/>
          </a:xfrm>
          <a:prstGeom prst="rect">
            <a:avLst/>
          </a:prstGeom>
        </p:spPr>
      </p:pic>
      <p:sp>
        <p:nvSpPr>
          <p:cNvPr id="15" name="Rectangle 14">
            <a:extLst>
              <a:ext uri="{FF2B5EF4-FFF2-40B4-BE49-F238E27FC236}">
                <a16:creationId xmlns:a16="http://schemas.microsoft.com/office/drawing/2014/main" id="{2F951C64-060C-6EAD-8FA7-8046885AF6A1}"/>
              </a:ext>
            </a:extLst>
          </p:cNvPr>
          <p:cNvSpPr/>
          <p:nvPr/>
        </p:nvSpPr>
        <p:spPr>
          <a:xfrm rot="5400000">
            <a:off x="1719856" y="-1668291"/>
            <a:ext cx="6176953" cy="9513549"/>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3F3ABC94-2641-A951-7DB8-1D86EB340D92}"/>
              </a:ext>
            </a:extLst>
          </p:cNvPr>
          <p:cNvSpPr>
            <a:spLocks noGrp="1"/>
          </p:cNvSpPr>
          <p:nvPr>
            <p:ph idx="1"/>
          </p:nvPr>
        </p:nvSpPr>
        <p:spPr>
          <a:xfrm>
            <a:off x="838200" y="1825625"/>
            <a:ext cx="5610726" cy="4351338"/>
          </a:xfrm>
        </p:spPr>
        <p:txBody>
          <a:bodyPr/>
          <a:lstStyle/>
          <a:p>
            <a:r>
              <a:rPr lang="en-AU" dirty="0">
                <a:latin typeface="Arial Nova" panose="020B0504020202020204" pitchFamily="34" charset="0"/>
              </a:rPr>
              <a:t>Maintain healthy habits</a:t>
            </a:r>
          </a:p>
          <a:p>
            <a:r>
              <a:rPr lang="en-AU" dirty="0">
                <a:latin typeface="Arial Nova" panose="020B0504020202020204" pitchFamily="34" charset="0"/>
              </a:rPr>
              <a:t>Socialise with friends and family</a:t>
            </a:r>
          </a:p>
          <a:p>
            <a:r>
              <a:rPr lang="en-AU" dirty="0">
                <a:latin typeface="Arial Nova" panose="020B0504020202020204" pitchFamily="34" charset="0"/>
              </a:rPr>
              <a:t>Talk to someone you trust about gambling</a:t>
            </a:r>
          </a:p>
          <a:p>
            <a:r>
              <a:rPr lang="en-AU" dirty="0">
                <a:latin typeface="Arial Nova" panose="020B0504020202020204" pitchFamily="34" charset="0"/>
              </a:rPr>
              <a:t>Find time for your hobbies</a:t>
            </a:r>
          </a:p>
          <a:p>
            <a:r>
              <a:rPr lang="en-AU" dirty="0">
                <a:latin typeface="Arial Nova" panose="020B0504020202020204" pitchFamily="34" charset="0"/>
              </a:rPr>
              <a:t>Practice self-compassion</a:t>
            </a:r>
          </a:p>
          <a:p>
            <a:r>
              <a:rPr lang="en-AU" dirty="0">
                <a:latin typeface="Arial Nova" panose="020B0504020202020204" pitchFamily="34" charset="0"/>
              </a:rPr>
              <a:t>Express gratitude</a:t>
            </a:r>
          </a:p>
        </p:txBody>
      </p:sp>
      <p:sp>
        <p:nvSpPr>
          <p:cNvPr id="5" name="Rectangle: Rounded Corners 4">
            <a:extLst>
              <a:ext uri="{FF2B5EF4-FFF2-40B4-BE49-F238E27FC236}">
                <a16:creationId xmlns:a16="http://schemas.microsoft.com/office/drawing/2014/main" id="{F5E0A4DE-5BFB-AACE-8F2F-87732D1E4F40}"/>
              </a:ext>
            </a:extLst>
          </p:cNvPr>
          <p:cNvSpPr/>
          <p:nvPr/>
        </p:nvSpPr>
        <p:spPr>
          <a:xfrm>
            <a:off x="5399158"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34A9BF5-8BB3-A4DF-E1A9-4F50315F1130}"/>
              </a:ext>
            </a:extLst>
          </p:cNvPr>
          <p:cNvSpPr>
            <a:spLocks noGrp="1"/>
          </p:cNvSpPr>
          <p:nvPr>
            <p:ph type="title"/>
          </p:nvPr>
        </p:nvSpPr>
        <p:spPr/>
        <p:txBody>
          <a:bodyPr/>
          <a:lstStyle/>
          <a:p>
            <a:r>
              <a:rPr lang="en-AU" dirty="0">
                <a:latin typeface="Arial Rounded MT Bold" panose="020F0704030504030204" pitchFamily="34" charset="0"/>
              </a:rPr>
              <a:t>Focusing on health and wellbeing</a:t>
            </a:r>
          </a:p>
        </p:txBody>
      </p:sp>
    </p:spTree>
    <p:extLst>
      <p:ext uri="{BB962C8B-B14F-4D97-AF65-F5344CB8AC3E}">
        <p14:creationId xmlns:p14="http://schemas.microsoft.com/office/powerpoint/2010/main" val="2570730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doing taxes with calculator">
            <a:extLst>
              <a:ext uri="{FF2B5EF4-FFF2-40B4-BE49-F238E27FC236}">
                <a16:creationId xmlns:a16="http://schemas.microsoft.com/office/drawing/2014/main" id="{B24373CB-BBE4-E1E5-D3FC-13BF11FDFC19}"/>
              </a:ext>
            </a:extLst>
          </p:cNvPr>
          <p:cNvPicPr>
            <a:picLocks noChangeAspect="1"/>
          </p:cNvPicPr>
          <p:nvPr/>
        </p:nvPicPr>
        <p:blipFill rotWithShape="1">
          <a:blip r:embed="rId3">
            <a:extLst>
              <a:ext uri="{28A0092B-C50C-407E-A947-70E740481C1C}">
                <a14:useLocalDpi xmlns:a14="http://schemas.microsoft.com/office/drawing/2010/main" val="0"/>
              </a:ext>
            </a:extLst>
          </a:blip>
          <a:srcRect l="-22448" t="75" r="11505"/>
          <a:stretch/>
        </p:blipFill>
        <p:spPr>
          <a:xfrm>
            <a:off x="1905000" y="0"/>
            <a:ext cx="10287000" cy="6176963"/>
          </a:xfrm>
          <a:prstGeom prst="rect">
            <a:avLst/>
          </a:prstGeom>
        </p:spPr>
      </p:pic>
      <p:sp>
        <p:nvSpPr>
          <p:cNvPr id="7" name="Rectangle 6">
            <a:extLst>
              <a:ext uri="{FF2B5EF4-FFF2-40B4-BE49-F238E27FC236}">
                <a16:creationId xmlns:a16="http://schemas.microsoft.com/office/drawing/2014/main" id="{521EA563-3D1D-62EC-7868-B121E3FEA567}"/>
              </a:ext>
            </a:extLst>
          </p:cNvPr>
          <p:cNvSpPr/>
          <p:nvPr/>
        </p:nvSpPr>
        <p:spPr>
          <a:xfrm rot="5400000">
            <a:off x="2267292" y="-2215728"/>
            <a:ext cx="6176953" cy="1060842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9BC48909-D881-4266-BDD7-046C8AD44BC5}"/>
              </a:ext>
            </a:extLst>
          </p:cNvPr>
          <p:cNvSpPr>
            <a:spLocks noGrp="1"/>
          </p:cNvSpPr>
          <p:nvPr>
            <p:ph type="title"/>
          </p:nvPr>
        </p:nvSpPr>
        <p:spPr/>
        <p:txBody>
          <a:bodyPr/>
          <a:lstStyle/>
          <a:p>
            <a:r>
              <a:rPr lang="en-AU" dirty="0">
                <a:latin typeface="Arial Rounded MT Bold" panose="020F0704030504030204" pitchFamily="34" charset="0"/>
              </a:rPr>
              <a:t>Managing money</a:t>
            </a:r>
          </a:p>
        </p:txBody>
      </p:sp>
      <p:sp>
        <p:nvSpPr>
          <p:cNvPr id="3" name="Content Placeholder 2">
            <a:extLst>
              <a:ext uri="{FF2B5EF4-FFF2-40B4-BE49-F238E27FC236}">
                <a16:creationId xmlns:a16="http://schemas.microsoft.com/office/drawing/2014/main" id="{24182B7A-2FA3-26DB-0000-C85225C254F9}"/>
              </a:ext>
            </a:extLst>
          </p:cNvPr>
          <p:cNvSpPr>
            <a:spLocks noGrp="1"/>
          </p:cNvSpPr>
          <p:nvPr>
            <p:ph idx="1"/>
          </p:nvPr>
        </p:nvSpPr>
        <p:spPr>
          <a:xfrm>
            <a:off x="838200" y="1677987"/>
            <a:ext cx="6404811" cy="4351338"/>
          </a:xfrm>
        </p:spPr>
        <p:txBody>
          <a:bodyPr>
            <a:normAutofit/>
          </a:bodyPr>
          <a:lstStyle/>
          <a:p>
            <a:r>
              <a:rPr lang="en-AU" dirty="0">
                <a:latin typeface="Arial Nova" panose="020B0504020202020204" pitchFamily="34" charset="0"/>
              </a:rPr>
              <a:t>Keep a record to know how much money you spend on gambling</a:t>
            </a:r>
          </a:p>
          <a:p>
            <a:r>
              <a:rPr lang="en-AU" dirty="0">
                <a:latin typeface="Arial Nova" panose="020B0504020202020204" pitchFamily="34" charset="0"/>
              </a:rPr>
              <a:t>Set up a budget and track spending</a:t>
            </a:r>
          </a:p>
          <a:p>
            <a:r>
              <a:rPr lang="en-AU" dirty="0">
                <a:latin typeface="Arial Nova" panose="020B0504020202020204" pitchFamily="34" charset="0"/>
              </a:rPr>
              <a:t>Leave credit cards and non-essential cash at home</a:t>
            </a:r>
          </a:p>
          <a:p>
            <a:r>
              <a:rPr lang="en-AU" dirty="0">
                <a:latin typeface="Arial Nova" panose="020B0504020202020204" pitchFamily="34" charset="0"/>
              </a:rPr>
              <a:t>Limit the amount of cash you carry and the money available on debit and credit cards</a:t>
            </a:r>
          </a:p>
          <a:p>
            <a:r>
              <a:rPr lang="en-AU" dirty="0">
                <a:latin typeface="Arial Nova" panose="020B0504020202020204" pitchFamily="34" charset="0"/>
              </a:rPr>
              <a:t>Pre-purchase goods and pay bills first</a:t>
            </a:r>
          </a:p>
        </p:txBody>
      </p:sp>
      <p:sp>
        <p:nvSpPr>
          <p:cNvPr id="4" name="TextBox 10">
            <a:extLst>
              <a:ext uri="{FF2B5EF4-FFF2-40B4-BE49-F238E27FC236}">
                <a16:creationId xmlns:a16="http://schemas.microsoft.com/office/drawing/2014/main" id="{B172D8DD-8200-082F-8E52-CCD7919AE0EE}"/>
              </a:ext>
            </a:extLst>
          </p:cNvPr>
          <p:cNvSpPr txBox="1">
            <a:spLocks noChangeArrowheads="1"/>
          </p:cNvSpPr>
          <p:nvPr/>
        </p:nvSpPr>
        <p:spPr bwMode="auto">
          <a:xfrm>
            <a:off x="7017111" y="828675"/>
            <a:ext cx="4709670"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gamblinghelponline.org.au</a:t>
            </a:r>
          </a:p>
        </p:txBody>
      </p:sp>
    </p:spTree>
    <p:extLst>
      <p:ext uri="{BB962C8B-B14F-4D97-AF65-F5344CB8AC3E}">
        <p14:creationId xmlns:p14="http://schemas.microsoft.com/office/powerpoint/2010/main" val="2978579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larm clock on bedside table">
            <a:extLst>
              <a:ext uri="{FF2B5EF4-FFF2-40B4-BE49-F238E27FC236}">
                <a16:creationId xmlns:a16="http://schemas.microsoft.com/office/drawing/2014/main" id="{9FF0C277-8CE9-6B34-8DF7-E2D4A5FB7DEC}"/>
              </a:ext>
            </a:extLst>
          </p:cNvPr>
          <p:cNvPicPr>
            <a:picLocks noChangeAspect="1"/>
          </p:cNvPicPr>
          <p:nvPr/>
        </p:nvPicPr>
        <p:blipFill rotWithShape="1">
          <a:blip r:embed="rId3">
            <a:extLst>
              <a:ext uri="{28A0092B-C50C-407E-A947-70E740481C1C}">
                <a14:useLocalDpi xmlns:a14="http://schemas.microsoft.com/office/drawing/2010/main" val="0"/>
              </a:ext>
            </a:extLst>
          </a:blip>
          <a:srcRect l="-10261" t="-1" r="195" b="690"/>
          <a:stretch/>
        </p:blipFill>
        <p:spPr>
          <a:xfrm>
            <a:off x="1923197" y="0"/>
            <a:ext cx="10268803" cy="6176953"/>
          </a:xfrm>
          <a:prstGeom prst="rect">
            <a:avLst/>
          </a:prstGeom>
        </p:spPr>
      </p:pic>
      <p:sp>
        <p:nvSpPr>
          <p:cNvPr id="7" name="Rectangle 6">
            <a:extLst>
              <a:ext uri="{FF2B5EF4-FFF2-40B4-BE49-F238E27FC236}">
                <a16:creationId xmlns:a16="http://schemas.microsoft.com/office/drawing/2014/main" id="{9F5CEBE4-A65F-06AD-F561-452B47D9E3D1}"/>
              </a:ext>
            </a:extLst>
          </p:cNvPr>
          <p:cNvSpPr/>
          <p:nvPr/>
        </p:nvSpPr>
        <p:spPr>
          <a:xfrm rot="5400000">
            <a:off x="2662536" y="-2610973"/>
            <a:ext cx="6176953" cy="1139891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E269476C-4582-C99D-F8DA-9AE52A1F0327}"/>
              </a:ext>
            </a:extLst>
          </p:cNvPr>
          <p:cNvSpPr>
            <a:spLocks noGrp="1"/>
          </p:cNvSpPr>
          <p:nvPr>
            <p:ph type="title"/>
          </p:nvPr>
        </p:nvSpPr>
        <p:spPr/>
        <p:txBody>
          <a:bodyPr/>
          <a:lstStyle/>
          <a:p>
            <a:r>
              <a:rPr lang="en-AU" dirty="0">
                <a:latin typeface="Arial Rounded MT Bold" panose="020F0704030504030204" pitchFamily="34" charset="0"/>
              </a:rPr>
              <a:t>Setting limits</a:t>
            </a:r>
          </a:p>
        </p:txBody>
      </p:sp>
      <p:sp>
        <p:nvSpPr>
          <p:cNvPr id="3" name="Content Placeholder 2">
            <a:extLst>
              <a:ext uri="{FF2B5EF4-FFF2-40B4-BE49-F238E27FC236}">
                <a16:creationId xmlns:a16="http://schemas.microsoft.com/office/drawing/2014/main" id="{A56950A2-1C00-0303-B15A-3F032BF6B150}"/>
              </a:ext>
            </a:extLst>
          </p:cNvPr>
          <p:cNvSpPr>
            <a:spLocks noGrp="1"/>
          </p:cNvSpPr>
          <p:nvPr>
            <p:ph idx="1"/>
          </p:nvPr>
        </p:nvSpPr>
        <p:spPr>
          <a:xfrm>
            <a:off x="838200" y="1577359"/>
            <a:ext cx="6986451" cy="4351338"/>
          </a:xfrm>
        </p:spPr>
        <p:txBody>
          <a:bodyPr>
            <a:normAutofit/>
          </a:bodyPr>
          <a:lstStyle/>
          <a:p>
            <a:r>
              <a:rPr lang="en-AU" dirty="0">
                <a:latin typeface="Arial Nova" panose="020B0504020202020204" pitchFamily="34" charset="0"/>
              </a:rPr>
              <a:t>Limit time spent gambling</a:t>
            </a:r>
          </a:p>
          <a:p>
            <a:r>
              <a:rPr lang="en-AU" dirty="0">
                <a:latin typeface="Arial Nova" panose="020B0504020202020204" pitchFamily="34" charset="0"/>
              </a:rPr>
              <a:t>Set a spending limit </a:t>
            </a:r>
          </a:p>
          <a:p>
            <a:r>
              <a:rPr lang="en-AU" dirty="0">
                <a:latin typeface="Arial Nova" panose="020B0504020202020204" pitchFamily="34" charset="0"/>
              </a:rPr>
              <a:t>Limit alcohol and use of drugs</a:t>
            </a:r>
          </a:p>
          <a:p>
            <a:r>
              <a:rPr lang="en-AU" dirty="0">
                <a:latin typeface="Arial Nova" panose="020B0504020202020204" pitchFamily="34" charset="0"/>
              </a:rPr>
              <a:t>Take regular breaks while gambling</a:t>
            </a:r>
          </a:p>
          <a:p>
            <a:r>
              <a:rPr lang="en-AU" dirty="0">
                <a:latin typeface="Arial Nova" panose="020B0504020202020204" pitchFamily="34" charset="0"/>
              </a:rPr>
              <a:t>Set up cues to keep track of the time while gambling</a:t>
            </a:r>
          </a:p>
          <a:p>
            <a:r>
              <a:rPr lang="en-AU" dirty="0">
                <a:latin typeface="Arial Nova" panose="020B0504020202020204" pitchFamily="34" charset="0"/>
              </a:rPr>
              <a:t>Limit your internet access</a:t>
            </a:r>
          </a:p>
          <a:p>
            <a:r>
              <a:rPr lang="en-AU" dirty="0">
                <a:latin typeface="Arial Nova" panose="020B0504020202020204" pitchFamily="34" charset="0"/>
              </a:rPr>
              <a:t>Ban yourself from a venue or product</a:t>
            </a:r>
          </a:p>
        </p:txBody>
      </p:sp>
      <p:sp>
        <p:nvSpPr>
          <p:cNvPr id="4" name="TextBox 10">
            <a:extLst>
              <a:ext uri="{FF2B5EF4-FFF2-40B4-BE49-F238E27FC236}">
                <a16:creationId xmlns:a16="http://schemas.microsoft.com/office/drawing/2014/main" id="{8233E240-9698-9CF6-3069-22482C1B92E4}"/>
              </a:ext>
            </a:extLst>
          </p:cNvPr>
          <p:cNvSpPr txBox="1">
            <a:spLocks noChangeArrowheads="1"/>
          </p:cNvSpPr>
          <p:nvPr/>
        </p:nvSpPr>
        <p:spPr bwMode="auto">
          <a:xfrm>
            <a:off x="7057598" y="736600"/>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gamblinghelpqld.org.au</a:t>
            </a:r>
          </a:p>
        </p:txBody>
      </p:sp>
    </p:spTree>
    <p:extLst>
      <p:ext uri="{BB962C8B-B14F-4D97-AF65-F5344CB8AC3E}">
        <p14:creationId xmlns:p14="http://schemas.microsoft.com/office/powerpoint/2010/main" val="856496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d man with fishing rod">
            <a:extLst>
              <a:ext uri="{FF2B5EF4-FFF2-40B4-BE49-F238E27FC236}">
                <a16:creationId xmlns:a16="http://schemas.microsoft.com/office/drawing/2014/main" id="{A3FA85CA-F7B0-1EB5-9877-D5C3AC6E8492}"/>
              </a:ext>
            </a:extLst>
          </p:cNvPr>
          <p:cNvPicPr>
            <a:picLocks noChangeAspect="1"/>
          </p:cNvPicPr>
          <p:nvPr/>
        </p:nvPicPr>
        <p:blipFill>
          <a:blip r:embed="rId3">
            <a:extLst>
              <a:ext uri="{28A0092B-C50C-407E-A947-70E740481C1C}">
                <a14:useLocalDpi xmlns:a14="http://schemas.microsoft.com/office/drawing/2010/main" val="0"/>
              </a:ext>
            </a:extLst>
          </a:blip>
          <a:srcRect l="6503" r="6503"/>
          <a:stretch/>
        </p:blipFill>
        <p:spPr>
          <a:xfrm>
            <a:off x="4131575" y="0"/>
            <a:ext cx="8060425" cy="6176954"/>
          </a:xfrm>
          <a:prstGeom prst="rect">
            <a:avLst/>
          </a:prstGeom>
        </p:spPr>
      </p:pic>
      <p:sp>
        <p:nvSpPr>
          <p:cNvPr id="5" name="Rectangle 4">
            <a:extLst>
              <a:ext uri="{FF2B5EF4-FFF2-40B4-BE49-F238E27FC236}">
                <a16:creationId xmlns:a16="http://schemas.microsoft.com/office/drawing/2014/main" id="{55BF7E1F-C74C-26E5-63AA-12B8B68965B8}"/>
              </a:ext>
            </a:extLst>
          </p:cNvPr>
          <p:cNvSpPr/>
          <p:nvPr/>
        </p:nvSpPr>
        <p:spPr>
          <a:xfrm rot="5400000">
            <a:off x="1286719" y="-1235155"/>
            <a:ext cx="6176953" cy="864727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A3841C5E-6FC6-111D-F2D9-7D2434A5E63B}"/>
              </a:ext>
            </a:extLst>
          </p:cNvPr>
          <p:cNvSpPr>
            <a:spLocks noGrp="1"/>
          </p:cNvSpPr>
          <p:nvPr>
            <p:ph type="title"/>
          </p:nvPr>
        </p:nvSpPr>
        <p:spPr/>
        <p:txBody>
          <a:bodyPr/>
          <a:lstStyle/>
          <a:p>
            <a:r>
              <a:rPr lang="en-AU" dirty="0">
                <a:latin typeface="Arial Rounded MT Bold" panose="020F0704030504030204" pitchFamily="34" charset="0"/>
              </a:rPr>
              <a:t>Keeping busy</a:t>
            </a:r>
          </a:p>
        </p:txBody>
      </p:sp>
      <p:sp>
        <p:nvSpPr>
          <p:cNvPr id="3" name="Content Placeholder 2">
            <a:extLst>
              <a:ext uri="{FF2B5EF4-FFF2-40B4-BE49-F238E27FC236}">
                <a16:creationId xmlns:a16="http://schemas.microsoft.com/office/drawing/2014/main" id="{A17C1ACC-EA65-49D0-CED6-D079195A8594}"/>
              </a:ext>
            </a:extLst>
          </p:cNvPr>
          <p:cNvSpPr>
            <a:spLocks noGrp="1"/>
          </p:cNvSpPr>
          <p:nvPr>
            <p:ph idx="1"/>
          </p:nvPr>
        </p:nvSpPr>
        <p:spPr/>
        <p:txBody>
          <a:bodyPr/>
          <a:lstStyle/>
          <a:p>
            <a:r>
              <a:rPr lang="en-AU" dirty="0">
                <a:latin typeface="Arial Nova" panose="020B0504020202020204" pitchFamily="34" charset="0"/>
              </a:rPr>
              <a:t>Everyday activities</a:t>
            </a:r>
          </a:p>
          <a:p>
            <a:r>
              <a:rPr lang="en-AU" dirty="0">
                <a:latin typeface="Arial Nova" panose="020B0504020202020204" pitchFamily="34" charset="0"/>
              </a:rPr>
              <a:t>Creative activities</a:t>
            </a:r>
          </a:p>
          <a:p>
            <a:r>
              <a:rPr lang="en-AU" dirty="0">
                <a:latin typeface="Arial Nova" panose="020B0504020202020204" pitchFamily="34" charset="0"/>
              </a:rPr>
              <a:t>Social activities</a:t>
            </a:r>
          </a:p>
          <a:p>
            <a:r>
              <a:rPr lang="en-AU" dirty="0">
                <a:latin typeface="Arial Nova" panose="020B0504020202020204" pitchFamily="34" charset="0"/>
              </a:rPr>
              <a:t>Self-care activities</a:t>
            </a:r>
          </a:p>
          <a:p>
            <a:r>
              <a:rPr lang="en-AU" dirty="0">
                <a:latin typeface="Arial Nova" panose="020B0504020202020204" pitchFamily="34" charset="0"/>
              </a:rPr>
              <a:t>Physical activities</a:t>
            </a:r>
          </a:p>
          <a:p>
            <a:r>
              <a:rPr lang="en-AU" dirty="0">
                <a:latin typeface="Arial Nova" panose="020B0504020202020204" pitchFamily="34" charset="0"/>
              </a:rPr>
              <a:t>Activities you can do alone</a:t>
            </a:r>
          </a:p>
        </p:txBody>
      </p:sp>
    </p:spTree>
    <p:extLst>
      <p:ext uri="{BB962C8B-B14F-4D97-AF65-F5344CB8AC3E}">
        <p14:creationId xmlns:p14="http://schemas.microsoft.com/office/powerpoint/2010/main" val="2190713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2574</Words>
  <Application>Microsoft Office PowerPoint</Application>
  <PresentationFormat>Widescreen</PresentationFormat>
  <Paragraphs>149</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Nova</vt:lpstr>
      <vt:lpstr>Arial Rounded MT Bold</vt:lpstr>
      <vt:lpstr>Barlow</vt:lpstr>
      <vt:lpstr>Calibri</vt:lpstr>
      <vt:lpstr>Calibri Light</vt:lpstr>
      <vt:lpstr>Office Theme</vt:lpstr>
      <vt:lpstr>PowerPoint Presentation</vt:lpstr>
      <vt:lpstr>Overview</vt:lpstr>
      <vt:lpstr>What is self-help?</vt:lpstr>
      <vt:lpstr>Changing thoughts and beliefs</vt:lpstr>
      <vt:lpstr>Understanding triggers and urges</vt:lpstr>
      <vt:lpstr>Focusing on health and wellbeing</vt:lpstr>
      <vt:lpstr>Managing money</vt:lpstr>
      <vt:lpstr>Setting limits</vt:lpstr>
      <vt:lpstr>Keeping busy</vt:lpstr>
      <vt:lpstr>Seeking support</vt:lpstr>
      <vt:lpstr>Get support</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Bell</dc:creator>
  <cp:lastModifiedBy>Dominique Bell</cp:lastModifiedBy>
  <cp:revision>16</cp:revision>
  <dcterms:created xsi:type="dcterms:W3CDTF">2024-04-05T00:22:57Z</dcterms:created>
  <dcterms:modified xsi:type="dcterms:W3CDTF">2024-09-06T01:17:12Z</dcterms:modified>
</cp:coreProperties>
</file>