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6" r:id="rId2"/>
    <p:sldId id="287" r:id="rId3"/>
    <p:sldId id="298" r:id="rId4"/>
    <p:sldId id="307" r:id="rId5"/>
    <p:sldId id="309" r:id="rId6"/>
    <p:sldId id="311" r:id="rId7"/>
    <p:sldId id="308" r:id="rId8"/>
    <p:sldId id="312" r:id="rId9"/>
    <p:sldId id="310" r:id="rId10"/>
    <p:sldId id="321" r:id="rId11"/>
    <p:sldId id="318" r:id="rId12"/>
    <p:sldId id="314" r:id="rId13"/>
    <p:sldId id="320"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629" autoAdjust="0"/>
  </p:normalViewPr>
  <p:slideViewPr>
    <p:cSldViewPr snapToGrid="0">
      <p:cViewPr varScale="1">
        <p:scale>
          <a:sx n="82" d="100"/>
          <a:sy n="82" d="100"/>
        </p:scale>
        <p:origin x="109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1036C-0332-4CBF-8E5F-119460AB0809}" type="datetimeFigureOut">
              <a:rPr lang="en-AU" smtClean="0"/>
              <a:t>12/08/2024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18360-0C26-4046-9DEC-13C93CAB5B8C}" type="slidenum">
              <a:rPr lang="en-AU" smtClean="0"/>
              <a:t>‹#›</a:t>
            </a:fld>
            <a:endParaRPr lang="en-AU"/>
          </a:p>
        </p:txBody>
      </p:sp>
    </p:spTree>
    <p:extLst>
      <p:ext uri="{BB962C8B-B14F-4D97-AF65-F5344CB8AC3E}">
        <p14:creationId xmlns:p14="http://schemas.microsoft.com/office/powerpoint/2010/main" val="200233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In the next few slides, we’re going to talk about self-exclusion and limit setting. We’ll discuss both physical and online self-exclusion and its benefits, the process and specific details. We’ll talk about online limit setting through gambling apps and websites, gambling blocks on credit and debit cards, pre-commitment programs, and give you the tools to set gambling limits in your own life. </a:t>
            </a:r>
          </a:p>
        </p:txBody>
      </p:sp>
      <p:sp>
        <p:nvSpPr>
          <p:cNvPr id="4" name="Slide Number Placeholder 3"/>
          <p:cNvSpPr>
            <a:spLocks noGrp="1"/>
          </p:cNvSpPr>
          <p:nvPr>
            <p:ph type="sldNum" sz="quarter" idx="5"/>
          </p:nvPr>
        </p:nvSpPr>
        <p:spPr/>
        <p:txBody>
          <a:bodyPr/>
          <a:lstStyle/>
          <a:p>
            <a:fld id="{D0A18360-0C26-4046-9DEC-13C93CAB5B8C}" type="slidenum">
              <a:rPr lang="en-AU" smtClean="0"/>
              <a:t>2</a:t>
            </a:fld>
            <a:endParaRPr lang="en-AU"/>
          </a:p>
        </p:txBody>
      </p:sp>
    </p:spTree>
    <p:extLst>
      <p:ext uri="{BB962C8B-B14F-4D97-AF65-F5344CB8AC3E}">
        <p14:creationId xmlns:p14="http://schemas.microsoft.com/office/powerpoint/2010/main" val="3381925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Firstly, let’s talk about setting limits on your online betting accounts. A deposit limit restricts the amount of money a customer can transfer into a betting account within a specified period (e.g. per day, week or month), and is binding. This means that once the limit is reached, the customer cannot top up the account until the relevant period ends. By law, Australian online gambling providers must prompt customers to set a deposit limit when opening a betting account, and annually thereafter. Many online gambling providers will also allow people to set a minimum amount of time between deposits, set maximum bets to limit how much they can spend on an individual bet, and opt-out of notifications, marketing, and promotional emails and messages. Choosing to set limits on your online betting accounts can be a useful tool to reducing or stopping your gambling. </a:t>
            </a:r>
          </a:p>
          <a:p>
            <a:endParaRPr lang="en-AU" dirty="0"/>
          </a:p>
          <a:p>
            <a:r>
              <a:rPr lang="en-AU" b="1" dirty="0"/>
              <a:t>References:</a:t>
            </a:r>
          </a:p>
          <a:p>
            <a:r>
              <a:rPr lang="en-AU" dirty="0"/>
              <a:t>Victorian Responsible Gambling Foundation. (2023). </a:t>
            </a:r>
            <a:r>
              <a:rPr lang="en-AU" i="1" dirty="0"/>
              <a:t>Online gambling and limit setting. </a:t>
            </a:r>
            <a:r>
              <a:rPr lang="en-AU" dirty="0"/>
              <a:t>https://responsiblegambling.vic.gov.au/about-us/news-and-media/online-gambling-and-limit-setting/</a:t>
            </a:r>
          </a:p>
          <a:p>
            <a:r>
              <a:rPr lang="en-AU" dirty="0"/>
              <a:t>Gambling Help Online. (2024). </a:t>
            </a:r>
            <a:r>
              <a:rPr lang="en-AU" i="1" dirty="0"/>
              <a:t>Online protection for gambling. </a:t>
            </a:r>
            <a:r>
              <a:rPr lang="en-AU" dirty="0"/>
              <a:t>https://www.gamblinghelponline.org.au/support-yourself-or-others/taking-action/online-protection-gambling</a:t>
            </a:r>
          </a:p>
        </p:txBody>
      </p:sp>
      <p:sp>
        <p:nvSpPr>
          <p:cNvPr id="4" name="Slide Number Placeholder 3"/>
          <p:cNvSpPr>
            <a:spLocks noGrp="1"/>
          </p:cNvSpPr>
          <p:nvPr>
            <p:ph type="sldNum" sz="quarter" idx="5"/>
          </p:nvPr>
        </p:nvSpPr>
        <p:spPr/>
        <p:txBody>
          <a:bodyPr/>
          <a:lstStyle/>
          <a:p>
            <a:fld id="{D0A18360-0C26-4046-9DEC-13C93CAB5B8C}" type="slidenum">
              <a:rPr lang="en-AU" smtClean="0"/>
              <a:t>11</a:t>
            </a:fld>
            <a:endParaRPr lang="en-AU"/>
          </a:p>
        </p:txBody>
      </p:sp>
    </p:spTree>
    <p:extLst>
      <p:ext uri="{BB962C8B-B14F-4D97-AF65-F5344CB8AC3E}">
        <p14:creationId xmlns:p14="http://schemas.microsoft.com/office/powerpoint/2010/main" val="362505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Speaker’s notes:</a:t>
            </a:r>
          </a:p>
          <a:p>
            <a:r>
              <a:rPr lang="en-AU" dirty="0"/>
              <a:t>Putting gambling blocks on your credit and debit cards is another effective tool to limit your gambling. </a:t>
            </a:r>
            <a:r>
              <a:rPr lang="en-AU" b="0" i="0" dirty="0">
                <a:solidFill>
                  <a:srgbClr val="484848"/>
                </a:solidFill>
                <a:effectLst/>
                <a:latin typeface="Work Sans" panose="020B0604020202020204" pitchFamily="2" charset="0"/>
              </a:rPr>
              <a:t>A gambling block on a credit or debit account means the account cannot be used to pay for gambling products or activities. It may include declining gambling transactions; putting limits on daily withdrawals and transactions; allowing the customer to create an alert if their balance goes above a certain level set by them; and providing credit cards that do not allow </a:t>
            </a:r>
            <a:r>
              <a:rPr lang="en-AU" b="0" i="0">
                <a:solidFill>
                  <a:srgbClr val="484848"/>
                </a:solidFill>
                <a:effectLst/>
                <a:latin typeface="Work Sans" panose="020B0604020202020204" pitchFamily="2" charset="0"/>
              </a:rPr>
              <a:t>gambling transactions. </a:t>
            </a:r>
            <a:r>
              <a:rPr lang="en-AU" b="0" i="0" dirty="0">
                <a:solidFill>
                  <a:srgbClr val="484848"/>
                </a:solidFill>
                <a:effectLst/>
                <a:latin typeface="Work Sans" panose="020B0604020202020204" pitchFamily="2" charset="0"/>
              </a:rPr>
              <a:t>You can activate a gambling block on your account with most Australian banks, usually through your banking app. If you need, you can contact your bank for help in activating a gambling block on your accounts.</a:t>
            </a:r>
          </a:p>
          <a:p>
            <a:endParaRPr lang="en-AU" b="0" i="0" dirty="0">
              <a:solidFill>
                <a:srgbClr val="484848"/>
              </a:solidFill>
              <a:effectLst/>
              <a:latin typeface="Work Sans" panose="020B0604020202020204" pitchFamily="2" charset="0"/>
            </a:endParaRPr>
          </a:p>
          <a:p>
            <a:r>
              <a:rPr lang="en-AU" b="1" i="0" dirty="0">
                <a:solidFill>
                  <a:srgbClr val="484848"/>
                </a:solidFill>
                <a:effectLst/>
                <a:latin typeface="Work Sans" panose="020B0604020202020204" pitchFamily="2" charset="0"/>
              </a:rPr>
              <a:t>References:</a:t>
            </a:r>
          </a:p>
          <a:p>
            <a:r>
              <a:rPr lang="en-AU" dirty="0"/>
              <a:t>Gambler’s Help. (2024). </a:t>
            </a:r>
            <a:r>
              <a:rPr lang="en-AU" i="1" dirty="0"/>
              <a:t>Gambling blocks on credit and debit cards. </a:t>
            </a:r>
            <a:r>
              <a:rPr lang="en-AU" dirty="0"/>
              <a:t>https://gamblershelp.com.au/lets-talk-gambling/blocking-gambling-transactions-credit-and-debit-cards/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Gambling Help Online. (2024). </a:t>
            </a:r>
            <a:r>
              <a:rPr lang="en-AU" i="1" dirty="0"/>
              <a:t>Online protection for gambling. </a:t>
            </a:r>
            <a:r>
              <a:rPr lang="en-AU" dirty="0"/>
              <a:t>https://www.gamblinghelponline.org.au/support-yourself-or-others/taking-action/online-protection-gambling</a:t>
            </a:r>
          </a:p>
          <a:p>
            <a:endParaRPr lang="en-AU" dirty="0"/>
          </a:p>
        </p:txBody>
      </p:sp>
      <p:sp>
        <p:nvSpPr>
          <p:cNvPr id="4" name="Slide Number Placeholder 3"/>
          <p:cNvSpPr>
            <a:spLocks noGrp="1"/>
          </p:cNvSpPr>
          <p:nvPr>
            <p:ph type="sldNum" sz="quarter" idx="5"/>
          </p:nvPr>
        </p:nvSpPr>
        <p:spPr/>
        <p:txBody>
          <a:bodyPr/>
          <a:lstStyle/>
          <a:p>
            <a:fld id="{D0A18360-0C26-4046-9DEC-13C93CAB5B8C}" type="slidenum">
              <a:rPr lang="en-AU" smtClean="0"/>
              <a:t>12</a:t>
            </a:fld>
            <a:endParaRPr lang="en-AU"/>
          </a:p>
        </p:txBody>
      </p:sp>
    </p:spTree>
    <p:extLst>
      <p:ext uri="{BB962C8B-B14F-4D97-AF65-F5344CB8AC3E}">
        <p14:creationId xmlns:p14="http://schemas.microsoft.com/office/powerpoint/2010/main" val="1442620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Another useful tool to limit your gambling is through pre-commitment programs. Pre-commitment refers to a limit on the amount of money or time someone can spend on the pokies. A person can predetermine the amount of money or time they are willing to spend gambling, and then once they reach their nominated limit, they will be required to stop using the pokies. Pre-commitment programs generally involve using a card which is programmed with the person’s nominated maximum daily or weekly limit. Whilst it isn’t compulsory in Queensland for all gambling venues to offer this program, you can voluntary opt-in to this service at some pokies venues. Ask the venue you visit if this is an option for you. </a:t>
            </a:r>
          </a:p>
          <a:p>
            <a:endParaRPr lang="en-AU" dirty="0"/>
          </a:p>
          <a:p>
            <a:r>
              <a:rPr lang="en-AU" b="1" dirty="0"/>
              <a:t>References:</a:t>
            </a:r>
          </a:p>
          <a:p>
            <a:r>
              <a:rPr lang="en-AU" dirty="0" err="1"/>
              <a:t>BetSafe</a:t>
            </a:r>
            <a:r>
              <a:rPr lang="en-AU" dirty="0"/>
              <a:t>. (2024). </a:t>
            </a:r>
            <a:r>
              <a:rPr lang="en-AU" i="1" dirty="0"/>
              <a:t>What is Pre-Commitment? </a:t>
            </a:r>
            <a:r>
              <a:rPr lang="en-AU" dirty="0"/>
              <a:t>https://www.betsafe.com.au/resources/gambling_articles/what_is_precommitment</a:t>
            </a:r>
          </a:p>
          <a:p>
            <a:r>
              <a:rPr lang="en-AU" dirty="0"/>
              <a:t>Australian Institute of Family Studies. (2017). </a:t>
            </a:r>
            <a:r>
              <a:rPr lang="en-AU" i="1" dirty="0"/>
              <a:t>Pre-commitment systems for electronic gambling machines. </a:t>
            </a:r>
            <a:r>
              <a:rPr lang="en-AU" dirty="0"/>
              <a:t>https://aifs.gov.au/resources/policy-and-practice-papers/pre-commitment-systems-electronic-gambling-machines</a:t>
            </a:r>
          </a:p>
        </p:txBody>
      </p:sp>
      <p:sp>
        <p:nvSpPr>
          <p:cNvPr id="4" name="Slide Number Placeholder 3"/>
          <p:cNvSpPr>
            <a:spLocks noGrp="1"/>
          </p:cNvSpPr>
          <p:nvPr>
            <p:ph type="sldNum" sz="quarter" idx="5"/>
          </p:nvPr>
        </p:nvSpPr>
        <p:spPr/>
        <p:txBody>
          <a:bodyPr/>
          <a:lstStyle/>
          <a:p>
            <a:fld id="{D0A18360-0C26-4046-9DEC-13C93CAB5B8C}" type="slidenum">
              <a:rPr lang="en-AU" smtClean="0"/>
              <a:t>13</a:t>
            </a:fld>
            <a:endParaRPr lang="en-AU"/>
          </a:p>
        </p:txBody>
      </p:sp>
    </p:spTree>
    <p:extLst>
      <p:ext uri="{BB962C8B-B14F-4D97-AF65-F5344CB8AC3E}">
        <p14:creationId xmlns:p14="http://schemas.microsoft.com/office/powerpoint/2010/main" val="138963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9FC15E9-467C-0421-9009-45B8EB87A7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950EE0F6-C9B5-1410-8B29-01F54390BD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We’ve just </a:t>
            </a:r>
            <a:r>
              <a:rPr lang="en-AU" altLang="en-US"/>
              <a:t>talked about important tools </a:t>
            </a:r>
            <a:r>
              <a:rPr lang="en-AU" altLang="en-US" dirty="0"/>
              <a:t>to help reduce or stop gambling – self-exclusion </a:t>
            </a:r>
            <a:r>
              <a:rPr lang="en-AU" altLang="en-US"/>
              <a:t>and limit-setting. </a:t>
            </a:r>
            <a:r>
              <a:rPr lang="en-AU" altLang="en-US" dirty="0"/>
              <a:t>You could also use different strategies to help yourself or you could seek help from our support services. You can find more detailed information about support pathways for anyone experiencing gambling harm on the Gambling Help Queensland website.</a:t>
            </a:r>
          </a:p>
          <a:p>
            <a:pPr eaLnBrk="1" hangingPunct="1">
              <a:spcBef>
                <a:spcPct val="0"/>
              </a:spcBef>
            </a:pPr>
            <a:endParaRPr lang="en-AU" altLang="en-US" b="1"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Let us help you. </a:t>
            </a:r>
            <a:r>
              <a:rPr lang="en-AU" altLang="en-US" dirty="0"/>
              <a:t>https://www.gamblinghelpqld.org.au/let-us-help-you</a:t>
            </a:r>
          </a:p>
        </p:txBody>
      </p:sp>
      <p:sp>
        <p:nvSpPr>
          <p:cNvPr id="35844" name="Slide Number Placeholder 3">
            <a:extLst>
              <a:ext uri="{FF2B5EF4-FFF2-40B4-BE49-F238E27FC236}">
                <a16:creationId xmlns:a16="http://schemas.microsoft.com/office/drawing/2014/main" id="{7283FD97-5687-6B13-FD29-E1A2D0051B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3F725E-ADE9-4DB9-96E3-FD5E024FA972}" type="slidenum">
              <a:rPr lang="en-AU" altLang="en-US" smtClean="0"/>
              <a:pPr/>
              <a:t>14</a:t>
            </a:fld>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86D39C9-0291-16AF-60C1-43A2705E94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D437F41-F6ED-EB1F-C4DE-290104F6A2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Self-exclusion refers to a request to be banned from specific gambling providers, products or services. </a:t>
            </a:r>
            <a:r>
              <a:rPr lang="en-AU" altLang="en-US" b="0" i="0" dirty="0">
                <a:solidFill>
                  <a:srgbClr val="313131"/>
                </a:solidFill>
                <a:effectLst/>
                <a:latin typeface="Barlow" panose="00000500000000000000" pitchFamily="2" charset="0"/>
              </a:rPr>
              <a:t>It</a:t>
            </a:r>
            <a:r>
              <a:rPr lang="en-AU" b="0" i="0" dirty="0">
                <a:solidFill>
                  <a:srgbClr val="313131"/>
                </a:solidFill>
                <a:effectLst/>
                <a:latin typeface="Barlow" panose="00000500000000000000" pitchFamily="2" charset="0"/>
              </a:rPr>
              <a:t> involves voluntarily registering to be temporarily or permanently blocked from all licensed Australian online gambling providers, such as TAB, </a:t>
            </a:r>
            <a:r>
              <a:rPr lang="en-AU" b="0" i="0" dirty="0" err="1">
                <a:solidFill>
                  <a:srgbClr val="313131"/>
                </a:solidFill>
                <a:effectLst/>
                <a:latin typeface="Barlow" panose="00000500000000000000" pitchFamily="2" charset="0"/>
              </a:rPr>
              <a:t>Sportsbet</a:t>
            </a:r>
            <a:r>
              <a:rPr lang="en-AU" b="0" i="0" dirty="0">
                <a:solidFill>
                  <a:srgbClr val="313131"/>
                </a:solidFill>
                <a:effectLst/>
                <a:latin typeface="Barlow" panose="00000500000000000000" pitchFamily="2" charset="0"/>
              </a:rPr>
              <a:t>, Ladbrokes, etc., or from going to certain places where people can gamble, like clubs, pubs, TABs or casinos. Depending on the venue, someone might be excluded from the whole venue, gaming areas, or certain gambling activities. They might still be allowed to go to other parts of the venue, like bistros or dining areas. By law, licensed gambling providers in all states and territories in Australia must give customers the option to self-exclude </a:t>
            </a:r>
            <a:r>
              <a:rPr lang="en-AU" altLang="en-US" dirty="0"/>
              <a:t>from their venues or products</a:t>
            </a:r>
            <a:r>
              <a:rPr lang="en-AU" b="0" i="0" dirty="0">
                <a:solidFill>
                  <a:srgbClr val="313131"/>
                </a:solidFill>
                <a:effectLst/>
                <a:latin typeface="Barlow" panose="00000500000000000000" pitchFamily="2" charset="0"/>
              </a:rPr>
              <a:t>. </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Ban yourself from gambling. </a:t>
            </a:r>
            <a:r>
              <a:rPr lang="en-AU" altLang="en-US" dirty="0"/>
              <a:t>https://www.gamblinghelpqld.org.au/ban-yourself </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Venue self-exclusion. </a:t>
            </a:r>
            <a:r>
              <a:rPr lang="en-AU" altLang="en-US" i="0" dirty="0"/>
              <a:t>https://www.gamblinghelponline.org.au/support-yourself-or-others/taking-action/self-exclusion</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endParaRPr lang="en-AU" b="0" i="0" dirty="0">
              <a:solidFill>
                <a:srgbClr val="313131"/>
              </a:solidFill>
              <a:effectLst/>
              <a:latin typeface="Barlow" panose="00000500000000000000" pitchFamily="2" charset="0"/>
            </a:endParaRPr>
          </a:p>
        </p:txBody>
      </p:sp>
      <p:sp>
        <p:nvSpPr>
          <p:cNvPr id="39940" name="Slide Number Placeholder 3">
            <a:extLst>
              <a:ext uri="{FF2B5EF4-FFF2-40B4-BE49-F238E27FC236}">
                <a16:creationId xmlns:a16="http://schemas.microsoft.com/office/drawing/2014/main" id="{BDFAE62A-B5C0-630C-86ED-8401502AE4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9306C99-4CB9-4326-B10F-714244D856BD}" type="slidenum">
              <a:rPr lang="en-AU" altLang="en-US" smtClean="0"/>
              <a:pPr/>
              <a:t>3</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131"/>
                </a:solidFill>
                <a:effectLst/>
                <a:latin typeface="Barlow" panose="00000500000000000000" pitchFamily="2" charset="0"/>
              </a:rPr>
              <a:t>Self-exclusion can be an important tool for people looking to make changes to their gambling. It can provide them with immediate control over their gambling, which can empower them to implement more long-term strategies. It also allows them to choose which types of gambling products or venues they would like to be excluded from, giving them power to make their own decisions. People can choose to ban themselves from gambling products or venues near their homes, workplaces, and other places they frequently visit, as well as the routes they usually take between these places. Others might choose to ban themselves from online platforms, so it’s not as easy for them to gamble. Whichever ways someone chooses to self-exclude, it can be an important first step to reduce or stop gambling.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313131"/>
              </a:solidFill>
              <a:effectLst/>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Venue self-exclusion. </a:t>
            </a:r>
            <a:r>
              <a:rPr lang="en-AU" altLang="en-US" i="0" dirty="0"/>
              <a:t>https://www.gamblinghelponline.org.au/support-yourself-or-others/taking-action/self-exclusion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endParaRPr lang="en-AU" b="0" i="0" dirty="0">
              <a:solidFill>
                <a:srgbClr val="313131"/>
              </a:solidFill>
              <a:effectLst/>
              <a:latin typeface="Barlow"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lt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313131"/>
              </a:solidFill>
              <a:effectLst/>
              <a:latin typeface="Barlow"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D0A18360-0C26-4046-9DEC-13C93CAB5B8C}" type="slidenum">
              <a:rPr lang="en-AU" smtClean="0"/>
              <a:t>4</a:t>
            </a:fld>
            <a:endParaRPr lang="en-AU"/>
          </a:p>
        </p:txBody>
      </p:sp>
    </p:spTree>
    <p:extLst>
      <p:ext uri="{BB962C8B-B14F-4D97-AF65-F5344CB8AC3E}">
        <p14:creationId xmlns:p14="http://schemas.microsoft.com/office/powerpoint/2010/main" val="198744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To self-exclude from online gambling providers or physical venues in Queensland, there are separate processes. First, let’s talk about the process to self-exclude from physical venues or gambling products in Queensland. It’s important to know that other states and territories in Australia have different processes. The venue self-exclusion process in Queensland is easy, free and generally takes less than 15 minutes. Each venue has a nominated person to help with the self-exclusion process. In Queensland, they are usually called the Customer Liaison Officer and </a:t>
            </a:r>
            <a:r>
              <a:rPr lang="en-AU" b="0" i="0" dirty="0">
                <a:solidFill>
                  <a:srgbClr val="313131"/>
                </a:solidFill>
                <a:effectLst/>
                <a:latin typeface="Barlow" panose="00000500000000000000" pitchFamily="2" charset="0"/>
              </a:rPr>
              <a:t>are trained to assist customers who might be struggling with their gambling</a:t>
            </a:r>
            <a:r>
              <a:rPr lang="en-AU" dirty="0"/>
              <a:t>. </a:t>
            </a:r>
            <a:r>
              <a:rPr lang="en-AU" b="0" i="0" dirty="0">
                <a:solidFill>
                  <a:srgbClr val="524B48"/>
                </a:solidFill>
                <a:effectLst/>
                <a:latin typeface="Metropolis-Regular"/>
              </a:rPr>
              <a:t>This person will provide you with the self-exclusion forms and the contact details of your local Gambling Help service. They will help you complete a Self-exclusion notice (Form 3A) and may ask to take a photo of you or for a copy of your driver’s license. Then, the Customer Liaison Officer will record your details and provide you with a completed Self-exclusion order (Form 3B) for you to take home. </a:t>
            </a:r>
          </a:p>
          <a:p>
            <a:endParaRPr lang="en-AU" b="0" i="0" dirty="0">
              <a:solidFill>
                <a:srgbClr val="524B48"/>
              </a:solidFill>
              <a:effectLst/>
              <a:latin typeface="Metropolis-Regular"/>
            </a:endParaRPr>
          </a:p>
          <a:p>
            <a:r>
              <a:rPr lang="en-AU" b="0" i="0" dirty="0">
                <a:solidFill>
                  <a:srgbClr val="524B48"/>
                </a:solidFill>
                <a:effectLst/>
                <a:latin typeface="Metropolis-Regular"/>
              </a:rPr>
              <a:t>You can also exclude yourself remotely from one or </a:t>
            </a:r>
            <a:r>
              <a:rPr lang="en-AU" b="0" i="0" dirty="0">
                <a:solidFill>
                  <a:srgbClr val="524B48"/>
                </a:solidFill>
                <a:effectLst/>
                <a:highlight>
                  <a:srgbClr val="FFFF00"/>
                </a:highlight>
                <a:latin typeface="Metropolis-Regular"/>
              </a:rPr>
              <a:t>more venues, without </a:t>
            </a:r>
            <a:r>
              <a:rPr lang="en-AU" b="0" i="0" dirty="0">
                <a:solidFill>
                  <a:srgbClr val="524B48"/>
                </a:solidFill>
                <a:effectLst/>
                <a:latin typeface="Metropolis-Regular"/>
              </a:rPr>
              <a:t>having to physically enter a venue. This is called a remote self-exclusion. </a:t>
            </a:r>
            <a:r>
              <a:rPr lang="en-AU" b="0" i="0" dirty="0">
                <a:solidFill>
                  <a:srgbClr val="524B48"/>
                </a:solidFill>
                <a:effectLst/>
                <a:highlight>
                  <a:srgbClr val="FFFF00"/>
                </a:highlight>
                <a:latin typeface="Metropolis-Regular"/>
              </a:rPr>
              <a:t>A Gambling Help counsellor will need to contact the venue on your behalf if you want to put a remote self-exclusion in place. Your local Gambling Help service can assist you with every step of this process. </a:t>
            </a:r>
          </a:p>
          <a:p>
            <a:endParaRPr lang="en-AU" b="0" i="0" dirty="0">
              <a:solidFill>
                <a:srgbClr val="524B48"/>
              </a:solidFill>
              <a:effectLst/>
              <a:highlight>
                <a:srgbClr val="FFFF00"/>
              </a:highlight>
              <a:latin typeface="Metropolis-Regular"/>
            </a:endParaRPr>
          </a:p>
          <a:p>
            <a:r>
              <a:rPr lang="en-AU" b="0" i="0" dirty="0">
                <a:solidFill>
                  <a:srgbClr val="524B48"/>
                </a:solidFill>
                <a:effectLst/>
                <a:highlight>
                  <a:srgbClr val="FFFF00"/>
                </a:highlight>
                <a:latin typeface="Metropolis-Regular"/>
              </a:rPr>
              <a:t>If you are interested in self-excluding from venues in other states or territories, you can find more information at the Gambling Help Online website. </a:t>
            </a:r>
          </a:p>
          <a:p>
            <a:endParaRPr lang="en-AU" b="0" i="0" dirty="0">
              <a:solidFill>
                <a:srgbClr val="524B48"/>
              </a:solidFill>
              <a:effectLst/>
              <a:latin typeface="Metropolis-Regular"/>
            </a:endParaRPr>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Ban yourself from gambling. </a:t>
            </a:r>
            <a:r>
              <a:rPr lang="en-AU" altLang="en-US" dirty="0"/>
              <a:t>https://www.gamblinghelpqld.org.au/ban-yourself </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Venue self-exclusion. </a:t>
            </a:r>
            <a:r>
              <a:rPr lang="en-AU" altLang="en-US" i="0" dirty="0"/>
              <a:t>https://www.gamblinghelponline.org.au/support-yourself-or-others/taking-action/self-exclusion</a:t>
            </a:r>
            <a:endParaRPr lang="en-AU" b="0" i="0" dirty="0">
              <a:solidFill>
                <a:srgbClr val="524B48"/>
              </a:solidFill>
              <a:effectLst/>
              <a:latin typeface="Metropolis-Regular"/>
            </a:endParaRPr>
          </a:p>
          <a:p>
            <a:endParaRPr lang="en-AU" dirty="0"/>
          </a:p>
        </p:txBody>
      </p:sp>
      <p:sp>
        <p:nvSpPr>
          <p:cNvPr id="4" name="Slide Number Placeholder 3"/>
          <p:cNvSpPr>
            <a:spLocks noGrp="1"/>
          </p:cNvSpPr>
          <p:nvPr>
            <p:ph type="sldNum" sz="quarter" idx="5"/>
          </p:nvPr>
        </p:nvSpPr>
        <p:spPr/>
        <p:txBody>
          <a:bodyPr/>
          <a:lstStyle/>
          <a:p>
            <a:fld id="{D0A18360-0C26-4046-9DEC-13C93CAB5B8C}" type="slidenum">
              <a:rPr lang="en-AU" smtClean="0"/>
              <a:t>5</a:t>
            </a:fld>
            <a:endParaRPr lang="en-AU"/>
          </a:p>
        </p:txBody>
      </p:sp>
    </p:spTree>
    <p:extLst>
      <p:ext uri="{BB962C8B-B14F-4D97-AF65-F5344CB8AC3E}">
        <p14:creationId xmlns:p14="http://schemas.microsoft.com/office/powerpoint/2010/main" val="65433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Once you have completed the self-exclusion forms and received the written self-exclusion order back from the venue or venues, you have a 24-hour cooling off period. After this, your self-exclusion will remain in effect for 5 years, and you can ask to cancel your self-exclusion after 1 year. </a:t>
            </a:r>
            <a:r>
              <a:rPr lang="en-AU" b="0" i="0" dirty="0">
                <a:solidFill>
                  <a:srgbClr val="524B48"/>
                </a:solidFill>
                <a:effectLst/>
                <a:latin typeface="Metropolis-Regular"/>
              </a:rPr>
              <a:t>The venue is required to maintain a register of excluded persons. This means that the only people who will know about your self-exclusion are the staff at the venue who </a:t>
            </a:r>
            <a:r>
              <a:rPr lang="en-AU" b="0" i="0" dirty="0">
                <a:solidFill>
                  <a:srgbClr val="313131"/>
                </a:solidFill>
                <a:effectLst/>
                <a:latin typeface="Barlow" panose="00000500000000000000" pitchFamily="2" charset="0"/>
              </a:rPr>
              <a:t>need to monitor exclusions. </a:t>
            </a:r>
            <a:r>
              <a:rPr lang="en-AU" b="0" i="0" dirty="0">
                <a:solidFill>
                  <a:srgbClr val="524B48"/>
                </a:solidFill>
                <a:effectLst/>
                <a:latin typeface="Metropolis-Regular"/>
              </a:rPr>
              <a:t>The venue must otherwise keep your information confidential. </a:t>
            </a:r>
            <a:r>
              <a:rPr lang="en-AU" b="0" i="0" dirty="0">
                <a:solidFill>
                  <a:srgbClr val="313131"/>
                </a:solidFill>
                <a:effectLst/>
                <a:latin typeface="Barlow" panose="00000500000000000000" pitchFamily="2" charset="0"/>
              </a:rPr>
              <a:t>If someone signs a self-exclusion agreement, it's supported by the law. This means that if you are identified at a venue or gaming area or take part in a gambling product that you are excluded from, venue staff </a:t>
            </a:r>
            <a:r>
              <a:rPr lang="en-AU" b="0" i="0" u="none" dirty="0">
                <a:solidFill>
                  <a:srgbClr val="313131"/>
                </a:solidFill>
                <a:effectLst/>
                <a:latin typeface="Barlow" panose="00000500000000000000" pitchFamily="2" charset="0"/>
              </a:rPr>
              <a:t>must prevent you from entering or remaining in the venue. </a:t>
            </a:r>
            <a:r>
              <a:rPr lang="en-AU" b="0" i="0" dirty="0">
                <a:solidFill>
                  <a:srgbClr val="313131"/>
                </a:solidFill>
                <a:effectLst/>
                <a:latin typeface="Barlow" panose="00000500000000000000" pitchFamily="2" charset="0"/>
              </a:rPr>
              <a:t>Breaking the agreement can also lead to penalties, which could be a fine for the venue. Once the agreed-upon exclusion period is over, you can decide whether to self-exclude again for another period. If not, you will be allowed back into the venue.</a:t>
            </a:r>
          </a:p>
          <a:p>
            <a:endParaRPr lang="en-AU" b="0" i="0" dirty="0">
              <a:solidFill>
                <a:srgbClr val="313131"/>
              </a:solidFill>
              <a:effectLst/>
              <a:latin typeface="Barlow" panose="00000500000000000000" pitchFamily="2" charset="0"/>
            </a:endParaRPr>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Ban yourself from gambling. </a:t>
            </a:r>
            <a:r>
              <a:rPr lang="en-AU" altLang="en-US" dirty="0"/>
              <a:t>https://www.gamblinghelpqld.org.au/ban-yourself </a:t>
            </a:r>
          </a:p>
          <a:p>
            <a:pPr marL="0" marR="0" lvl="0" indent="0" algn="l" defTabSz="914400" rtl="0" eaLnBrk="1" fontAlgn="auto" latinLnBrk="0" hangingPunct="1">
              <a:lnSpc>
                <a:spcPct val="100000"/>
              </a:lnSpc>
              <a:spcBef>
                <a:spcPct val="0"/>
              </a:spcBef>
              <a:spcAft>
                <a:spcPts val="0"/>
              </a:spcAft>
              <a:buClrTx/>
              <a:buSzTx/>
              <a:buFontTx/>
              <a:buNone/>
              <a:tabLst/>
              <a:defRPr/>
            </a:pPr>
            <a:r>
              <a:rPr lang="en-AU" altLang="en-US" dirty="0"/>
              <a:t>Gambling Help Online. (2024). </a:t>
            </a:r>
            <a:r>
              <a:rPr lang="en-AU" altLang="en-US" i="1" dirty="0"/>
              <a:t>Venue self-exclusion. </a:t>
            </a:r>
            <a:r>
              <a:rPr lang="en-AU" altLang="en-US" i="0" dirty="0"/>
              <a:t>https://www.gamblinghelponline.org.au/support-yourself-or-others/taking-action/self-exclusion</a:t>
            </a:r>
            <a:endParaRPr lang="en-AU" dirty="0"/>
          </a:p>
        </p:txBody>
      </p:sp>
      <p:sp>
        <p:nvSpPr>
          <p:cNvPr id="4" name="Slide Number Placeholder 3"/>
          <p:cNvSpPr>
            <a:spLocks noGrp="1"/>
          </p:cNvSpPr>
          <p:nvPr>
            <p:ph type="sldNum" sz="quarter" idx="5"/>
          </p:nvPr>
        </p:nvSpPr>
        <p:spPr/>
        <p:txBody>
          <a:bodyPr/>
          <a:lstStyle/>
          <a:p>
            <a:fld id="{D0A18360-0C26-4046-9DEC-13C93CAB5B8C}" type="slidenum">
              <a:rPr lang="en-AU" smtClean="0"/>
              <a:t>6</a:t>
            </a:fld>
            <a:endParaRPr lang="en-AU"/>
          </a:p>
        </p:txBody>
      </p:sp>
    </p:spTree>
    <p:extLst>
      <p:ext uri="{BB962C8B-B14F-4D97-AF65-F5344CB8AC3E}">
        <p14:creationId xmlns:p14="http://schemas.microsoft.com/office/powerpoint/2010/main" val="232862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Now, we’re going to talk about online self-exclusion. </a:t>
            </a:r>
            <a:r>
              <a:rPr lang="en-AU" dirty="0" err="1"/>
              <a:t>BetStop</a:t>
            </a:r>
            <a:r>
              <a:rPr lang="en-AU" dirty="0"/>
              <a:t> – the National Self-Exclusion Register™  is a free service that will help you to exclude yourself from all licensed online gambling providers in a single step. If you choose to self-exclude using </a:t>
            </a:r>
            <a:r>
              <a:rPr lang="en-AU" dirty="0" err="1"/>
              <a:t>BetStop</a:t>
            </a:r>
            <a:r>
              <a:rPr lang="en-AU" dirty="0"/>
              <a:t>, you will be excluded from the websites and apps of all the approximately 150 licensed online wagering providers in Australia. These gambling providers will be required to close all your betting accounts and cannot </a:t>
            </a:r>
            <a:r>
              <a:rPr lang="en-AU" b="0" i="0" dirty="0">
                <a:solidFill>
                  <a:srgbClr val="333333"/>
                </a:solidFill>
                <a:effectLst/>
                <a:latin typeface="Inter Variable"/>
              </a:rPr>
              <a:t>let you </a:t>
            </a:r>
            <a:r>
              <a:rPr lang="en-AU" dirty="0"/>
              <a:t>place a bet, let you open a new account or send you marketing messages. They must also refund any credit balance you have. </a:t>
            </a:r>
            <a:r>
              <a:rPr lang="en-AU" b="0" i="0" dirty="0">
                <a:solidFill>
                  <a:srgbClr val="1A1A1A"/>
                </a:solidFill>
                <a:effectLst/>
                <a:latin typeface="Fira Sans" panose="020B0503050000020004" pitchFamily="34" charset="0"/>
              </a:rPr>
              <a:t>If you have self-exclusions in place for venues in Queensland, and want to self-exclude from online gambling platforms, you</a:t>
            </a:r>
            <a:r>
              <a:rPr lang="en-AU" b="1" i="0" dirty="0">
                <a:solidFill>
                  <a:srgbClr val="1A1A1A"/>
                </a:solidFill>
                <a:effectLst/>
                <a:latin typeface="Fira Sans" panose="020B0503050000020004" pitchFamily="34" charset="0"/>
              </a:rPr>
              <a:t> </a:t>
            </a:r>
            <a:r>
              <a:rPr lang="en-AU" b="0" i="0" dirty="0">
                <a:solidFill>
                  <a:srgbClr val="1A1A1A"/>
                </a:solidFill>
                <a:effectLst/>
                <a:latin typeface="Fira Sans" panose="020B0503050000020004" pitchFamily="34" charset="0"/>
              </a:rPr>
              <a:t>will need to register with </a:t>
            </a:r>
            <a:r>
              <a:rPr lang="en-AU" b="0" i="0" dirty="0" err="1">
                <a:solidFill>
                  <a:srgbClr val="1A1A1A"/>
                </a:solidFill>
                <a:effectLst/>
                <a:latin typeface="Fira Sans" panose="020B0503050000020004" pitchFamily="34" charset="0"/>
              </a:rPr>
              <a:t>BetStop</a:t>
            </a:r>
            <a:r>
              <a:rPr lang="en-AU" b="0" i="0" dirty="0">
                <a:solidFill>
                  <a:srgbClr val="1A1A1A"/>
                </a:solidFill>
                <a:effectLst/>
                <a:latin typeface="Fira Sans" panose="020B0503050000020004" pitchFamily="34" charset="0"/>
              </a:rPr>
              <a:t> separately. You can also register your self-exclusion with individual online gambling providers, through each provider. </a:t>
            </a:r>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131"/>
                </a:solidFill>
                <a:effectLst/>
                <a:latin typeface="Barlow" panose="00000500000000000000" pitchFamily="2" charset="0"/>
              </a:rPr>
              <a:t>Australian Communications and Media Authority. (2024). </a:t>
            </a:r>
            <a:r>
              <a:rPr lang="en-AU" i="1" dirty="0" err="1"/>
              <a:t>BetStop</a:t>
            </a:r>
            <a:r>
              <a:rPr lang="en-AU" i="1" dirty="0"/>
              <a:t> – the National Self-Exclusion Register™. </a:t>
            </a:r>
            <a:r>
              <a:rPr lang="en-AU" dirty="0"/>
              <a:t>https://www.acma.gov.au/betstop-national-self-exclusion-registertm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Australian Government. (2024). </a:t>
            </a:r>
            <a:r>
              <a:rPr lang="en-AU" i="1" dirty="0" err="1"/>
              <a:t>BetStop</a:t>
            </a:r>
            <a:r>
              <a:rPr lang="en-AU" i="1" dirty="0"/>
              <a:t>. </a:t>
            </a:r>
            <a:r>
              <a:rPr lang="en-AU" i="0" dirty="0"/>
              <a:t>https://www.betstop.gov.au/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313131"/>
              </a:solidFill>
              <a:effectLst/>
              <a:latin typeface="Barlow"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fld id="{1EB0BCC2-1263-4CC5-9986-6E6E33FF3922}" type="slidenum">
              <a:rPr lang="en-AU" smtClean="0"/>
              <a:t>7</a:t>
            </a:fld>
            <a:endParaRPr lang="en-AU"/>
          </a:p>
        </p:txBody>
      </p:sp>
    </p:spTree>
    <p:extLst>
      <p:ext uri="{BB962C8B-B14F-4D97-AF65-F5344CB8AC3E}">
        <p14:creationId xmlns:p14="http://schemas.microsoft.com/office/powerpoint/2010/main" val="3029622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 online self-exclusion process is easy, free and generally takes about 5 minutes. All you need to register is a mobile phone number, email address and either an Australian driver’s licence or a Medicare card. </a:t>
            </a:r>
            <a:r>
              <a:rPr lang="en-AU" dirty="0" err="1"/>
              <a:t>BetStop</a:t>
            </a:r>
            <a:r>
              <a:rPr lang="en-AU" dirty="0"/>
              <a:t> ensures your personal details are protected. </a:t>
            </a:r>
            <a:r>
              <a:rPr lang="en-AU" b="0" i="0" dirty="0">
                <a:solidFill>
                  <a:srgbClr val="333333"/>
                </a:solidFill>
                <a:effectLst/>
                <a:latin typeface="Inter Variable"/>
              </a:rPr>
              <a:t>You will need to choose a period to self-exclude, from a minimum of three months up to a lifetime. To protect your privacy, </a:t>
            </a:r>
            <a:r>
              <a:rPr lang="en-AU" b="0" i="0" dirty="0" err="1">
                <a:solidFill>
                  <a:srgbClr val="333333"/>
                </a:solidFill>
                <a:effectLst/>
                <a:latin typeface="Inter Variable"/>
              </a:rPr>
              <a:t>BetStop</a:t>
            </a:r>
            <a:r>
              <a:rPr lang="en-AU" b="0" i="0" dirty="0">
                <a:solidFill>
                  <a:srgbClr val="333333"/>
                </a:solidFill>
                <a:effectLst/>
                <a:latin typeface="Inter Variable"/>
              </a:rPr>
              <a:t> advise that you don’t use a public computer (for example, at a library) to register.</a:t>
            </a:r>
          </a:p>
          <a:p>
            <a:endParaRPr lang="en-AU" b="0" i="0" dirty="0">
              <a:solidFill>
                <a:srgbClr val="333333"/>
              </a:solidFill>
              <a:effectLst/>
              <a:latin typeface="Inter Variabl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131"/>
                </a:solidFill>
                <a:effectLst/>
                <a:latin typeface="Barlow" panose="00000500000000000000" pitchFamily="2" charset="0"/>
              </a:rPr>
              <a:t>Australian Communications and Media Authority. (2024). </a:t>
            </a:r>
            <a:r>
              <a:rPr lang="en-AU" i="1" dirty="0" err="1"/>
              <a:t>BetStop</a:t>
            </a:r>
            <a:r>
              <a:rPr lang="en-AU" i="1" dirty="0"/>
              <a:t> – the National Self-Exclusion Register™. </a:t>
            </a:r>
            <a:r>
              <a:rPr lang="en-AU" dirty="0"/>
              <a:t>https://www.acma.gov.au/betstop-national-self-exclusion-registertm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Australian Government. (2024). </a:t>
            </a:r>
            <a:r>
              <a:rPr lang="en-AU" i="1" dirty="0" err="1"/>
              <a:t>BetStop</a:t>
            </a:r>
            <a:r>
              <a:rPr lang="en-AU" i="1" dirty="0"/>
              <a:t>. </a:t>
            </a:r>
            <a:r>
              <a:rPr lang="en-AU" i="0" dirty="0"/>
              <a:t>https://www.betstop.gov.au/</a:t>
            </a:r>
          </a:p>
          <a:p>
            <a:endParaRPr lang="en-AU" dirty="0"/>
          </a:p>
        </p:txBody>
      </p:sp>
      <p:sp>
        <p:nvSpPr>
          <p:cNvPr id="4" name="Slide Number Placeholder 3"/>
          <p:cNvSpPr>
            <a:spLocks noGrp="1"/>
          </p:cNvSpPr>
          <p:nvPr>
            <p:ph type="sldNum" sz="quarter" idx="5"/>
          </p:nvPr>
        </p:nvSpPr>
        <p:spPr/>
        <p:txBody>
          <a:bodyPr/>
          <a:lstStyle/>
          <a:p>
            <a:fld id="{1EB0BCC2-1263-4CC5-9986-6E6E33FF3922}" type="slidenum">
              <a:rPr lang="en-AU" smtClean="0"/>
              <a:t>8</a:t>
            </a:fld>
            <a:endParaRPr lang="en-AU"/>
          </a:p>
        </p:txBody>
      </p:sp>
    </p:spTree>
    <p:extLst>
      <p:ext uri="{BB962C8B-B14F-4D97-AF65-F5344CB8AC3E}">
        <p14:creationId xmlns:p14="http://schemas.microsoft.com/office/powerpoint/2010/main" val="3421435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Once your registration has been approved on the </a:t>
            </a:r>
            <a:r>
              <a:rPr lang="en-AU" dirty="0" err="1"/>
              <a:t>BetStop</a:t>
            </a:r>
            <a:r>
              <a:rPr lang="en-AU" dirty="0"/>
              <a:t> website, your self-exclusion will </a:t>
            </a:r>
            <a:r>
              <a:rPr lang="en-AU" dirty="0">
                <a:highlight>
                  <a:srgbClr val="FFFF00"/>
                </a:highlight>
              </a:rPr>
              <a:t>take effect immediately. </a:t>
            </a:r>
            <a:r>
              <a:rPr lang="en-AU" dirty="0"/>
              <a:t>You can </a:t>
            </a:r>
            <a:r>
              <a:rPr lang="en-AU" b="0" i="0" dirty="0">
                <a:solidFill>
                  <a:srgbClr val="1A1A1A"/>
                </a:solidFill>
                <a:effectLst/>
                <a:latin typeface="Fira Sans" panose="020B0503050000020004" pitchFamily="34" charset="0"/>
              </a:rPr>
              <a:t>extend the duration of your self-exclusion at any time. You can apply to be removed from the register after the first 3 months. If you apply to be removed from the register, you must confirm that you have received counselling or advice on your decision to end your self-exclusion from a qualified counsellor, psychologist or doctor. When the agreed period of self-exclusion is over, you can choose to self-exclude for another period or apply to have your gambling accounts reopened.</a:t>
            </a:r>
          </a:p>
          <a:p>
            <a:endParaRPr lang="en-AU" b="0" i="0" dirty="0">
              <a:solidFill>
                <a:srgbClr val="1A1A1A"/>
              </a:solidFill>
              <a:effectLst/>
              <a:latin typeface="Fira Sans" panose="020B05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131"/>
                </a:solidFill>
                <a:effectLst/>
                <a:latin typeface="Barlow" panose="00000500000000000000" pitchFamily="2"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Gambling Help Online. (2024). </a:t>
            </a:r>
            <a:r>
              <a:rPr lang="en-AU" altLang="en-US" i="1" dirty="0"/>
              <a:t>Online self-exclusion. </a:t>
            </a:r>
            <a:r>
              <a:rPr lang="en-AU" altLang="en-US" i="0" dirty="0"/>
              <a:t>https://www.gamblinghelponline.org.au/support-yourself-or-others/taking-action/online-self-exclusion?language_content_entity=en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131"/>
                </a:solidFill>
                <a:effectLst/>
                <a:latin typeface="Barlow" panose="00000500000000000000" pitchFamily="2" charset="0"/>
              </a:rPr>
              <a:t>Australian Communications and Media Authority. (2024). </a:t>
            </a:r>
            <a:r>
              <a:rPr lang="en-AU" i="1" dirty="0" err="1"/>
              <a:t>BetStop</a:t>
            </a:r>
            <a:r>
              <a:rPr lang="en-AU" i="1" dirty="0"/>
              <a:t> – the National Self-Exclusion Register™. </a:t>
            </a:r>
            <a:r>
              <a:rPr lang="en-AU" dirty="0"/>
              <a:t>https://www.acma.gov.au/betstop-national-self-exclusion-registertm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Australian Government. (2024). </a:t>
            </a:r>
            <a:r>
              <a:rPr lang="en-AU" i="1" dirty="0" err="1"/>
              <a:t>BetStop</a:t>
            </a:r>
            <a:r>
              <a:rPr lang="en-AU" i="1" dirty="0"/>
              <a:t>. </a:t>
            </a:r>
            <a:r>
              <a:rPr lang="en-AU" i="0" dirty="0"/>
              <a:t>https://www.betstop.gov.au/</a:t>
            </a:r>
          </a:p>
        </p:txBody>
      </p:sp>
      <p:sp>
        <p:nvSpPr>
          <p:cNvPr id="4" name="Slide Number Placeholder 3"/>
          <p:cNvSpPr>
            <a:spLocks noGrp="1"/>
          </p:cNvSpPr>
          <p:nvPr>
            <p:ph type="sldNum" sz="quarter" idx="5"/>
          </p:nvPr>
        </p:nvSpPr>
        <p:spPr/>
        <p:txBody>
          <a:bodyPr/>
          <a:lstStyle/>
          <a:p>
            <a:fld id="{1EB0BCC2-1263-4CC5-9986-6E6E33FF3922}" type="slidenum">
              <a:rPr lang="en-AU" smtClean="0"/>
              <a:t>9</a:t>
            </a:fld>
            <a:endParaRPr lang="en-AU"/>
          </a:p>
        </p:txBody>
      </p:sp>
    </p:spTree>
    <p:extLst>
      <p:ext uri="{BB962C8B-B14F-4D97-AF65-F5344CB8AC3E}">
        <p14:creationId xmlns:p14="http://schemas.microsoft.com/office/powerpoint/2010/main" val="273005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Another effective tool to reducing your gambling is to set yourself limits. You can do this in a few different ways, including setting limits to your online gambling accounts, putting gambling blocks on your bank accounts, and setting limits on the pokies through pre-commitment programs. We’re going to talk about these different strategies. </a:t>
            </a:r>
          </a:p>
        </p:txBody>
      </p:sp>
      <p:sp>
        <p:nvSpPr>
          <p:cNvPr id="4" name="Slide Number Placeholder 3"/>
          <p:cNvSpPr>
            <a:spLocks noGrp="1"/>
          </p:cNvSpPr>
          <p:nvPr>
            <p:ph type="sldNum" sz="quarter" idx="5"/>
          </p:nvPr>
        </p:nvSpPr>
        <p:spPr/>
        <p:txBody>
          <a:bodyPr/>
          <a:lstStyle/>
          <a:p>
            <a:fld id="{D0A18360-0C26-4046-9DEC-13C93CAB5B8C}" type="slidenum">
              <a:rPr lang="en-AU" smtClean="0"/>
              <a:t>10</a:t>
            </a:fld>
            <a:endParaRPr lang="en-AU"/>
          </a:p>
        </p:txBody>
      </p:sp>
    </p:spTree>
    <p:extLst>
      <p:ext uri="{BB962C8B-B14F-4D97-AF65-F5344CB8AC3E}">
        <p14:creationId xmlns:p14="http://schemas.microsoft.com/office/powerpoint/2010/main" val="285940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C4ED-4677-A2BE-4181-D4818D8569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86C8438-1423-13FD-26A1-82D61BFB54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1BE7C57-01CF-FFA9-CC9F-FA984711AC97}"/>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5" name="Footer Placeholder 4">
            <a:extLst>
              <a:ext uri="{FF2B5EF4-FFF2-40B4-BE49-F238E27FC236}">
                <a16:creationId xmlns:a16="http://schemas.microsoft.com/office/drawing/2014/main" id="{05406589-48C6-0B6A-4FAB-7918479A9D1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5D2E2B-17C9-5E5C-BB30-06CDA8AF3C59}"/>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53559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E9BB-85CC-CA23-9BBD-633E784E21F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B1E9425-B363-E405-B051-6695ABE2F8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F75302-16DC-202F-4832-EAC3A83B6C49}"/>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5" name="Footer Placeholder 4">
            <a:extLst>
              <a:ext uri="{FF2B5EF4-FFF2-40B4-BE49-F238E27FC236}">
                <a16:creationId xmlns:a16="http://schemas.microsoft.com/office/drawing/2014/main" id="{20DC54FD-661B-39EE-5F2B-5320E8A7D9F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66A155-B419-BB77-B393-6070036D198C}"/>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343170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84B14-CC46-80FD-1CED-D3980C68AC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F1FB665-6780-8561-1EEF-B71BC398C4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74780F1-EE25-B973-EAF0-84E806F7C1C7}"/>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5" name="Footer Placeholder 4">
            <a:extLst>
              <a:ext uri="{FF2B5EF4-FFF2-40B4-BE49-F238E27FC236}">
                <a16:creationId xmlns:a16="http://schemas.microsoft.com/office/drawing/2014/main" id="{F582E712-996C-46DF-84D4-C33FAB6C59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FD5383-1A91-AEB2-99F0-EF8510E02B50}"/>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408259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EE91-7965-E1CA-43AC-B8827BD56DE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877CD70-D581-F2DB-6F7B-663463851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16455EC-8A5D-3FFC-889E-F719F6CE58F5}"/>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5" name="Footer Placeholder 4">
            <a:extLst>
              <a:ext uri="{FF2B5EF4-FFF2-40B4-BE49-F238E27FC236}">
                <a16:creationId xmlns:a16="http://schemas.microsoft.com/office/drawing/2014/main" id="{B403EA58-78A3-1997-AEC6-18F4A5B73A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6DCBCD2-65E3-A16B-F9C2-54E202ADFD29}"/>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367602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B2A3-3359-DED2-0EE3-7E6AD03922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4FC727C-46B3-6D88-5816-F74ECF003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9300F-AB39-BC0B-DD6B-EF05FF648225}"/>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5" name="Footer Placeholder 4">
            <a:extLst>
              <a:ext uri="{FF2B5EF4-FFF2-40B4-BE49-F238E27FC236}">
                <a16:creationId xmlns:a16="http://schemas.microsoft.com/office/drawing/2014/main" id="{F0F7F891-7591-C530-06AC-98AF0E98C0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99FF850-CC8E-A3BE-C5DC-48481B88FE2D}"/>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221274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BC5D-04E3-39F1-F68A-2BEAB071BEE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1C36F44-CFB8-6E3B-FF0B-A6F4F56EC8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7688725-41BD-9488-5429-21E39812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E568BC3-689B-F39C-BEEB-2B1A8A039C95}"/>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6" name="Footer Placeholder 5">
            <a:extLst>
              <a:ext uri="{FF2B5EF4-FFF2-40B4-BE49-F238E27FC236}">
                <a16:creationId xmlns:a16="http://schemas.microsoft.com/office/drawing/2014/main" id="{1A355B0D-EF48-92B4-00BF-0A58338CDDA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4500DCB-7A82-EA38-61E3-61541D6F40CD}"/>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713523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7D12-5BCB-E523-ECCF-6354BBAB47E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811FF5F-6C04-7E77-71B3-D7335F8F6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E6B19-FAC7-1B4D-66F9-A60CA1E7EC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930E627-AF9C-9835-5B0C-E6EE5431B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61AC1E-2017-02C7-8C1B-A2FBD30214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946B854-D552-3C5C-4C8F-1075B6E34E22}"/>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8" name="Footer Placeholder 7">
            <a:extLst>
              <a:ext uri="{FF2B5EF4-FFF2-40B4-BE49-F238E27FC236}">
                <a16:creationId xmlns:a16="http://schemas.microsoft.com/office/drawing/2014/main" id="{BDD5B4CE-D49E-B1A1-179E-F4860DC293A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A2B4810-4B54-7699-988A-69C052D06285}"/>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218241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965C-9C2F-9930-2565-F6F19BFB953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F8D8306-E77C-E447-1641-8188D3ECE801}"/>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4" name="Footer Placeholder 3">
            <a:extLst>
              <a:ext uri="{FF2B5EF4-FFF2-40B4-BE49-F238E27FC236}">
                <a16:creationId xmlns:a16="http://schemas.microsoft.com/office/drawing/2014/main" id="{82B9B1AE-7842-FCE2-9FBB-5E07BC933E3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81218AA-5F74-8A6B-5095-86868C80038C}"/>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1421470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FE6BE0-6175-9A08-D7B0-2B8F9FFC87E6}"/>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3" name="Footer Placeholder 2">
            <a:extLst>
              <a:ext uri="{FF2B5EF4-FFF2-40B4-BE49-F238E27FC236}">
                <a16:creationId xmlns:a16="http://schemas.microsoft.com/office/drawing/2014/main" id="{8B34C29F-FED2-06A4-703E-B12FD722A82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49CE360-C125-EFD9-3622-A81F82CE8A14}"/>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2458713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E0D-97B1-1EE6-1929-8B93B2025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140678D-C91D-0000-A3BC-7F447E861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8CF9C56-C1B3-6D43-4881-3A4AA4AA2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6B4D2-3978-F9B0-CB16-2A5BA75F9271}"/>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6" name="Footer Placeholder 5">
            <a:extLst>
              <a:ext uri="{FF2B5EF4-FFF2-40B4-BE49-F238E27FC236}">
                <a16:creationId xmlns:a16="http://schemas.microsoft.com/office/drawing/2014/main" id="{351DBFF2-D5F5-6F5B-3807-1C867C9B4C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66AC7F2-B185-B06E-ABE4-6C2645A72565}"/>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4008059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1B2B-1732-9117-E810-A6246CD7B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7DCB737-0C01-5FBA-BFF9-096650F3AA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28D388B-ED54-1231-E350-CCD7AC201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D57F1D-9450-4751-7507-B10225DAD16D}"/>
              </a:ext>
            </a:extLst>
          </p:cNvPr>
          <p:cNvSpPr>
            <a:spLocks noGrp="1"/>
          </p:cNvSpPr>
          <p:nvPr>
            <p:ph type="dt" sz="half" idx="10"/>
          </p:nvPr>
        </p:nvSpPr>
        <p:spPr/>
        <p:txBody>
          <a:bodyPr/>
          <a:lstStyle/>
          <a:p>
            <a:fld id="{30462A79-34B6-4626-9678-8643C8C40678}" type="datetimeFigureOut">
              <a:rPr lang="en-AU" smtClean="0"/>
              <a:t>12/08/2024</a:t>
            </a:fld>
            <a:endParaRPr lang="en-AU"/>
          </a:p>
        </p:txBody>
      </p:sp>
      <p:sp>
        <p:nvSpPr>
          <p:cNvPr id="6" name="Footer Placeholder 5">
            <a:extLst>
              <a:ext uri="{FF2B5EF4-FFF2-40B4-BE49-F238E27FC236}">
                <a16:creationId xmlns:a16="http://schemas.microsoft.com/office/drawing/2014/main" id="{203F314F-D4FE-627D-D32A-58A4462CF64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4326A41-A04E-35E3-27CA-5DC690B50A70}"/>
              </a:ext>
            </a:extLst>
          </p:cNvPr>
          <p:cNvSpPr>
            <a:spLocks noGrp="1"/>
          </p:cNvSpPr>
          <p:nvPr>
            <p:ph type="sldNum" sz="quarter" idx="12"/>
          </p:nvPr>
        </p:nvSpPr>
        <p:spPr/>
        <p:txBody>
          <a:bodyPr/>
          <a:lstStyle/>
          <a:p>
            <a:fld id="{D9A4399D-0D3A-4159-8A00-D35935855CF1}" type="slidenum">
              <a:rPr lang="en-AU" smtClean="0"/>
              <a:t>‹#›</a:t>
            </a:fld>
            <a:endParaRPr lang="en-AU"/>
          </a:p>
        </p:txBody>
      </p:sp>
    </p:spTree>
    <p:extLst>
      <p:ext uri="{BB962C8B-B14F-4D97-AF65-F5344CB8AC3E}">
        <p14:creationId xmlns:p14="http://schemas.microsoft.com/office/powerpoint/2010/main" val="73596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A26F1-A38B-B378-8D98-58C40D9958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A18115-95DD-2AA9-D823-293E3CC1D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62CF1EB-AE8C-F588-D558-E020104AB8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62A79-34B6-4626-9678-8643C8C40678}" type="datetimeFigureOut">
              <a:rPr lang="en-AU" smtClean="0"/>
              <a:t>12/08/2024</a:t>
            </a:fld>
            <a:endParaRPr lang="en-AU"/>
          </a:p>
        </p:txBody>
      </p:sp>
      <p:sp>
        <p:nvSpPr>
          <p:cNvPr id="5" name="Footer Placeholder 4">
            <a:extLst>
              <a:ext uri="{FF2B5EF4-FFF2-40B4-BE49-F238E27FC236}">
                <a16:creationId xmlns:a16="http://schemas.microsoft.com/office/drawing/2014/main" id="{D49F233D-EC99-C311-3D18-F21E28571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5C5DB4B-2217-2D54-9573-6CCF6FE7B8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4399D-0D3A-4159-8A00-D35935855CF1}" type="slidenum">
              <a:rPr lang="en-AU" smtClean="0"/>
              <a:t>‹#›</a:t>
            </a:fld>
            <a:endParaRPr lang="en-AU"/>
          </a:p>
        </p:txBody>
      </p:sp>
    </p:spTree>
    <p:extLst>
      <p:ext uri="{BB962C8B-B14F-4D97-AF65-F5344CB8AC3E}">
        <p14:creationId xmlns:p14="http://schemas.microsoft.com/office/powerpoint/2010/main" val="1102207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quot;">
            <a:extLst>
              <a:ext uri="{FF2B5EF4-FFF2-40B4-BE49-F238E27FC236}">
                <a16:creationId xmlns:a16="http://schemas.microsoft.com/office/drawing/2014/main" id="{52422B86-6F92-4C08-9D11-FD7251C2BF3F}"/>
              </a:ext>
            </a:extLst>
          </p:cNvPr>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 name="Title 20">
            <a:extLst>
              <a:ext uri="{FF2B5EF4-FFF2-40B4-BE49-F238E27FC236}">
                <a16:creationId xmlns:a16="http://schemas.microsoft.com/office/drawing/2014/main" id="{9AFEDD96-E6BB-7F65-7C32-0ADF0DBEDC72}"/>
              </a:ext>
            </a:extLst>
          </p:cNvPr>
          <p:cNvSpPr txBox="1">
            <a:spLocks/>
          </p:cNvSpPr>
          <p:nvPr/>
        </p:nvSpPr>
        <p:spPr>
          <a:xfrm>
            <a:off x="1065213" y="3986213"/>
            <a:ext cx="10058400" cy="1022350"/>
          </a:xfrm>
          <a:prstGeom prst="rect">
            <a:avLst/>
          </a:prstGeom>
          <a:effectLst>
            <a:outerShdw blurRad="50800" dist="38100" dir="2700000" algn="tl" rotWithShape="0">
              <a:prstClr val="black">
                <a:alpha val="4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5200" dirty="0">
                <a:solidFill>
                  <a:schemeClr val="bg1"/>
                </a:solidFill>
                <a:latin typeface="Arial Rounded MT Bold" panose="020F0704030504030204" pitchFamily="34" charset="0"/>
                <a:ea typeface="ADLaM Display" panose="020B0604020202020204" pitchFamily="2" charset="0"/>
                <a:cs typeface="ADLaM Display" panose="020B0604020202020204" pitchFamily="2" charset="0"/>
              </a:rPr>
              <a:t>The Basics about Gambling</a:t>
            </a:r>
          </a:p>
        </p:txBody>
      </p:sp>
      <p:pic>
        <p:nvPicPr>
          <p:cNvPr id="3076" name="Picture 2" descr="A deck of cards on a table&#10;&#10;Description automatically generated">
            <a:extLst>
              <a:ext uri="{FF2B5EF4-FFF2-40B4-BE49-F238E27FC236}">
                <a16:creationId xmlns:a16="http://schemas.microsoft.com/office/drawing/2014/main" id="{654AF2CD-30F3-226D-0613-CAA706BE2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0">
            <a:extLst>
              <a:ext uri="{FF2B5EF4-FFF2-40B4-BE49-F238E27FC236}">
                <a16:creationId xmlns:a16="http://schemas.microsoft.com/office/drawing/2014/main" id="{6920A0B9-6FED-09EA-07D3-604BB22CFF21}"/>
              </a:ext>
            </a:extLst>
          </p:cNvPr>
          <p:cNvSpPr txBox="1">
            <a:spLocks/>
          </p:cNvSpPr>
          <p:nvPr/>
        </p:nvSpPr>
        <p:spPr>
          <a:xfrm>
            <a:off x="1065213" y="2309446"/>
            <a:ext cx="10058400" cy="1221154"/>
          </a:xfrm>
          <a:prstGeom prst="rect">
            <a:avLst/>
          </a:prstGeom>
          <a:effectLst>
            <a:outerShdw blurRad="50800" dist="38100" dir="2700000" algn="tl" rotWithShape="0">
              <a:prstClr val="black">
                <a:alpha val="40000"/>
              </a:prstClr>
            </a:outerShdw>
          </a:effectLst>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5400" dirty="0">
                <a:solidFill>
                  <a:schemeClr val="bg1"/>
                </a:solidFill>
                <a:latin typeface="Arial Rounded MT Bold" panose="020F0704030504030204" pitchFamily="34" charset="0"/>
                <a:ea typeface="ADLaM Display" panose="020B0604020202020204" pitchFamily="2" charset="0"/>
                <a:cs typeface="ADLaM Display" panose="020B0604020202020204" pitchFamily="2" charset="0"/>
              </a:rPr>
              <a:t>Self-exclusion and Limit setting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0873EC-9C02-0E55-3921-642AB2B8D7C1}"/>
              </a:ext>
            </a:extLst>
          </p:cNvPr>
          <p:cNvPicPr>
            <a:picLocks noChangeAspect="1"/>
          </p:cNvPicPr>
          <p:nvPr/>
        </p:nvPicPr>
        <p:blipFill rotWithShape="1">
          <a:blip r:embed="rId3">
            <a:extLst>
              <a:ext uri="{28A0092B-C50C-407E-A947-70E740481C1C}">
                <a14:useLocalDpi xmlns:a14="http://schemas.microsoft.com/office/drawing/2010/main" val="0"/>
              </a:ext>
            </a:extLst>
          </a:blip>
          <a:srcRect l="2760" t="14660" r="13159" b="30784"/>
          <a:stretch/>
        </p:blipFill>
        <p:spPr>
          <a:xfrm>
            <a:off x="5836825" y="0"/>
            <a:ext cx="6355175" cy="6176952"/>
          </a:xfrm>
          <a:prstGeom prst="rect">
            <a:avLst/>
          </a:prstGeom>
        </p:spPr>
      </p:pic>
      <p:sp>
        <p:nvSpPr>
          <p:cNvPr id="8" name="Rectangle 7">
            <a:extLst>
              <a:ext uri="{FF2B5EF4-FFF2-40B4-BE49-F238E27FC236}">
                <a16:creationId xmlns:a16="http://schemas.microsoft.com/office/drawing/2014/main" id="{EC9D9664-A901-50AF-00C8-07F01F3CDD62}"/>
              </a:ext>
            </a:extLst>
          </p:cNvPr>
          <p:cNvSpPr/>
          <p:nvPr/>
        </p:nvSpPr>
        <p:spPr>
          <a:xfrm rot="5400000">
            <a:off x="2220878" y="-2169317"/>
            <a:ext cx="6176953" cy="1051560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FFFFD854-26D7-C3C6-6348-71C8B77D25DF}"/>
              </a:ext>
            </a:extLst>
          </p:cNvPr>
          <p:cNvSpPr>
            <a:spLocks noGrp="1"/>
          </p:cNvSpPr>
          <p:nvPr>
            <p:ph type="title"/>
          </p:nvPr>
        </p:nvSpPr>
        <p:spPr/>
        <p:txBody>
          <a:bodyPr/>
          <a:lstStyle/>
          <a:p>
            <a:r>
              <a:rPr lang="en-AU" dirty="0">
                <a:latin typeface="Arial Rounded MT Bold" panose="020F0704030504030204" pitchFamily="34" charset="0"/>
              </a:rPr>
              <a:t>Limit setting</a:t>
            </a:r>
            <a:endParaRPr lang="en-AU" dirty="0"/>
          </a:p>
        </p:txBody>
      </p:sp>
      <p:sp>
        <p:nvSpPr>
          <p:cNvPr id="3" name="Content Placeholder 2">
            <a:extLst>
              <a:ext uri="{FF2B5EF4-FFF2-40B4-BE49-F238E27FC236}">
                <a16:creationId xmlns:a16="http://schemas.microsoft.com/office/drawing/2014/main" id="{F6E1D33E-852A-36CB-7227-FC6114B17C0B}"/>
              </a:ext>
            </a:extLst>
          </p:cNvPr>
          <p:cNvSpPr>
            <a:spLocks noGrp="1"/>
          </p:cNvSpPr>
          <p:nvPr>
            <p:ph idx="1"/>
          </p:nvPr>
        </p:nvSpPr>
        <p:spPr>
          <a:xfrm>
            <a:off x="838200" y="1825625"/>
            <a:ext cx="5715000" cy="4351338"/>
          </a:xfrm>
        </p:spPr>
        <p:txBody>
          <a:bodyPr/>
          <a:lstStyle/>
          <a:p>
            <a:r>
              <a:rPr lang="en-AU" dirty="0">
                <a:latin typeface="Arial Nova" panose="020B0504020202020204" pitchFamily="34" charset="0"/>
              </a:rPr>
              <a:t>Setting limits can be an effective tool to reduce gambling</a:t>
            </a:r>
          </a:p>
          <a:p>
            <a:r>
              <a:rPr lang="en-AU" dirty="0">
                <a:latin typeface="Arial Nova" panose="020B0504020202020204" pitchFamily="34" charset="0"/>
              </a:rPr>
              <a:t>You could try different strategies, including:</a:t>
            </a:r>
          </a:p>
          <a:p>
            <a:pPr lvl="1"/>
            <a:r>
              <a:rPr lang="en-AU" sz="2800" dirty="0">
                <a:latin typeface="Arial Nova" panose="020B0504020202020204" pitchFamily="34" charset="0"/>
              </a:rPr>
              <a:t>Limits on online betting</a:t>
            </a:r>
          </a:p>
          <a:p>
            <a:pPr lvl="1"/>
            <a:r>
              <a:rPr lang="en-AU" sz="2800" dirty="0">
                <a:latin typeface="Arial Nova" panose="020B0504020202020204" pitchFamily="34" charset="0"/>
              </a:rPr>
              <a:t>Gambling bank blocks</a:t>
            </a:r>
          </a:p>
          <a:p>
            <a:pPr lvl="1"/>
            <a:r>
              <a:rPr lang="en-AU" sz="2800" dirty="0">
                <a:latin typeface="Arial Nova" panose="020B0504020202020204" pitchFamily="34" charset="0"/>
              </a:rPr>
              <a:t>Pre-commitment on the pokies</a:t>
            </a:r>
          </a:p>
        </p:txBody>
      </p:sp>
    </p:spTree>
    <p:extLst>
      <p:ext uri="{BB962C8B-B14F-4D97-AF65-F5344CB8AC3E}">
        <p14:creationId xmlns:p14="http://schemas.microsoft.com/office/powerpoint/2010/main" val="1950653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on phone sitting beside crutches">
            <a:extLst>
              <a:ext uri="{FF2B5EF4-FFF2-40B4-BE49-F238E27FC236}">
                <a16:creationId xmlns:a16="http://schemas.microsoft.com/office/drawing/2014/main" id="{93983F7C-38BF-3DA2-11EC-C435ACB4F8FE}"/>
              </a:ext>
            </a:extLst>
          </p:cNvPr>
          <p:cNvPicPr>
            <a:picLocks noChangeAspect="1"/>
          </p:cNvPicPr>
          <p:nvPr/>
        </p:nvPicPr>
        <p:blipFill rotWithShape="1">
          <a:blip r:embed="rId3">
            <a:extLst>
              <a:ext uri="{28A0092B-C50C-407E-A947-70E740481C1C}">
                <a14:useLocalDpi xmlns:a14="http://schemas.microsoft.com/office/drawing/2010/main" val="0"/>
              </a:ext>
            </a:extLst>
          </a:blip>
          <a:srcRect l="-2555" t="7375" r="29497" b="26823"/>
          <a:stretch/>
        </p:blipFill>
        <p:spPr>
          <a:xfrm>
            <a:off x="1905000" y="0"/>
            <a:ext cx="10287000" cy="6176955"/>
          </a:xfrm>
          <a:prstGeom prst="rect">
            <a:avLst/>
          </a:prstGeom>
        </p:spPr>
      </p:pic>
      <p:sp>
        <p:nvSpPr>
          <p:cNvPr id="10" name="Rectangle 9">
            <a:extLst>
              <a:ext uri="{FF2B5EF4-FFF2-40B4-BE49-F238E27FC236}">
                <a16:creationId xmlns:a16="http://schemas.microsoft.com/office/drawing/2014/main" id="{F5538CDF-9D06-C5D9-4EF1-98AF3BB10D87}"/>
              </a:ext>
            </a:extLst>
          </p:cNvPr>
          <p:cNvSpPr/>
          <p:nvPr/>
        </p:nvSpPr>
        <p:spPr>
          <a:xfrm rot="5400000">
            <a:off x="2680875" y="-2495977"/>
            <a:ext cx="6176953" cy="1116889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E7ED4183-CC74-9787-8856-39C0CF7E4FDB}"/>
              </a:ext>
            </a:extLst>
          </p:cNvPr>
          <p:cNvSpPr>
            <a:spLocks noGrp="1"/>
          </p:cNvSpPr>
          <p:nvPr>
            <p:ph type="title"/>
          </p:nvPr>
        </p:nvSpPr>
        <p:spPr/>
        <p:txBody>
          <a:bodyPr/>
          <a:lstStyle/>
          <a:p>
            <a:r>
              <a:rPr lang="en-AU" dirty="0">
                <a:latin typeface="Arial Rounded MT Bold" panose="020F0704030504030204" pitchFamily="34" charset="0"/>
              </a:rPr>
              <a:t>Limits on online betting</a:t>
            </a:r>
          </a:p>
        </p:txBody>
      </p:sp>
      <p:sp>
        <p:nvSpPr>
          <p:cNvPr id="3" name="Content Placeholder 2">
            <a:extLst>
              <a:ext uri="{FF2B5EF4-FFF2-40B4-BE49-F238E27FC236}">
                <a16:creationId xmlns:a16="http://schemas.microsoft.com/office/drawing/2014/main" id="{BD614B1F-B24A-6514-509E-EC2F6B5B5F1C}"/>
              </a:ext>
            </a:extLst>
          </p:cNvPr>
          <p:cNvSpPr>
            <a:spLocks noGrp="1"/>
          </p:cNvSpPr>
          <p:nvPr>
            <p:ph idx="1"/>
          </p:nvPr>
        </p:nvSpPr>
        <p:spPr>
          <a:xfrm>
            <a:off x="838200" y="1825625"/>
            <a:ext cx="6400800" cy="4351338"/>
          </a:xfrm>
        </p:spPr>
        <p:txBody>
          <a:bodyPr>
            <a:normAutofit/>
          </a:bodyPr>
          <a:lstStyle/>
          <a:p>
            <a:r>
              <a:rPr lang="en-AU" dirty="0">
                <a:latin typeface="Arial Nova" panose="020B0504020202020204" pitchFamily="34" charset="0"/>
              </a:rPr>
              <a:t>You can set different types of limits to your online betting accounts</a:t>
            </a:r>
          </a:p>
          <a:p>
            <a:r>
              <a:rPr lang="en-AU" dirty="0">
                <a:latin typeface="Arial Nova" panose="020B0504020202020204" pitchFamily="34" charset="0"/>
              </a:rPr>
              <a:t>This includes the:</a:t>
            </a:r>
          </a:p>
          <a:p>
            <a:pPr lvl="1"/>
            <a:r>
              <a:rPr lang="en-AU" dirty="0">
                <a:latin typeface="Arial Nova" panose="020B0504020202020204" pitchFamily="34" charset="0"/>
              </a:rPr>
              <a:t>Amount of money you can gamble or put into your account</a:t>
            </a:r>
          </a:p>
          <a:p>
            <a:pPr lvl="1"/>
            <a:r>
              <a:rPr lang="en-AU" dirty="0">
                <a:latin typeface="Arial Nova" panose="020B0504020202020204" pitchFamily="34" charset="0"/>
              </a:rPr>
              <a:t>Amount of time between deposits</a:t>
            </a:r>
          </a:p>
          <a:p>
            <a:pPr lvl="1"/>
            <a:r>
              <a:rPr lang="en-AU" dirty="0">
                <a:latin typeface="Arial Nova" panose="020B0504020202020204" pitchFamily="34" charset="0"/>
              </a:rPr>
              <a:t>Notifications, marketing, and promotional emails and messages</a:t>
            </a:r>
          </a:p>
        </p:txBody>
      </p:sp>
    </p:spTree>
    <p:extLst>
      <p:ext uri="{BB962C8B-B14F-4D97-AF65-F5344CB8AC3E}">
        <p14:creationId xmlns:p14="http://schemas.microsoft.com/office/powerpoint/2010/main" val="3034475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holding credit card using laptop">
            <a:extLst>
              <a:ext uri="{FF2B5EF4-FFF2-40B4-BE49-F238E27FC236}">
                <a16:creationId xmlns:a16="http://schemas.microsoft.com/office/drawing/2014/main" id="{7E909999-E536-5F2F-E794-37D8D22F3E94}"/>
              </a:ext>
            </a:extLst>
          </p:cNvPr>
          <p:cNvPicPr>
            <a:picLocks noChangeAspect="1"/>
          </p:cNvPicPr>
          <p:nvPr/>
        </p:nvPicPr>
        <p:blipFill rotWithShape="1">
          <a:blip r:embed="rId3">
            <a:extLst>
              <a:ext uri="{28A0092B-C50C-407E-A947-70E740481C1C}">
                <a14:useLocalDpi xmlns:a14="http://schemas.microsoft.com/office/drawing/2010/main" val="0"/>
              </a:ext>
            </a:extLst>
          </a:blip>
          <a:srcRect l="-13962" r="23590"/>
          <a:stretch/>
        </p:blipFill>
        <p:spPr>
          <a:xfrm>
            <a:off x="3818530" y="0"/>
            <a:ext cx="8373470" cy="6176955"/>
          </a:xfrm>
          <a:prstGeom prst="rect">
            <a:avLst/>
          </a:prstGeom>
        </p:spPr>
      </p:pic>
      <p:sp>
        <p:nvSpPr>
          <p:cNvPr id="5" name="Rectangle 4">
            <a:extLst>
              <a:ext uri="{FF2B5EF4-FFF2-40B4-BE49-F238E27FC236}">
                <a16:creationId xmlns:a16="http://schemas.microsoft.com/office/drawing/2014/main" id="{CC1BCB55-7FD7-6E41-9F23-ACA72FA35F94}"/>
              </a:ext>
            </a:extLst>
          </p:cNvPr>
          <p:cNvSpPr/>
          <p:nvPr/>
        </p:nvSpPr>
        <p:spPr>
          <a:xfrm rot="5400000">
            <a:off x="2220878" y="-2169316"/>
            <a:ext cx="6176953" cy="1051560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F2B5B4B8-DC06-775A-443E-BE261A564222}"/>
              </a:ext>
            </a:extLst>
          </p:cNvPr>
          <p:cNvSpPr>
            <a:spLocks noGrp="1"/>
          </p:cNvSpPr>
          <p:nvPr>
            <p:ph idx="1"/>
          </p:nvPr>
        </p:nvSpPr>
        <p:spPr>
          <a:xfrm>
            <a:off x="838200" y="1569493"/>
            <a:ext cx="6149454" cy="4607470"/>
          </a:xfrm>
        </p:spPr>
        <p:txBody>
          <a:bodyPr>
            <a:normAutofit/>
          </a:bodyPr>
          <a:lstStyle/>
          <a:p>
            <a:r>
              <a:rPr lang="en-AU" dirty="0">
                <a:latin typeface="Arial Nova" panose="020B0504020202020204" pitchFamily="34" charset="0"/>
              </a:rPr>
              <a:t>A gambling block means a credit or debit account cannot be used to pay for gambling products or activities</a:t>
            </a:r>
          </a:p>
          <a:p>
            <a:r>
              <a:rPr lang="en-AU" dirty="0">
                <a:latin typeface="Arial Nova" panose="020B0504020202020204" pitchFamily="34" charset="0"/>
              </a:rPr>
              <a:t>You can:</a:t>
            </a:r>
          </a:p>
          <a:p>
            <a:pPr lvl="1"/>
            <a:r>
              <a:rPr lang="en-AU" dirty="0">
                <a:latin typeface="Arial Nova" panose="020B0504020202020204" pitchFamily="34" charset="0"/>
              </a:rPr>
              <a:t>Set limits on your cards or withdrawals</a:t>
            </a:r>
          </a:p>
          <a:p>
            <a:pPr lvl="1"/>
            <a:r>
              <a:rPr lang="en-AU" dirty="0">
                <a:latin typeface="Arial Nova" panose="020B0504020202020204" pitchFamily="34" charset="0"/>
              </a:rPr>
              <a:t>Create alerts</a:t>
            </a:r>
          </a:p>
          <a:p>
            <a:pPr lvl="1"/>
            <a:r>
              <a:rPr lang="en-AU" dirty="0">
                <a:latin typeface="Arial Nova" panose="020B0504020202020204" pitchFamily="34" charset="0"/>
              </a:rPr>
              <a:t>Get cards that don’t allow gambling transactions</a:t>
            </a:r>
          </a:p>
          <a:p>
            <a:r>
              <a:rPr lang="en-AU" dirty="0">
                <a:latin typeface="Arial Nova" panose="020B0504020202020204" pitchFamily="34" charset="0"/>
              </a:rPr>
              <a:t>You can usually activate a gambling block through your banking app</a:t>
            </a:r>
          </a:p>
          <a:p>
            <a:endParaRPr lang="en-AU" dirty="0"/>
          </a:p>
        </p:txBody>
      </p:sp>
      <p:sp>
        <p:nvSpPr>
          <p:cNvPr id="4" name="Rectangle: Rounded Corners 3">
            <a:extLst>
              <a:ext uri="{FF2B5EF4-FFF2-40B4-BE49-F238E27FC236}">
                <a16:creationId xmlns:a16="http://schemas.microsoft.com/office/drawing/2014/main" id="{A1404488-26DE-AE8E-58C6-9900D5FDAB60}"/>
              </a:ext>
            </a:extLst>
          </p:cNvPr>
          <p:cNvSpPr/>
          <p:nvPr/>
        </p:nvSpPr>
        <p:spPr>
          <a:xfrm>
            <a:off x="2486169"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0432060B-0EFD-1213-337C-06F6977A38A5}"/>
              </a:ext>
            </a:extLst>
          </p:cNvPr>
          <p:cNvSpPr>
            <a:spLocks noGrp="1"/>
          </p:cNvSpPr>
          <p:nvPr>
            <p:ph type="title"/>
          </p:nvPr>
        </p:nvSpPr>
        <p:spPr/>
        <p:txBody>
          <a:bodyPr/>
          <a:lstStyle/>
          <a:p>
            <a:r>
              <a:rPr lang="en-AU" dirty="0">
                <a:latin typeface="Arial Rounded MT Bold" panose="020F0704030504030204" pitchFamily="34" charset="0"/>
              </a:rPr>
              <a:t>Gambling bank blocks</a:t>
            </a:r>
          </a:p>
        </p:txBody>
      </p:sp>
    </p:spTree>
    <p:extLst>
      <p:ext uri="{BB962C8B-B14F-4D97-AF65-F5344CB8AC3E}">
        <p14:creationId xmlns:p14="http://schemas.microsoft.com/office/powerpoint/2010/main" val="417360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bank cards">
            <a:extLst>
              <a:ext uri="{FF2B5EF4-FFF2-40B4-BE49-F238E27FC236}">
                <a16:creationId xmlns:a16="http://schemas.microsoft.com/office/drawing/2014/main" id="{5AA2C41B-F088-5B29-453A-C79EE6F1F845}"/>
              </a:ext>
            </a:extLst>
          </p:cNvPr>
          <p:cNvPicPr>
            <a:picLocks noChangeAspect="1"/>
          </p:cNvPicPr>
          <p:nvPr/>
        </p:nvPicPr>
        <p:blipFill>
          <a:blip r:embed="rId3">
            <a:extLst>
              <a:ext uri="{28A0092B-C50C-407E-A947-70E740481C1C}">
                <a14:useLocalDpi xmlns:a14="http://schemas.microsoft.com/office/drawing/2010/main" val="0"/>
              </a:ext>
            </a:extLst>
          </a:blip>
          <a:srcRect t="5081" b="5081"/>
          <a:stretch/>
        </p:blipFill>
        <p:spPr>
          <a:xfrm>
            <a:off x="1905000" y="0"/>
            <a:ext cx="10287000" cy="6176963"/>
          </a:xfrm>
          <a:prstGeom prst="rect">
            <a:avLst/>
          </a:prstGeom>
        </p:spPr>
      </p:pic>
      <p:sp>
        <p:nvSpPr>
          <p:cNvPr id="4" name="Rectangle: Rounded Corners 3">
            <a:extLst>
              <a:ext uri="{FF2B5EF4-FFF2-40B4-BE49-F238E27FC236}">
                <a16:creationId xmlns:a16="http://schemas.microsoft.com/office/drawing/2014/main" id="{E6C29061-3BA0-4C3B-69A1-431525BFBA69}"/>
              </a:ext>
            </a:extLst>
          </p:cNvPr>
          <p:cNvSpPr/>
          <p:nvPr/>
        </p:nvSpPr>
        <p:spPr>
          <a:xfrm>
            <a:off x="3708400"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CDB683DF-A741-D03D-68F6-CE9887FAC062}"/>
              </a:ext>
            </a:extLst>
          </p:cNvPr>
          <p:cNvSpPr/>
          <p:nvPr/>
        </p:nvSpPr>
        <p:spPr>
          <a:xfrm rot="5400000">
            <a:off x="2239928" y="-2055029"/>
            <a:ext cx="6176953" cy="102869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978527E2-CF1A-D1C2-1850-2E4551916AB1}"/>
              </a:ext>
            </a:extLst>
          </p:cNvPr>
          <p:cNvSpPr>
            <a:spLocks noGrp="1"/>
          </p:cNvSpPr>
          <p:nvPr>
            <p:ph type="title"/>
          </p:nvPr>
        </p:nvSpPr>
        <p:spPr/>
        <p:txBody>
          <a:bodyPr/>
          <a:lstStyle/>
          <a:p>
            <a:r>
              <a:rPr lang="en-AU" dirty="0">
                <a:latin typeface="Arial Rounded MT Bold" panose="020F0704030504030204" pitchFamily="34" charset="0"/>
              </a:rPr>
              <a:t>Pre-commitment programs</a:t>
            </a:r>
            <a:endParaRPr lang="en-AU" dirty="0"/>
          </a:p>
        </p:txBody>
      </p:sp>
      <p:sp>
        <p:nvSpPr>
          <p:cNvPr id="3" name="Content Placeholder 2">
            <a:extLst>
              <a:ext uri="{FF2B5EF4-FFF2-40B4-BE49-F238E27FC236}">
                <a16:creationId xmlns:a16="http://schemas.microsoft.com/office/drawing/2014/main" id="{00AAA4C5-DF4E-A9C7-CF67-5CE0D39EA350}"/>
              </a:ext>
            </a:extLst>
          </p:cNvPr>
          <p:cNvSpPr>
            <a:spLocks noGrp="1"/>
          </p:cNvSpPr>
          <p:nvPr>
            <p:ph idx="1"/>
          </p:nvPr>
        </p:nvSpPr>
        <p:spPr>
          <a:xfrm>
            <a:off x="838200" y="1825625"/>
            <a:ext cx="5740400" cy="4351338"/>
          </a:xfrm>
        </p:spPr>
        <p:txBody>
          <a:bodyPr/>
          <a:lstStyle/>
          <a:p>
            <a:r>
              <a:rPr lang="en-AU" dirty="0">
                <a:latin typeface="Arial Nova" panose="020B0504020202020204" pitchFamily="34" charset="0"/>
              </a:rPr>
              <a:t>A limit on the amount of money or time someone can spend on the pokies</a:t>
            </a:r>
          </a:p>
          <a:p>
            <a:r>
              <a:rPr lang="en-AU" dirty="0">
                <a:latin typeface="Arial Nova" panose="020B0504020202020204" pitchFamily="34" charset="0"/>
              </a:rPr>
              <a:t>Voluntarily set a maximum daily or weekly limit to time or money spent on pokies</a:t>
            </a:r>
          </a:p>
          <a:p>
            <a:r>
              <a:rPr lang="en-AU" dirty="0">
                <a:latin typeface="Arial Nova" panose="020B0504020202020204" pitchFamily="34" charset="0"/>
              </a:rPr>
              <a:t>Ask the venue you visit if this is available </a:t>
            </a:r>
          </a:p>
        </p:txBody>
      </p:sp>
    </p:spTree>
    <p:extLst>
      <p:ext uri="{BB962C8B-B14F-4D97-AF65-F5344CB8AC3E}">
        <p14:creationId xmlns:p14="http://schemas.microsoft.com/office/powerpoint/2010/main" val="136673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EE48B81B-90BC-172D-28ED-0C5D0D3703E2}"/>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Get support</a:t>
            </a:r>
          </a:p>
        </p:txBody>
      </p:sp>
      <p:sp>
        <p:nvSpPr>
          <p:cNvPr id="34819" name="Content Placeholder 2">
            <a:extLst>
              <a:ext uri="{FF2B5EF4-FFF2-40B4-BE49-F238E27FC236}">
                <a16:creationId xmlns:a16="http://schemas.microsoft.com/office/drawing/2014/main" id="{0D487F86-334B-43EB-C6D8-1895B953F907}"/>
              </a:ext>
            </a:extLst>
          </p:cNvPr>
          <p:cNvSpPr>
            <a:spLocks noGrp="1" noChangeArrowheads="1"/>
          </p:cNvSpPr>
          <p:nvPr>
            <p:ph idx="1"/>
          </p:nvPr>
        </p:nvSpPr>
        <p:spPr>
          <a:xfrm>
            <a:off x="1149831" y="4121409"/>
            <a:ext cx="1973262" cy="827087"/>
          </a:xfrm>
        </p:spPr>
        <p:txBody>
          <a:bodyPr/>
          <a:lstStyle/>
          <a:p>
            <a:pPr marL="0" indent="0" algn="ctr" eaLnBrk="1" hangingPunct="1">
              <a:buFont typeface="Arial" panose="020B0604020202020204" pitchFamily="34" charset="0"/>
              <a:buNone/>
            </a:pPr>
            <a:r>
              <a:rPr lang="en-AU" altLang="en-US">
                <a:solidFill>
                  <a:srgbClr val="5EA443"/>
                </a:solidFill>
                <a:latin typeface="Arial Nova" panose="020B0504020202020204" pitchFamily="34" charset="0"/>
              </a:rPr>
              <a:t>Self-help</a:t>
            </a:r>
          </a:p>
        </p:txBody>
      </p:sp>
      <p:sp>
        <p:nvSpPr>
          <p:cNvPr id="34820" name="Content Placeholder 2">
            <a:extLst>
              <a:ext uri="{FF2B5EF4-FFF2-40B4-BE49-F238E27FC236}">
                <a16:creationId xmlns:a16="http://schemas.microsoft.com/office/drawing/2014/main" id="{983AAEEA-B52D-EF39-B2BB-7C6EC7D02517}"/>
              </a:ext>
            </a:extLst>
          </p:cNvPr>
          <p:cNvSpPr txBox="1">
            <a:spLocks noChangeArrowheads="1"/>
          </p:cNvSpPr>
          <p:nvPr/>
        </p:nvSpPr>
        <p:spPr bwMode="auto">
          <a:xfrm>
            <a:off x="8820631" y="4121409"/>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Support services</a:t>
            </a:r>
          </a:p>
        </p:txBody>
      </p:sp>
      <p:sp>
        <p:nvSpPr>
          <p:cNvPr id="34821" name="Content Placeholder 2">
            <a:extLst>
              <a:ext uri="{FF2B5EF4-FFF2-40B4-BE49-F238E27FC236}">
                <a16:creationId xmlns:a16="http://schemas.microsoft.com/office/drawing/2014/main" id="{2D7BBB98-24B1-6C4C-F9C7-1CD842A6299A}"/>
              </a:ext>
            </a:extLst>
          </p:cNvPr>
          <p:cNvSpPr txBox="1">
            <a:spLocks noChangeArrowheads="1"/>
          </p:cNvSpPr>
          <p:nvPr/>
        </p:nvSpPr>
        <p:spPr bwMode="auto">
          <a:xfrm>
            <a:off x="5163031" y="4122996"/>
            <a:ext cx="21923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Ban yourself</a:t>
            </a:r>
          </a:p>
        </p:txBody>
      </p:sp>
      <p:pic>
        <p:nvPicPr>
          <p:cNvPr id="34822" name="Graphic 2" descr="Female Profile with solid fill">
            <a:extLst>
              <a:ext uri="{FF2B5EF4-FFF2-40B4-BE49-F238E27FC236}">
                <a16:creationId xmlns:a16="http://schemas.microsoft.com/office/drawing/2014/main" id="{2643C485-FA1C-F7B5-7D35-CFC0FB680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431" y="2543434"/>
            <a:ext cx="12620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Graphic 4" descr="Lock with solid fill">
            <a:extLst>
              <a:ext uri="{FF2B5EF4-FFF2-40B4-BE49-F238E27FC236}">
                <a16:creationId xmlns:a16="http://schemas.microsoft.com/office/drawing/2014/main" id="{E906F713-A699-CCE0-2219-26529F97DF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168" y="2543434"/>
            <a:ext cx="12620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Graphic 6" descr="Call center with solid fill">
            <a:extLst>
              <a:ext uri="{FF2B5EF4-FFF2-40B4-BE49-F238E27FC236}">
                <a16:creationId xmlns:a16="http://schemas.microsoft.com/office/drawing/2014/main" id="{DB0CA3E5-B56A-FB24-65CB-5070CBBE6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8181" y="2543434"/>
            <a:ext cx="12604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0">
            <a:extLst>
              <a:ext uri="{FF2B5EF4-FFF2-40B4-BE49-F238E27FC236}">
                <a16:creationId xmlns:a16="http://schemas.microsoft.com/office/drawing/2014/main" id="{2DD9A3C3-6A8C-FABA-49E0-2E48F021DC57}"/>
              </a:ext>
            </a:extLst>
          </p:cNvPr>
          <p:cNvSpPr txBox="1">
            <a:spLocks noChangeArrowheads="1"/>
          </p:cNvSpPr>
          <p:nvPr/>
        </p:nvSpPr>
        <p:spPr bwMode="auto">
          <a:xfrm>
            <a:off x="7389813" y="82867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gamblinghelpqld.org.au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ling out forms on a table">
            <a:extLst>
              <a:ext uri="{FF2B5EF4-FFF2-40B4-BE49-F238E27FC236}">
                <a16:creationId xmlns:a16="http://schemas.microsoft.com/office/drawing/2014/main" id="{7BAC9401-50A3-5016-9233-15BD36CB7323}"/>
              </a:ext>
            </a:extLst>
          </p:cNvPr>
          <p:cNvPicPr>
            <a:picLocks noChangeAspect="1"/>
          </p:cNvPicPr>
          <p:nvPr/>
        </p:nvPicPr>
        <p:blipFill rotWithShape="1">
          <a:blip r:embed="rId3">
            <a:extLst>
              <a:ext uri="{28A0092B-C50C-407E-A947-70E740481C1C}">
                <a14:useLocalDpi xmlns:a14="http://schemas.microsoft.com/office/drawing/2010/main" val="0"/>
              </a:ext>
            </a:extLst>
          </a:blip>
          <a:srcRect l="-10877" r="10877" b="9931"/>
          <a:stretch/>
        </p:blipFill>
        <p:spPr>
          <a:xfrm>
            <a:off x="1917542" y="0"/>
            <a:ext cx="10274458" cy="6176963"/>
          </a:xfrm>
          <a:prstGeom prst="rect">
            <a:avLst/>
          </a:prstGeom>
        </p:spPr>
      </p:pic>
      <p:sp>
        <p:nvSpPr>
          <p:cNvPr id="11" name="Rectangle 10">
            <a:extLst>
              <a:ext uri="{FF2B5EF4-FFF2-40B4-BE49-F238E27FC236}">
                <a16:creationId xmlns:a16="http://schemas.microsoft.com/office/drawing/2014/main" id="{C378AD33-78E3-78D7-9852-FE26718B4F7B}"/>
              </a:ext>
            </a:extLst>
          </p:cNvPr>
          <p:cNvSpPr/>
          <p:nvPr/>
        </p:nvSpPr>
        <p:spPr>
          <a:xfrm rot="5400000">
            <a:off x="1687103" y="-1635540"/>
            <a:ext cx="6176953" cy="944804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5D5FE736-D608-5A55-029A-857B6607BB20}"/>
              </a:ext>
            </a:extLst>
          </p:cNvPr>
          <p:cNvSpPr>
            <a:spLocks noGrp="1"/>
          </p:cNvSpPr>
          <p:nvPr>
            <p:ph type="title"/>
          </p:nvPr>
        </p:nvSpPr>
        <p:spPr/>
        <p:txBody>
          <a:bodyPr/>
          <a:lstStyle/>
          <a:p>
            <a:r>
              <a:rPr lang="en-AU" dirty="0">
                <a:latin typeface="Arial Rounded MT Bold" panose="020F0704030504030204" pitchFamily="34" charset="0"/>
              </a:rPr>
              <a:t>Overview</a:t>
            </a:r>
          </a:p>
        </p:txBody>
      </p:sp>
      <p:sp>
        <p:nvSpPr>
          <p:cNvPr id="3" name="Content Placeholder 2">
            <a:extLst>
              <a:ext uri="{FF2B5EF4-FFF2-40B4-BE49-F238E27FC236}">
                <a16:creationId xmlns:a16="http://schemas.microsoft.com/office/drawing/2014/main" id="{68182D5E-CE62-1F27-C282-90FC9D4BBF13}"/>
              </a:ext>
            </a:extLst>
          </p:cNvPr>
          <p:cNvSpPr>
            <a:spLocks noGrp="1"/>
          </p:cNvSpPr>
          <p:nvPr>
            <p:ph idx="1"/>
          </p:nvPr>
        </p:nvSpPr>
        <p:spPr>
          <a:xfrm>
            <a:off x="838200" y="1690688"/>
            <a:ext cx="10515600" cy="4351338"/>
          </a:xfrm>
        </p:spPr>
        <p:txBody>
          <a:bodyPr/>
          <a:lstStyle/>
          <a:p>
            <a:r>
              <a:rPr lang="en-AU" dirty="0">
                <a:latin typeface="Arial Nova" panose="020B0504020202020204" pitchFamily="34" charset="0"/>
              </a:rPr>
              <a:t>What is self-exclusion?</a:t>
            </a:r>
          </a:p>
          <a:p>
            <a:r>
              <a:rPr lang="en-AU" dirty="0">
                <a:latin typeface="Arial Nova" panose="020B0504020202020204" pitchFamily="34" charset="0"/>
              </a:rPr>
              <a:t>Benefits of self-exclusion</a:t>
            </a:r>
          </a:p>
          <a:p>
            <a:r>
              <a:rPr lang="en-AU" dirty="0">
                <a:latin typeface="Arial Nova" panose="020B0504020202020204" pitchFamily="34" charset="0"/>
              </a:rPr>
              <a:t>Venue self-exclusion</a:t>
            </a:r>
          </a:p>
          <a:p>
            <a:r>
              <a:rPr lang="en-AU" dirty="0">
                <a:latin typeface="Arial Nova" panose="020B0504020202020204" pitchFamily="34" charset="0"/>
              </a:rPr>
              <a:t>Online self-exclusion</a:t>
            </a:r>
          </a:p>
          <a:p>
            <a:r>
              <a:rPr lang="en-AU" dirty="0">
                <a:latin typeface="Arial Nova" panose="020B0504020202020204" pitchFamily="34" charset="0"/>
              </a:rPr>
              <a:t>Limit setting on online betting</a:t>
            </a:r>
          </a:p>
          <a:p>
            <a:r>
              <a:rPr lang="en-AU" dirty="0">
                <a:latin typeface="Arial Nova" panose="020B0504020202020204" pitchFamily="34" charset="0"/>
              </a:rPr>
              <a:t>Gambling bank blocks</a:t>
            </a:r>
          </a:p>
          <a:p>
            <a:r>
              <a:rPr lang="en-AU" dirty="0">
                <a:latin typeface="Arial Nova" panose="020B0504020202020204" pitchFamily="34" charset="0"/>
              </a:rPr>
              <a:t>Pre-commitment programs</a:t>
            </a:r>
          </a:p>
          <a:p>
            <a:r>
              <a:rPr lang="en-AU" dirty="0">
                <a:latin typeface="Arial Nova" panose="020B0504020202020204" pitchFamily="34" charset="0"/>
              </a:rPr>
              <a:t>Get support</a:t>
            </a:r>
          </a:p>
        </p:txBody>
      </p:sp>
    </p:spTree>
    <p:extLst>
      <p:ext uri="{BB962C8B-B14F-4D97-AF65-F5344CB8AC3E}">
        <p14:creationId xmlns:p14="http://schemas.microsoft.com/office/powerpoint/2010/main" val="15238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wearing polo shirt">
            <a:extLst>
              <a:ext uri="{FF2B5EF4-FFF2-40B4-BE49-F238E27FC236}">
                <a16:creationId xmlns:a16="http://schemas.microsoft.com/office/drawing/2014/main" id="{1A59FA88-4793-4498-F15F-263EAF8B48A3}"/>
              </a:ext>
            </a:extLst>
          </p:cNvPr>
          <p:cNvPicPr>
            <a:picLocks noChangeAspect="1"/>
          </p:cNvPicPr>
          <p:nvPr/>
        </p:nvPicPr>
        <p:blipFill rotWithShape="1">
          <a:blip r:embed="rId3">
            <a:extLst>
              <a:ext uri="{28A0092B-C50C-407E-A947-70E740481C1C}">
                <a14:useLocalDpi xmlns:a14="http://schemas.microsoft.com/office/drawing/2010/main" val="0"/>
              </a:ext>
            </a:extLst>
          </a:blip>
          <a:srcRect l="-23520" t="-2" r="12476" b="-15"/>
          <a:stretch/>
        </p:blipFill>
        <p:spPr>
          <a:xfrm>
            <a:off x="1905000" y="-5"/>
            <a:ext cx="10287000" cy="6176954"/>
          </a:xfrm>
          <a:prstGeom prst="rect">
            <a:avLst/>
          </a:prstGeom>
        </p:spPr>
      </p:pic>
      <p:sp>
        <p:nvSpPr>
          <p:cNvPr id="5" name="Rectangle 4">
            <a:extLst>
              <a:ext uri="{FF2B5EF4-FFF2-40B4-BE49-F238E27FC236}">
                <a16:creationId xmlns:a16="http://schemas.microsoft.com/office/drawing/2014/main" id="{8C8E5F5F-0009-386A-DAF1-7E5FE84A2104}"/>
              </a:ext>
            </a:extLst>
          </p:cNvPr>
          <p:cNvSpPr/>
          <p:nvPr/>
        </p:nvSpPr>
        <p:spPr>
          <a:xfrm rot="5400000">
            <a:off x="1649002" y="-1597439"/>
            <a:ext cx="6176953" cy="937184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8918" name="Title 1">
            <a:extLst>
              <a:ext uri="{FF2B5EF4-FFF2-40B4-BE49-F238E27FC236}">
                <a16:creationId xmlns:a16="http://schemas.microsoft.com/office/drawing/2014/main" id="{20E17A64-FF7B-8B3A-0112-EE2C6A59A078}"/>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What is self-exclusion?</a:t>
            </a:r>
          </a:p>
        </p:txBody>
      </p:sp>
      <p:sp>
        <p:nvSpPr>
          <p:cNvPr id="38919" name="Content Placeholder 2">
            <a:extLst>
              <a:ext uri="{FF2B5EF4-FFF2-40B4-BE49-F238E27FC236}">
                <a16:creationId xmlns:a16="http://schemas.microsoft.com/office/drawing/2014/main" id="{87BF2D67-A2C6-A998-9C75-B54675031B6B}"/>
              </a:ext>
            </a:extLst>
          </p:cNvPr>
          <p:cNvSpPr>
            <a:spLocks noGrp="1" noChangeArrowheads="1"/>
          </p:cNvSpPr>
          <p:nvPr>
            <p:ph idx="1"/>
          </p:nvPr>
        </p:nvSpPr>
        <p:spPr>
          <a:xfrm>
            <a:off x="838200" y="1825625"/>
            <a:ext cx="5881688" cy="4351338"/>
          </a:xfrm>
        </p:spPr>
        <p:txBody>
          <a:bodyPr/>
          <a:lstStyle/>
          <a:p>
            <a:pPr eaLnBrk="1" hangingPunct="1"/>
            <a:r>
              <a:rPr lang="en-AU" altLang="en-US" dirty="0">
                <a:latin typeface="Arial Nova" panose="020B0504020202020204" pitchFamily="34" charset="0"/>
              </a:rPr>
              <a:t>A voluntary request to be banned from specific gambling providers, products or services</a:t>
            </a:r>
          </a:p>
          <a:p>
            <a:pPr eaLnBrk="1" hangingPunct="1"/>
            <a:r>
              <a:rPr lang="en-AU" altLang="en-US" dirty="0">
                <a:latin typeface="Arial Nova" panose="020B0504020202020204" pitchFamily="34" charset="0"/>
              </a:rPr>
              <a:t>Self-exclusion can be temporary or permanent </a:t>
            </a:r>
          </a:p>
          <a:p>
            <a:pPr eaLnBrk="1" hangingPunct="1"/>
            <a:r>
              <a:rPr lang="en-AU" altLang="en-US" dirty="0">
                <a:latin typeface="Arial Nova" panose="020B0504020202020204" pitchFamily="34" charset="0"/>
              </a:rPr>
              <a:t>Gambling providers are required to offer self-exclusion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Pen placed on top of a signature line">
            <a:extLst>
              <a:ext uri="{FF2B5EF4-FFF2-40B4-BE49-F238E27FC236}">
                <a16:creationId xmlns:a16="http://schemas.microsoft.com/office/drawing/2014/main" id="{8467A59B-71FA-302D-1C60-ADA05DA6B9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79" r="21248" b="-30"/>
          <a:stretch/>
        </p:blipFill>
        <p:spPr bwMode="auto">
          <a:xfrm>
            <a:off x="3619500" y="0"/>
            <a:ext cx="85725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26ED66C-9501-E8FB-5189-6866D67F2263}"/>
              </a:ext>
            </a:extLst>
          </p:cNvPr>
          <p:cNvSpPr/>
          <p:nvPr/>
        </p:nvSpPr>
        <p:spPr>
          <a:xfrm rot="5400000">
            <a:off x="2007646" y="-1956085"/>
            <a:ext cx="6176953" cy="1008913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B0EA76EE-D3A3-2208-EB03-203F4659D6CA}"/>
              </a:ext>
            </a:extLst>
          </p:cNvPr>
          <p:cNvSpPr>
            <a:spLocks noGrp="1"/>
          </p:cNvSpPr>
          <p:nvPr>
            <p:ph type="title"/>
          </p:nvPr>
        </p:nvSpPr>
        <p:spPr>
          <a:xfrm>
            <a:off x="838200" y="365125"/>
            <a:ext cx="10909300" cy="1325563"/>
          </a:xfrm>
        </p:spPr>
        <p:txBody>
          <a:bodyPr/>
          <a:lstStyle/>
          <a:p>
            <a:r>
              <a:rPr lang="en-AU" dirty="0">
                <a:latin typeface="Arial Rounded MT Bold" panose="020F0704030504030204" pitchFamily="34" charset="0"/>
              </a:rPr>
              <a:t>Benefits of self-exclusion</a:t>
            </a:r>
          </a:p>
        </p:txBody>
      </p:sp>
      <p:sp>
        <p:nvSpPr>
          <p:cNvPr id="3" name="Content Placeholder 2">
            <a:extLst>
              <a:ext uri="{FF2B5EF4-FFF2-40B4-BE49-F238E27FC236}">
                <a16:creationId xmlns:a16="http://schemas.microsoft.com/office/drawing/2014/main" id="{1F6FBF84-4359-3A2C-B158-E723FEE4E07B}"/>
              </a:ext>
            </a:extLst>
          </p:cNvPr>
          <p:cNvSpPr>
            <a:spLocks noGrp="1"/>
          </p:cNvSpPr>
          <p:nvPr>
            <p:ph idx="1"/>
          </p:nvPr>
        </p:nvSpPr>
        <p:spPr>
          <a:xfrm>
            <a:off x="838200" y="1825625"/>
            <a:ext cx="5346700" cy="4351338"/>
          </a:xfrm>
        </p:spPr>
        <p:txBody>
          <a:bodyPr/>
          <a:lstStyle/>
          <a:p>
            <a:r>
              <a:rPr lang="en-AU" dirty="0">
                <a:latin typeface="Arial Nova" panose="020B0504020202020204" pitchFamily="34" charset="0"/>
              </a:rPr>
              <a:t>Potential immediate change to gambling</a:t>
            </a:r>
          </a:p>
          <a:p>
            <a:r>
              <a:rPr lang="en-AU" dirty="0">
                <a:latin typeface="Arial Nova" panose="020B0504020202020204" pitchFamily="34" charset="0"/>
              </a:rPr>
              <a:t>Allows time to implement other long-term strategies</a:t>
            </a:r>
          </a:p>
          <a:p>
            <a:r>
              <a:rPr lang="en-AU" dirty="0">
                <a:latin typeface="Arial Nova" panose="020B0504020202020204" pitchFamily="34" charset="0"/>
              </a:rPr>
              <a:t>Ability to choose gambling products and venues</a:t>
            </a:r>
          </a:p>
          <a:p>
            <a:r>
              <a:rPr lang="en-AU" dirty="0">
                <a:latin typeface="Arial Nova" panose="020B0504020202020204" pitchFamily="34" charset="0"/>
              </a:rPr>
              <a:t>Can be an important first step</a:t>
            </a:r>
          </a:p>
        </p:txBody>
      </p:sp>
    </p:spTree>
    <p:extLst>
      <p:ext uri="{BB962C8B-B14F-4D97-AF65-F5344CB8AC3E}">
        <p14:creationId xmlns:p14="http://schemas.microsoft.com/office/powerpoint/2010/main" val="2903615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6C8C-D09B-67DC-D404-C0A1C0957334}"/>
              </a:ext>
            </a:extLst>
          </p:cNvPr>
          <p:cNvSpPr>
            <a:spLocks noGrp="1"/>
          </p:cNvSpPr>
          <p:nvPr>
            <p:ph type="title"/>
          </p:nvPr>
        </p:nvSpPr>
        <p:spPr/>
        <p:txBody>
          <a:bodyPr/>
          <a:lstStyle/>
          <a:p>
            <a:r>
              <a:rPr lang="en-AU" dirty="0">
                <a:latin typeface="Arial Rounded MT Bold" panose="020F0704030504030204" pitchFamily="34" charset="0"/>
              </a:rPr>
              <a:t>The venue self-exclusion process</a:t>
            </a:r>
          </a:p>
        </p:txBody>
      </p:sp>
      <p:sp>
        <p:nvSpPr>
          <p:cNvPr id="16" name="Content Placeholder 15">
            <a:extLst>
              <a:ext uri="{FF2B5EF4-FFF2-40B4-BE49-F238E27FC236}">
                <a16:creationId xmlns:a16="http://schemas.microsoft.com/office/drawing/2014/main" id="{4C78D4C0-A997-6A18-74D1-8D53B4A784E7}"/>
              </a:ext>
            </a:extLst>
          </p:cNvPr>
          <p:cNvSpPr>
            <a:spLocks noGrp="1"/>
          </p:cNvSpPr>
          <p:nvPr>
            <p:ph idx="1"/>
          </p:nvPr>
        </p:nvSpPr>
        <p:spPr/>
        <p:txBody>
          <a:bodyPr/>
          <a:lstStyle/>
          <a:p>
            <a:pPr marL="0" indent="0">
              <a:buNone/>
            </a:pPr>
            <a:r>
              <a:rPr lang="en-AU" dirty="0">
                <a:latin typeface="Arial Nova" panose="020B0504020202020204" pitchFamily="34" charset="0"/>
              </a:rPr>
              <a:t>Self-exclusion is easy, free and takes less than 15 minutes.</a:t>
            </a:r>
          </a:p>
        </p:txBody>
      </p:sp>
      <p:sp>
        <p:nvSpPr>
          <p:cNvPr id="4" name="Content Placeholder 2">
            <a:extLst>
              <a:ext uri="{FF2B5EF4-FFF2-40B4-BE49-F238E27FC236}">
                <a16:creationId xmlns:a16="http://schemas.microsoft.com/office/drawing/2014/main" id="{ABAD6D0C-664F-A839-7DDC-B948FB424B09}"/>
              </a:ext>
            </a:extLst>
          </p:cNvPr>
          <p:cNvSpPr txBox="1">
            <a:spLocks noChangeArrowheads="1"/>
          </p:cNvSpPr>
          <p:nvPr/>
        </p:nvSpPr>
        <p:spPr>
          <a:xfrm>
            <a:off x="838200" y="4238640"/>
            <a:ext cx="2503966" cy="10719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tLang="en-US" sz="2400" dirty="0">
                <a:latin typeface="Arial Nova" panose="020B0504020202020204" pitchFamily="34" charset="0"/>
              </a:rPr>
              <a:t>Speak to a Customer Liaison Officer </a:t>
            </a:r>
          </a:p>
        </p:txBody>
      </p:sp>
      <p:sp>
        <p:nvSpPr>
          <p:cNvPr id="5" name="Content Placeholder 2">
            <a:extLst>
              <a:ext uri="{FF2B5EF4-FFF2-40B4-BE49-F238E27FC236}">
                <a16:creationId xmlns:a16="http://schemas.microsoft.com/office/drawing/2014/main" id="{A2510D5A-7E73-C6C7-504E-2214F71183E6}"/>
              </a:ext>
            </a:extLst>
          </p:cNvPr>
          <p:cNvSpPr txBox="1">
            <a:spLocks noChangeArrowheads="1"/>
          </p:cNvSpPr>
          <p:nvPr/>
        </p:nvSpPr>
        <p:spPr bwMode="auto">
          <a:xfrm>
            <a:off x="8820631" y="4238640"/>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latin typeface="Arial Nova" panose="020B0504020202020204" pitchFamily="34" charset="0"/>
              </a:rPr>
              <a:t>Take home your Self-exclusion order (Form 3B) </a:t>
            </a:r>
          </a:p>
        </p:txBody>
      </p:sp>
      <p:sp>
        <p:nvSpPr>
          <p:cNvPr id="6" name="Content Placeholder 2">
            <a:extLst>
              <a:ext uri="{FF2B5EF4-FFF2-40B4-BE49-F238E27FC236}">
                <a16:creationId xmlns:a16="http://schemas.microsoft.com/office/drawing/2014/main" id="{F35CB997-9CC3-1620-B0E5-FB24178E8903}"/>
              </a:ext>
            </a:extLst>
          </p:cNvPr>
          <p:cNvSpPr txBox="1">
            <a:spLocks noChangeArrowheads="1"/>
          </p:cNvSpPr>
          <p:nvPr/>
        </p:nvSpPr>
        <p:spPr bwMode="auto">
          <a:xfrm>
            <a:off x="4815685" y="4240227"/>
            <a:ext cx="256063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latin typeface="Arial Nova" panose="020B0504020202020204" pitchFamily="34" charset="0"/>
              </a:rPr>
              <a:t>Complete a Self-exclusion notice (Form 3A) </a:t>
            </a:r>
          </a:p>
        </p:txBody>
      </p:sp>
      <p:pic>
        <p:nvPicPr>
          <p:cNvPr id="11" name="Graphic 10" descr="Badge 1 with solid fill">
            <a:extLst>
              <a:ext uri="{FF2B5EF4-FFF2-40B4-BE49-F238E27FC236}">
                <a16:creationId xmlns:a16="http://schemas.microsoft.com/office/drawing/2014/main" id="{DD760507-E340-1C9C-650E-6DB8529A57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9152" y="2660665"/>
            <a:ext cx="1262062" cy="1262062"/>
          </a:xfrm>
          <a:prstGeom prst="rect">
            <a:avLst/>
          </a:prstGeom>
        </p:spPr>
      </p:pic>
      <p:pic>
        <p:nvPicPr>
          <p:cNvPr id="13" name="Graphic 12" descr="Badge with solid fill">
            <a:extLst>
              <a:ext uri="{FF2B5EF4-FFF2-40B4-BE49-F238E27FC236}">
                <a16:creationId xmlns:a16="http://schemas.microsoft.com/office/drawing/2014/main" id="{47B50CAF-7DF7-D64E-C015-6EC3141645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5762" y="2660665"/>
            <a:ext cx="1260475" cy="1260475"/>
          </a:xfrm>
          <a:prstGeom prst="rect">
            <a:avLst/>
          </a:prstGeom>
        </p:spPr>
      </p:pic>
      <p:pic>
        <p:nvPicPr>
          <p:cNvPr id="15" name="Graphic 14" descr="Badge 3 with solid fill">
            <a:extLst>
              <a:ext uri="{FF2B5EF4-FFF2-40B4-BE49-F238E27FC236}">
                <a16:creationId xmlns:a16="http://schemas.microsoft.com/office/drawing/2014/main" id="{864629F1-4FA8-8C9A-8A67-AD681C03E3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6769" y="2660665"/>
            <a:ext cx="1260474" cy="1260474"/>
          </a:xfrm>
          <a:prstGeom prst="rect">
            <a:avLst/>
          </a:prstGeom>
        </p:spPr>
      </p:pic>
    </p:spTree>
    <p:extLst>
      <p:ext uri="{BB962C8B-B14F-4D97-AF65-F5344CB8AC3E}">
        <p14:creationId xmlns:p14="http://schemas.microsoft.com/office/powerpoint/2010/main" val="1405014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sitting and writing">
            <a:extLst>
              <a:ext uri="{FF2B5EF4-FFF2-40B4-BE49-F238E27FC236}">
                <a16:creationId xmlns:a16="http://schemas.microsoft.com/office/drawing/2014/main" id="{531B4B24-38E8-8E00-0217-722F20C5DE84}"/>
              </a:ext>
            </a:extLst>
          </p:cNvPr>
          <p:cNvPicPr>
            <a:picLocks noChangeAspect="1"/>
          </p:cNvPicPr>
          <p:nvPr/>
        </p:nvPicPr>
        <p:blipFill rotWithShape="1">
          <a:blip r:embed="rId3">
            <a:extLst>
              <a:ext uri="{28A0092B-C50C-407E-A947-70E740481C1C}">
                <a14:useLocalDpi xmlns:a14="http://schemas.microsoft.com/office/drawing/2010/main" val="0"/>
              </a:ext>
            </a:extLst>
          </a:blip>
          <a:srcRect l="-22232" t="153" r="11508" b="119"/>
          <a:stretch/>
        </p:blipFill>
        <p:spPr>
          <a:xfrm>
            <a:off x="1909567" y="693"/>
            <a:ext cx="10282434" cy="6176267"/>
          </a:xfrm>
          <a:prstGeom prst="rect">
            <a:avLst/>
          </a:prstGeom>
        </p:spPr>
      </p:pic>
      <p:sp>
        <p:nvSpPr>
          <p:cNvPr id="6" name="Rectangle 5">
            <a:extLst>
              <a:ext uri="{FF2B5EF4-FFF2-40B4-BE49-F238E27FC236}">
                <a16:creationId xmlns:a16="http://schemas.microsoft.com/office/drawing/2014/main" id="{EAA702B2-2C81-37EB-3131-3B39FD423FB4}"/>
              </a:ext>
            </a:extLst>
          </p:cNvPr>
          <p:cNvSpPr/>
          <p:nvPr/>
        </p:nvSpPr>
        <p:spPr>
          <a:xfrm rot="5400000">
            <a:off x="2023651" y="-1972089"/>
            <a:ext cx="6176953" cy="101211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623BB0D6-24E3-184F-ED5B-8D0BC2BDF116}"/>
              </a:ext>
            </a:extLst>
          </p:cNvPr>
          <p:cNvSpPr>
            <a:spLocks noGrp="1"/>
          </p:cNvSpPr>
          <p:nvPr>
            <p:ph idx="1"/>
          </p:nvPr>
        </p:nvSpPr>
        <p:spPr>
          <a:xfrm>
            <a:off x="838200" y="1758155"/>
            <a:ext cx="5537200" cy="4351338"/>
          </a:xfrm>
        </p:spPr>
        <p:txBody>
          <a:bodyPr>
            <a:normAutofit lnSpcReduction="10000"/>
          </a:bodyPr>
          <a:lstStyle/>
          <a:p>
            <a:r>
              <a:rPr lang="en-AU" dirty="0">
                <a:latin typeface="Arial Nova" panose="020B0504020202020204" pitchFamily="34" charset="0"/>
              </a:rPr>
              <a:t>24-hour cooling off period, followed by a 5-year ban</a:t>
            </a:r>
          </a:p>
          <a:p>
            <a:r>
              <a:rPr lang="en-AU" dirty="0">
                <a:latin typeface="Arial Nova" panose="020B0504020202020204" pitchFamily="34" charset="0"/>
              </a:rPr>
              <a:t>Can ask to cancel your self-exclusion after 1 year</a:t>
            </a:r>
          </a:p>
          <a:p>
            <a:r>
              <a:rPr lang="en-AU" dirty="0">
                <a:latin typeface="Arial Nova" panose="020B0504020202020204" pitchFamily="34" charset="0"/>
              </a:rPr>
              <a:t>The venue must keep your information confidential</a:t>
            </a:r>
          </a:p>
          <a:p>
            <a:r>
              <a:rPr lang="en-AU" dirty="0">
                <a:latin typeface="Arial Nova" panose="020B0504020202020204" pitchFamily="34" charset="0"/>
              </a:rPr>
              <a:t>Venue staff can remove you from the premise</a:t>
            </a:r>
          </a:p>
          <a:p>
            <a:r>
              <a:rPr lang="en-AU" dirty="0">
                <a:latin typeface="Arial Nova" panose="020B0504020202020204" pitchFamily="34" charset="0"/>
              </a:rPr>
              <a:t>The venue may receive a fine if you breach your self-exclusion </a:t>
            </a:r>
          </a:p>
        </p:txBody>
      </p:sp>
      <p:sp>
        <p:nvSpPr>
          <p:cNvPr id="4" name="Rectangle: Rounded Corners 3">
            <a:extLst>
              <a:ext uri="{FF2B5EF4-FFF2-40B4-BE49-F238E27FC236}">
                <a16:creationId xmlns:a16="http://schemas.microsoft.com/office/drawing/2014/main" id="{A1404488-26DE-AE8E-58C6-9900D5FDAB60}"/>
              </a:ext>
            </a:extLst>
          </p:cNvPr>
          <p:cNvSpPr/>
          <p:nvPr/>
        </p:nvSpPr>
        <p:spPr>
          <a:xfrm>
            <a:off x="3903960"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075C9B40-3369-DD9E-3A96-03847C4C773E}"/>
              </a:ext>
            </a:extLst>
          </p:cNvPr>
          <p:cNvSpPr>
            <a:spLocks noGrp="1"/>
          </p:cNvSpPr>
          <p:nvPr>
            <p:ph type="title"/>
          </p:nvPr>
        </p:nvSpPr>
        <p:spPr/>
        <p:txBody>
          <a:bodyPr/>
          <a:lstStyle/>
          <a:p>
            <a:r>
              <a:rPr lang="en-AU" dirty="0">
                <a:latin typeface="Arial Rounded MT Bold" panose="020F0704030504030204" pitchFamily="34" charset="0"/>
              </a:rPr>
              <a:t>Venue self-exclusion details</a:t>
            </a:r>
          </a:p>
        </p:txBody>
      </p:sp>
    </p:spTree>
    <p:extLst>
      <p:ext uri="{BB962C8B-B14F-4D97-AF65-F5344CB8AC3E}">
        <p14:creationId xmlns:p14="http://schemas.microsoft.com/office/powerpoint/2010/main" val="160375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C67D72-4887-BE2F-1211-1E2A2315DAA3}"/>
              </a:ext>
            </a:extLst>
          </p:cNvPr>
          <p:cNvSpPr/>
          <p:nvPr/>
        </p:nvSpPr>
        <p:spPr>
          <a:xfrm rot="5400000">
            <a:off x="2023651" y="-1972089"/>
            <a:ext cx="6176953" cy="101211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EE010C2C-5FFE-05E8-6F3E-78EE41E7346D}"/>
              </a:ext>
            </a:extLst>
          </p:cNvPr>
          <p:cNvSpPr>
            <a:spLocks noGrp="1"/>
          </p:cNvSpPr>
          <p:nvPr>
            <p:ph type="title"/>
          </p:nvPr>
        </p:nvSpPr>
        <p:spPr/>
        <p:txBody>
          <a:bodyPr/>
          <a:lstStyle/>
          <a:p>
            <a:r>
              <a:rPr lang="en-AU" dirty="0" err="1">
                <a:latin typeface="Arial Rounded MT Bold" panose="020F0704030504030204" pitchFamily="34" charset="0"/>
              </a:rPr>
              <a:t>BetStop</a:t>
            </a:r>
            <a:endParaRPr lang="en-AU" dirty="0"/>
          </a:p>
        </p:txBody>
      </p:sp>
      <p:sp>
        <p:nvSpPr>
          <p:cNvPr id="3" name="Content Placeholder 2">
            <a:extLst>
              <a:ext uri="{FF2B5EF4-FFF2-40B4-BE49-F238E27FC236}">
                <a16:creationId xmlns:a16="http://schemas.microsoft.com/office/drawing/2014/main" id="{5F85C283-E664-D27D-8D3B-45365DD8EDC3}"/>
              </a:ext>
            </a:extLst>
          </p:cNvPr>
          <p:cNvSpPr>
            <a:spLocks noGrp="1"/>
          </p:cNvSpPr>
          <p:nvPr>
            <p:ph idx="1"/>
          </p:nvPr>
        </p:nvSpPr>
        <p:spPr>
          <a:xfrm>
            <a:off x="838200" y="1690688"/>
            <a:ext cx="6696988" cy="4351338"/>
          </a:xfrm>
        </p:spPr>
        <p:txBody>
          <a:bodyPr/>
          <a:lstStyle/>
          <a:p>
            <a:r>
              <a:rPr lang="en-AU" dirty="0">
                <a:latin typeface="Arial Nova" panose="020B0504020202020204" pitchFamily="34" charset="0"/>
              </a:rPr>
              <a:t>The National Self-Exclusion Register</a:t>
            </a:r>
          </a:p>
          <a:p>
            <a:r>
              <a:rPr lang="en-AU" dirty="0">
                <a:latin typeface="Arial Nova" panose="020B0504020202020204" pitchFamily="34" charset="0"/>
              </a:rPr>
              <a:t>A free service that can help you to exclude yourself from all licensed online gambling providers in a single step</a:t>
            </a:r>
          </a:p>
          <a:p>
            <a:r>
              <a:rPr lang="en-AU" dirty="0">
                <a:latin typeface="Arial Nova" panose="020B0504020202020204" pitchFamily="34" charset="0"/>
              </a:rPr>
              <a:t>If you choose to self-exclude, online gambling providers cannot:</a:t>
            </a:r>
          </a:p>
          <a:p>
            <a:pPr lvl="1"/>
            <a:r>
              <a:rPr lang="en-AU" b="0" i="0" dirty="0">
                <a:solidFill>
                  <a:srgbClr val="1A1A1A"/>
                </a:solidFill>
                <a:effectLst/>
                <a:latin typeface="Arial Nova" panose="020B0504020202020204" pitchFamily="34" charset="0"/>
              </a:rPr>
              <a:t>let you place a bet</a:t>
            </a:r>
          </a:p>
          <a:p>
            <a:pPr lvl="1"/>
            <a:r>
              <a:rPr lang="en-AU" b="0" i="0" dirty="0">
                <a:solidFill>
                  <a:srgbClr val="1A1A1A"/>
                </a:solidFill>
                <a:effectLst/>
                <a:latin typeface="Arial Nova" panose="020B0504020202020204" pitchFamily="34" charset="0"/>
              </a:rPr>
              <a:t>let you open a new account</a:t>
            </a:r>
          </a:p>
          <a:p>
            <a:pPr lvl="1"/>
            <a:r>
              <a:rPr lang="en-AU" b="0" i="0" dirty="0">
                <a:solidFill>
                  <a:srgbClr val="1A1A1A"/>
                </a:solidFill>
                <a:effectLst/>
                <a:latin typeface="Arial Nova" panose="020B0504020202020204" pitchFamily="34" charset="0"/>
              </a:rPr>
              <a:t>send you marketing messages</a:t>
            </a:r>
          </a:p>
          <a:p>
            <a:endParaRPr lang="en-AU" dirty="0"/>
          </a:p>
          <a:p>
            <a:endParaRPr lang="en-AU" dirty="0"/>
          </a:p>
        </p:txBody>
      </p:sp>
      <p:pic>
        <p:nvPicPr>
          <p:cNvPr id="8" name="Picture 7" descr="A computer with a blank screen&#10;&#10;Description automatically generated">
            <a:extLst>
              <a:ext uri="{FF2B5EF4-FFF2-40B4-BE49-F238E27FC236}">
                <a16:creationId xmlns:a16="http://schemas.microsoft.com/office/drawing/2014/main" id="{96E2EBC6-36D4-79E9-0876-1324B621A6FB}"/>
              </a:ext>
            </a:extLst>
          </p:cNvPr>
          <p:cNvPicPr>
            <a:picLocks noChangeAspect="1"/>
          </p:cNvPicPr>
          <p:nvPr/>
        </p:nvPicPr>
        <p:blipFill rotWithShape="1">
          <a:blip r:embed="rId3">
            <a:extLst>
              <a:ext uri="{28A0092B-C50C-407E-A947-70E740481C1C}">
                <a14:useLocalDpi xmlns:a14="http://schemas.microsoft.com/office/drawing/2010/main" val="0"/>
              </a:ext>
            </a:extLst>
          </a:blip>
          <a:srcRect l="4968" t="23461"/>
          <a:stretch/>
        </p:blipFill>
        <p:spPr>
          <a:xfrm>
            <a:off x="7535188" y="2803123"/>
            <a:ext cx="4656812" cy="3373837"/>
          </a:xfrm>
          <a:prstGeom prst="rect">
            <a:avLst/>
          </a:prstGeom>
        </p:spPr>
      </p:pic>
      <p:pic>
        <p:nvPicPr>
          <p:cNvPr id="10" name="Picture 9">
            <a:extLst>
              <a:ext uri="{FF2B5EF4-FFF2-40B4-BE49-F238E27FC236}">
                <a16:creationId xmlns:a16="http://schemas.microsoft.com/office/drawing/2014/main" id="{EB62FF9F-FA8D-2D75-03FC-18FB47EF0DA0}"/>
              </a:ext>
            </a:extLst>
          </p:cNvPr>
          <p:cNvPicPr>
            <a:picLocks noChangeAspect="1"/>
          </p:cNvPicPr>
          <p:nvPr/>
        </p:nvPicPr>
        <p:blipFill rotWithShape="1">
          <a:blip r:embed="rId4"/>
          <a:srcRect l="14650" r="10124" b="9208"/>
          <a:stretch/>
        </p:blipFill>
        <p:spPr>
          <a:xfrm>
            <a:off x="7839987" y="3088482"/>
            <a:ext cx="4047214" cy="2626518"/>
          </a:xfrm>
          <a:prstGeom prst="rect">
            <a:avLst/>
          </a:prstGeom>
        </p:spPr>
      </p:pic>
      <p:pic>
        <p:nvPicPr>
          <p:cNvPr id="1030" name="Picture 6" descr="Home">
            <a:extLst>
              <a:ext uri="{FF2B5EF4-FFF2-40B4-BE49-F238E27FC236}">
                <a16:creationId xmlns:a16="http://schemas.microsoft.com/office/drawing/2014/main" id="{955EB348-5FAF-6DDA-1C6D-B69C9856F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1627" y="1012624"/>
            <a:ext cx="40005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52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F5FF-E4C1-849E-4CE4-363C7EF46CBF}"/>
              </a:ext>
            </a:extLst>
          </p:cNvPr>
          <p:cNvSpPr>
            <a:spLocks noGrp="1"/>
          </p:cNvSpPr>
          <p:nvPr>
            <p:ph type="title"/>
          </p:nvPr>
        </p:nvSpPr>
        <p:spPr/>
        <p:txBody>
          <a:bodyPr/>
          <a:lstStyle/>
          <a:p>
            <a:r>
              <a:rPr lang="en-AU" dirty="0">
                <a:latin typeface="Arial Rounded MT Bold" panose="020F0704030504030204" pitchFamily="34" charset="0"/>
              </a:rPr>
              <a:t>The online self-exclusion process</a:t>
            </a:r>
          </a:p>
        </p:txBody>
      </p:sp>
      <p:sp>
        <p:nvSpPr>
          <p:cNvPr id="3" name="Content Placeholder 2">
            <a:extLst>
              <a:ext uri="{FF2B5EF4-FFF2-40B4-BE49-F238E27FC236}">
                <a16:creationId xmlns:a16="http://schemas.microsoft.com/office/drawing/2014/main" id="{B2D7B41A-C33C-7C83-C772-3115A1941BC9}"/>
              </a:ext>
            </a:extLst>
          </p:cNvPr>
          <p:cNvSpPr>
            <a:spLocks noGrp="1"/>
          </p:cNvSpPr>
          <p:nvPr>
            <p:ph idx="1"/>
          </p:nvPr>
        </p:nvSpPr>
        <p:spPr/>
        <p:txBody>
          <a:bodyPr/>
          <a:lstStyle/>
          <a:p>
            <a:pPr marL="0" indent="0">
              <a:buNone/>
            </a:pPr>
            <a:r>
              <a:rPr lang="en-AU" dirty="0" err="1">
                <a:latin typeface="Arial Nova" panose="020B0504020202020204" pitchFamily="34" charset="0"/>
              </a:rPr>
              <a:t>BetStop</a:t>
            </a:r>
            <a:r>
              <a:rPr lang="en-AU" dirty="0">
                <a:latin typeface="Arial Nova" panose="020B0504020202020204" pitchFamily="34" charset="0"/>
              </a:rPr>
              <a:t> is easy, free and takes about 5 minutes.</a:t>
            </a:r>
          </a:p>
          <a:p>
            <a:endParaRPr lang="en-AU" dirty="0"/>
          </a:p>
        </p:txBody>
      </p:sp>
      <p:sp>
        <p:nvSpPr>
          <p:cNvPr id="4" name="Content Placeholder 2">
            <a:extLst>
              <a:ext uri="{FF2B5EF4-FFF2-40B4-BE49-F238E27FC236}">
                <a16:creationId xmlns:a16="http://schemas.microsoft.com/office/drawing/2014/main" id="{1FD435BD-C7A6-4B89-9319-463E28C81072}"/>
              </a:ext>
            </a:extLst>
          </p:cNvPr>
          <p:cNvSpPr txBox="1">
            <a:spLocks noChangeArrowheads="1"/>
          </p:cNvSpPr>
          <p:nvPr/>
        </p:nvSpPr>
        <p:spPr>
          <a:xfrm>
            <a:off x="838200" y="4238640"/>
            <a:ext cx="2503966" cy="10719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altLang="en-US" sz="2400" dirty="0">
                <a:latin typeface="Arial Nova" panose="020B0504020202020204" pitchFamily="34" charset="0"/>
              </a:rPr>
              <a:t>Gather your personal information</a:t>
            </a:r>
          </a:p>
        </p:txBody>
      </p:sp>
      <p:sp>
        <p:nvSpPr>
          <p:cNvPr id="5" name="Content Placeholder 2">
            <a:extLst>
              <a:ext uri="{FF2B5EF4-FFF2-40B4-BE49-F238E27FC236}">
                <a16:creationId xmlns:a16="http://schemas.microsoft.com/office/drawing/2014/main" id="{EEF19F49-B9E3-8D3E-E59B-9A86C443B60D}"/>
              </a:ext>
            </a:extLst>
          </p:cNvPr>
          <p:cNvSpPr txBox="1">
            <a:spLocks noChangeArrowheads="1"/>
          </p:cNvSpPr>
          <p:nvPr/>
        </p:nvSpPr>
        <p:spPr bwMode="auto">
          <a:xfrm>
            <a:off x="8624455" y="4238640"/>
            <a:ext cx="3148926"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latin typeface="Arial Nova" panose="020B0504020202020204" pitchFamily="34" charset="0"/>
              </a:rPr>
              <a:t>Register online at betstop.gov.au/signup</a:t>
            </a:r>
          </a:p>
        </p:txBody>
      </p:sp>
      <p:sp>
        <p:nvSpPr>
          <p:cNvPr id="6" name="Content Placeholder 2">
            <a:extLst>
              <a:ext uri="{FF2B5EF4-FFF2-40B4-BE49-F238E27FC236}">
                <a16:creationId xmlns:a16="http://schemas.microsoft.com/office/drawing/2014/main" id="{4A5BF313-35EE-328B-D111-3DCAE3897323}"/>
              </a:ext>
            </a:extLst>
          </p:cNvPr>
          <p:cNvSpPr txBox="1">
            <a:spLocks noChangeArrowheads="1"/>
          </p:cNvSpPr>
          <p:nvPr/>
        </p:nvSpPr>
        <p:spPr bwMode="auto">
          <a:xfrm>
            <a:off x="4815685" y="4240227"/>
            <a:ext cx="256063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latin typeface="Arial Nova" panose="020B0504020202020204" pitchFamily="34" charset="0"/>
              </a:rPr>
              <a:t>Decide a period to self-exclude</a:t>
            </a:r>
          </a:p>
        </p:txBody>
      </p:sp>
      <p:pic>
        <p:nvPicPr>
          <p:cNvPr id="7" name="Graphic 6" descr="Badge 1 with solid fill">
            <a:extLst>
              <a:ext uri="{FF2B5EF4-FFF2-40B4-BE49-F238E27FC236}">
                <a16:creationId xmlns:a16="http://schemas.microsoft.com/office/drawing/2014/main" id="{0B928F03-8D6F-DD33-05EA-73F54D329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9152" y="2660665"/>
            <a:ext cx="1262062" cy="1262062"/>
          </a:xfrm>
          <a:prstGeom prst="rect">
            <a:avLst/>
          </a:prstGeom>
        </p:spPr>
      </p:pic>
      <p:pic>
        <p:nvPicPr>
          <p:cNvPr id="8" name="Graphic 7" descr="Badge with solid fill">
            <a:extLst>
              <a:ext uri="{FF2B5EF4-FFF2-40B4-BE49-F238E27FC236}">
                <a16:creationId xmlns:a16="http://schemas.microsoft.com/office/drawing/2014/main" id="{49B959DC-9DEE-A7F2-8825-78F24E10CB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5762" y="2660665"/>
            <a:ext cx="1260475" cy="1260475"/>
          </a:xfrm>
          <a:prstGeom prst="rect">
            <a:avLst/>
          </a:prstGeom>
        </p:spPr>
      </p:pic>
      <p:pic>
        <p:nvPicPr>
          <p:cNvPr id="9" name="Graphic 8" descr="Badge 3 with solid fill">
            <a:extLst>
              <a:ext uri="{FF2B5EF4-FFF2-40B4-BE49-F238E27FC236}">
                <a16:creationId xmlns:a16="http://schemas.microsoft.com/office/drawing/2014/main" id="{689864E4-1C2A-C2A7-3470-231169E2CC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6769" y="2660665"/>
            <a:ext cx="1260474" cy="1260474"/>
          </a:xfrm>
          <a:prstGeom prst="rect">
            <a:avLst/>
          </a:prstGeom>
        </p:spPr>
      </p:pic>
    </p:spTree>
    <p:extLst>
      <p:ext uri="{BB962C8B-B14F-4D97-AF65-F5344CB8AC3E}">
        <p14:creationId xmlns:p14="http://schemas.microsoft.com/office/powerpoint/2010/main" val="3253440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holding smartphone">
            <a:extLst>
              <a:ext uri="{FF2B5EF4-FFF2-40B4-BE49-F238E27FC236}">
                <a16:creationId xmlns:a16="http://schemas.microsoft.com/office/drawing/2014/main" id="{16C83FB8-CEFF-B912-58CF-4A0B7DEB8B60}"/>
              </a:ext>
            </a:extLst>
          </p:cNvPr>
          <p:cNvPicPr>
            <a:picLocks noChangeAspect="1"/>
          </p:cNvPicPr>
          <p:nvPr/>
        </p:nvPicPr>
        <p:blipFill rotWithShape="1">
          <a:blip r:embed="rId3">
            <a:extLst>
              <a:ext uri="{28A0092B-C50C-407E-A947-70E740481C1C}">
                <a14:useLocalDpi xmlns:a14="http://schemas.microsoft.com/office/drawing/2010/main" val="0"/>
              </a:ext>
            </a:extLst>
          </a:blip>
          <a:srcRect l="-24666" r="13640"/>
          <a:stretch/>
        </p:blipFill>
        <p:spPr>
          <a:xfrm>
            <a:off x="1885627" y="0"/>
            <a:ext cx="10306373" cy="6176963"/>
          </a:xfrm>
          <a:prstGeom prst="rect">
            <a:avLst/>
          </a:prstGeom>
        </p:spPr>
      </p:pic>
      <p:sp>
        <p:nvSpPr>
          <p:cNvPr id="5" name="Rectangle 4">
            <a:extLst>
              <a:ext uri="{FF2B5EF4-FFF2-40B4-BE49-F238E27FC236}">
                <a16:creationId xmlns:a16="http://schemas.microsoft.com/office/drawing/2014/main" id="{731E3A85-9D6B-C914-7D7E-BC4F77E6E663}"/>
              </a:ext>
            </a:extLst>
          </p:cNvPr>
          <p:cNvSpPr/>
          <p:nvPr/>
        </p:nvSpPr>
        <p:spPr>
          <a:xfrm rot="5400000">
            <a:off x="2023651" y="-1972089"/>
            <a:ext cx="6176953" cy="1012114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F69D664C-A4C2-8F8B-4E24-DB6DB29667CD}"/>
              </a:ext>
            </a:extLst>
          </p:cNvPr>
          <p:cNvSpPr>
            <a:spLocks noGrp="1"/>
          </p:cNvSpPr>
          <p:nvPr>
            <p:ph idx="1"/>
          </p:nvPr>
        </p:nvSpPr>
        <p:spPr>
          <a:xfrm>
            <a:off x="838200" y="1825625"/>
            <a:ext cx="5862851" cy="4351338"/>
          </a:xfrm>
        </p:spPr>
        <p:txBody>
          <a:bodyPr/>
          <a:lstStyle/>
          <a:p>
            <a:r>
              <a:rPr lang="en-AU" dirty="0">
                <a:latin typeface="Arial Nova" panose="020B0504020202020204" pitchFamily="34" charset="0"/>
              </a:rPr>
              <a:t>Your self-exclusion will take effect once your registration has been approved</a:t>
            </a:r>
          </a:p>
          <a:p>
            <a:r>
              <a:rPr lang="en-AU" dirty="0">
                <a:latin typeface="Arial Nova" panose="020B0504020202020204" pitchFamily="34" charset="0"/>
              </a:rPr>
              <a:t>You can extend the duration of your self-exclusion at any time</a:t>
            </a:r>
          </a:p>
          <a:p>
            <a:r>
              <a:rPr lang="en-AU" dirty="0">
                <a:latin typeface="Arial Nova" panose="020B0504020202020204" pitchFamily="34" charset="0"/>
              </a:rPr>
              <a:t>You can apply to be removed from the register after the first 3 months</a:t>
            </a:r>
          </a:p>
        </p:txBody>
      </p:sp>
      <p:sp>
        <p:nvSpPr>
          <p:cNvPr id="6" name="Rectangle: Rounded Corners 5">
            <a:extLst>
              <a:ext uri="{FF2B5EF4-FFF2-40B4-BE49-F238E27FC236}">
                <a16:creationId xmlns:a16="http://schemas.microsoft.com/office/drawing/2014/main" id="{A1404488-26DE-AE8E-58C6-9900D5FDAB60}"/>
              </a:ext>
            </a:extLst>
          </p:cNvPr>
          <p:cNvSpPr/>
          <p:nvPr/>
        </p:nvSpPr>
        <p:spPr>
          <a:xfrm>
            <a:off x="3986022"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 name="Title 1">
            <a:extLst>
              <a:ext uri="{FF2B5EF4-FFF2-40B4-BE49-F238E27FC236}">
                <a16:creationId xmlns:a16="http://schemas.microsoft.com/office/drawing/2014/main" id="{6801837B-28DE-EAD4-E027-0B26348CA3AE}"/>
              </a:ext>
            </a:extLst>
          </p:cNvPr>
          <p:cNvSpPr>
            <a:spLocks noGrp="1"/>
          </p:cNvSpPr>
          <p:nvPr>
            <p:ph type="title"/>
          </p:nvPr>
        </p:nvSpPr>
        <p:spPr/>
        <p:txBody>
          <a:bodyPr/>
          <a:lstStyle/>
          <a:p>
            <a:r>
              <a:rPr lang="en-AU" dirty="0">
                <a:latin typeface="Arial Rounded MT Bold" panose="020F0704030504030204" pitchFamily="34" charset="0"/>
              </a:rPr>
              <a:t>Online self-exclusion details</a:t>
            </a:r>
          </a:p>
        </p:txBody>
      </p:sp>
    </p:spTree>
    <p:extLst>
      <p:ext uri="{BB962C8B-B14F-4D97-AF65-F5344CB8AC3E}">
        <p14:creationId xmlns:p14="http://schemas.microsoft.com/office/powerpoint/2010/main" val="3456048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1057</TotalTime>
  <Words>2934</Words>
  <Application>Microsoft Office PowerPoint</Application>
  <PresentationFormat>Widescreen</PresentationFormat>
  <Paragraphs>166</Paragraphs>
  <Slides>14</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Arial</vt:lpstr>
      <vt:lpstr>Arial Nova</vt:lpstr>
      <vt:lpstr>Arial Rounded MT Bold</vt:lpstr>
      <vt:lpstr>Barlow</vt:lpstr>
      <vt:lpstr>Calibri</vt:lpstr>
      <vt:lpstr>Calibri Light</vt:lpstr>
      <vt:lpstr>Fira Sans</vt:lpstr>
      <vt:lpstr>Inter Variable</vt:lpstr>
      <vt:lpstr>Metropolis-Regular</vt:lpstr>
      <vt:lpstr>Work Sans</vt:lpstr>
      <vt:lpstr>Office Theme</vt:lpstr>
      <vt:lpstr>PowerPoint Presentation</vt:lpstr>
      <vt:lpstr>Overview</vt:lpstr>
      <vt:lpstr>What is self-exclusion?</vt:lpstr>
      <vt:lpstr>Benefits of self-exclusion</vt:lpstr>
      <vt:lpstr>The venue self-exclusion process</vt:lpstr>
      <vt:lpstr>Venue self-exclusion details</vt:lpstr>
      <vt:lpstr>BetStop</vt:lpstr>
      <vt:lpstr>The online self-exclusion process</vt:lpstr>
      <vt:lpstr>Online self-exclusion details</vt:lpstr>
      <vt:lpstr>Limit setting</vt:lpstr>
      <vt:lpstr>Limits on online betting</vt:lpstr>
      <vt:lpstr>Gambling bank blocks</vt:lpstr>
      <vt:lpstr>Pre-commitment programs</vt:lpstr>
      <vt:lpstr>Get support</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Bell</dc:creator>
  <cp:lastModifiedBy>Dominique Bell</cp:lastModifiedBy>
  <cp:revision>30</cp:revision>
  <dcterms:created xsi:type="dcterms:W3CDTF">2024-04-09T00:53:08Z</dcterms:created>
  <dcterms:modified xsi:type="dcterms:W3CDTF">2024-08-12T00:11:42Z</dcterms:modified>
</cp:coreProperties>
</file>