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372" r:id="rId2"/>
    <p:sldId id="369" r:id="rId3"/>
    <p:sldId id="371" r:id="rId4"/>
    <p:sldId id="370" r:id="rId5"/>
    <p:sldId id="361" r:id="rId6"/>
    <p:sldId id="362" r:id="rId7"/>
    <p:sldId id="367" r:id="rId8"/>
    <p:sldId id="319" r:id="rId9"/>
    <p:sldId id="373" r:id="rId10"/>
    <p:sldId id="320" r:id="rId11"/>
    <p:sldId id="365" r:id="rId12"/>
    <p:sldId id="309" r:id="rId13"/>
    <p:sldId id="308" r:id="rId14"/>
    <p:sldId id="302" r:id="rId15"/>
    <p:sldId id="31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A3D1A7B-3E9C-351E-FB6F-85154F3008A7}" name="Hans Geffert" initials="HG" userId="S::Hans.Geffert@justice.qld.gov.au::d04464d6-b4cb-4435-ab3a-44623dae019c" providerId="AD"/>
  <p188:author id="{CEFA089A-73D2-0EF0-7934-D7C75D009026}" name="Elizabeth Costello" initials="EC" userId="S::elizabeth.costello@justice.qld.gov.au::c83f8cf1-53f0-481f-bb55-9923a90f9423"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82095" autoAdjust="0"/>
  </p:normalViewPr>
  <p:slideViewPr>
    <p:cSldViewPr snapToGrid="0">
      <p:cViewPr varScale="1">
        <p:scale>
          <a:sx n="84" d="100"/>
          <a:sy n="84" d="100"/>
        </p:scale>
        <p:origin x="120" y="2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0416FC-848E-45C6-A7B0-0CDB57BDF7C5}" type="datetimeFigureOut">
              <a:rPr lang="en-AU" smtClean="0"/>
              <a:t>17/10/2024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6CC859-5DB2-4B86-AC7B-E2792F52A94C}" type="slidenum">
              <a:rPr lang="en-AU" smtClean="0"/>
              <a:t>‹#›</a:t>
            </a:fld>
            <a:endParaRPr lang="en-AU"/>
          </a:p>
        </p:txBody>
      </p:sp>
    </p:spTree>
    <p:extLst>
      <p:ext uri="{BB962C8B-B14F-4D97-AF65-F5344CB8AC3E}">
        <p14:creationId xmlns:p14="http://schemas.microsoft.com/office/powerpoint/2010/main" val="621040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b="1" dirty="0"/>
              <a:t>Version: </a:t>
            </a:r>
            <a:r>
              <a:rPr lang="en-AU" dirty="0"/>
              <a:t>September 2024.</a:t>
            </a:r>
          </a:p>
          <a:p>
            <a:endParaRPr lang="en-AU" dirty="0"/>
          </a:p>
        </p:txBody>
      </p:sp>
      <p:sp>
        <p:nvSpPr>
          <p:cNvPr id="4" name="Slide Number Placeholder 3"/>
          <p:cNvSpPr>
            <a:spLocks noGrp="1"/>
          </p:cNvSpPr>
          <p:nvPr>
            <p:ph type="sldNum" sz="quarter" idx="5"/>
          </p:nvPr>
        </p:nvSpPr>
        <p:spPr/>
        <p:txBody>
          <a:bodyPr/>
          <a:lstStyle/>
          <a:p>
            <a:pPr>
              <a:defRPr/>
            </a:pPr>
            <a:fld id="{50AD6519-EC1D-450C-ABA3-0910BB67F9AF}" type="slidenum">
              <a:rPr lang="en-AU" smtClean="0"/>
              <a:pPr>
                <a:defRPr/>
              </a:pPr>
              <a:t>1</a:t>
            </a:fld>
            <a:endParaRPr lang="en-AU"/>
          </a:p>
        </p:txBody>
      </p:sp>
    </p:spTree>
    <p:extLst>
      <p:ext uri="{BB962C8B-B14F-4D97-AF65-F5344CB8AC3E}">
        <p14:creationId xmlns:p14="http://schemas.microsoft.com/office/powerpoint/2010/main" val="38998486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85C122A6-8803-4530-FAB8-E135A75FD6B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E38F73DD-AAD1-0847-78EC-59FAF92C5F2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AU" altLang="en-US" b="1" dirty="0"/>
              <a:t>Note for presenter:</a:t>
            </a:r>
          </a:p>
          <a:p>
            <a:pPr eaLnBrk="1" hangingPunct="1"/>
            <a:r>
              <a:rPr lang="en-AU" altLang="en-US" dirty="0"/>
              <a:t>Please include a list of some other local support services. </a:t>
            </a:r>
          </a:p>
          <a:p>
            <a:pPr eaLnBrk="1" hangingPunct="1"/>
            <a:endParaRPr lang="en-AU" altLang="en-US" b="1" dirty="0"/>
          </a:p>
          <a:p>
            <a:pPr eaLnBrk="1" hangingPunct="1"/>
            <a:r>
              <a:rPr lang="en-AU" altLang="en-US" b="1" dirty="0"/>
              <a:t>Speaker’s notes:</a:t>
            </a:r>
          </a:p>
          <a:p>
            <a:pPr eaLnBrk="1" hangingPunct="1">
              <a:spcBef>
                <a:spcPct val="0"/>
              </a:spcBef>
            </a:pPr>
            <a:r>
              <a:rPr lang="en-AU" altLang="en-US" dirty="0"/>
              <a:t>Sometimes, people gamble because there are other factors in their life that are causing them stress or difficulty. We’ve compiled a list of some of the other support services in our area, including services to help people experiencing mental health concerns, domestic and family violence, alcohol and other drug use, or financial difficulty. You can use these services to get the other support you might need. </a:t>
            </a:r>
          </a:p>
        </p:txBody>
      </p:sp>
      <p:sp>
        <p:nvSpPr>
          <p:cNvPr id="37892" name="Slide Number Placeholder 3">
            <a:extLst>
              <a:ext uri="{FF2B5EF4-FFF2-40B4-BE49-F238E27FC236}">
                <a16:creationId xmlns:a16="http://schemas.microsoft.com/office/drawing/2014/main" id="{C715E211-9372-3D3D-FF99-2D72030924C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262A41C-27B6-44CA-B13F-FDFE2DB7F95C}" type="slidenum">
              <a:rPr lang="en-AU" altLang="en-US" smtClean="0"/>
              <a:pPr fontAlgn="base">
                <a:spcBef>
                  <a:spcPct val="0"/>
                </a:spcBef>
                <a:spcAft>
                  <a:spcPct val="0"/>
                </a:spcAft>
              </a:pPr>
              <a:t>10</a:t>
            </a:fld>
            <a:endParaRPr lang="en-AU"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altLang="en-US" b="1" dirty="0"/>
              <a:t>Speaker’s notes:</a:t>
            </a:r>
          </a:p>
          <a:p>
            <a:pPr algn="l"/>
            <a:r>
              <a:rPr lang="en-AU" altLang="en-US" dirty="0"/>
              <a:t>If you or someone you know is experiencing domestic and family violence, you can also seek help from other support services. 1800 RESPECT and DV Connect are free, confidential services that provide 24/7 support to people experiencing DFV across Australia. Their </a:t>
            </a:r>
            <a:r>
              <a:rPr lang="en-AU" b="0" i="0" dirty="0">
                <a:solidFill>
                  <a:srgbClr val="4D536E"/>
                </a:solidFill>
                <a:effectLst/>
                <a:latin typeface="Arial" panose="020B0604020202020204" pitchFamily="34" charset="0"/>
              </a:rPr>
              <a:t>counsellors are professionally qualified and experienced in DFV support and guidance. You can contact them using the information displayed on screen.</a:t>
            </a:r>
          </a:p>
          <a:p>
            <a:pPr algn="l"/>
            <a:endParaRPr lang="en-AU" b="0" i="0" dirty="0">
              <a:solidFill>
                <a:srgbClr val="4D536E"/>
              </a:solidFill>
              <a:effectLst/>
              <a:latin typeface="Arial" panose="020B0604020202020204" pitchFamily="34" charset="0"/>
            </a:endParaRPr>
          </a:p>
          <a:p>
            <a:pPr algn="l"/>
            <a:r>
              <a:rPr lang="en-AU" b="1" i="0" dirty="0">
                <a:solidFill>
                  <a:srgbClr val="4D536E"/>
                </a:solidFill>
                <a:effectLst/>
                <a:latin typeface="Arial" panose="020B0604020202020204" pitchFamily="34" charset="0"/>
              </a:rPr>
              <a:t>References:</a:t>
            </a:r>
          </a:p>
          <a:p>
            <a:pPr algn="l"/>
            <a:r>
              <a:rPr lang="en-AU" b="0" i="0" dirty="0">
                <a:solidFill>
                  <a:srgbClr val="4D536E"/>
                </a:solidFill>
                <a:effectLst/>
                <a:latin typeface="Arial" panose="020B0604020202020204" pitchFamily="34" charset="0"/>
              </a:rPr>
              <a:t>1800 RESPECT. (2024). </a:t>
            </a:r>
            <a:r>
              <a:rPr lang="en-AU" b="0" i="1" dirty="0">
                <a:solidFill>
                  <a:srgbClr val="4D536E"/>
                </a:solidFill>
                <a:effectLst/>
                <a:latin typeface="Arial" panose="020B0604020202020204" pitchFamily="34" charset="0"/>
              </a:rPr>
              <a:t>National Domestic Family and Sexual Violence Counselling Service. </a:t>
            </a:r>
            <a:r>
              <a:rPr lang="en-AU" b="0" i="0" dirty="0">
                <a:solidFill>
                  <a:srgbClr val="4D536E"/>
                </a:solidFill>
                <a:effectLst/>
                <a:latin typeface="Arial" panose="020B0604020202020204" pitchFamily="34" charset="0"/>
              </a:rPr>
              <a:t>https://www.1800respect.org.au</a:t>
            </a:r>
          </a:p>
          <a:p>
            <a:pPr algn="l"/>
            <a:r>
              <a:rPr lang="en-AU" b="0" i="0" dirty="0">
                <a:solidFill>
                  <a:srgbClr val="4D536E"/>
                </a:solidFill>
                <a:effectLst/>
                <a:latin typeface="Arial" panose="020B0604020202020204" pitchFamily="34" charset="0"/>
              </a:rPr>
              <a:t>DV Connect. (2024). </a:t>
            </a:r>
            <a:r>
              <a:rPr lang="en-AU" b="0" i="1" dirty="0">
                <a:solidFill>
                  <a:srgbClr val="4D536E"/>
                </a:solidFill>
                <a:effectLst/>
                <a:latin typeface="Arial" panose="020B0604020202020204" pitchFamily="34" charset="0"/>
              </a:rPr>
              <a:t>About us. </a:t>
            </a:r>
            <a:r>
              <a:rPr lang="en-AU" b="0" i="0" dirty="0">
                <a:solidFill>
                  <a:srgbClr val="4D536E"/>
                </a:solidFill>
                <a:effectLst/>
                <a:latin typeface="Arial" panose="020B0604020202020204" pitchFamily="34" charset="0"/>
              </a:rPr>
              <a:t>https://www.dvconnect.org/about-us/</a:t>
            </a:r>
            <a:endParaRPr lang="en-AU" dirty="0"/>
          </a:p>
        </p:txBody>
      </p:sp>
      <p:sp>
        <p:nvSpPr>
          <p:cNvPr id="4" name="Slide Number Placeholder 3"/>
          <p:cNvSpPr>
            <a:spLocks noGrp="1"/>
          </p:cNvSpPr>
          <p:nvPr>
            <p:ph type="sldNum" sz="quarter" idx="5"/>
          </p:nvPr>
        </p:nvSpPr>
        <p:spPr/>
        <p:txBody>
          <a:bodyPr/>
          <a:lstStyle/>
          <a:p>
            <a:fld id="{7C3AAFF3-0120-41A9-8F0B-3DF74EB1D1D7}" type="slidenum">
              <a:rPr lang="en-AU" smtClean="0"/>
              <a:t>11</a:t>
            </a:fld>
            <a:endParaRPr lang="en-AU"/>
          </a:p>
        </p:txBody>
      </p:sp>
    </p:spTree>
    <p:extLst>
      <p:ext uri="{BB962C8B-B14F-4D97-AF65-F5344CB8AC3E}">
        <p14:creationId xmlns:p14="http://schemas.microsoft.com/office/powerpoint/2010/main" val="33543216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D196DDE6-65C0-5AEE-367C-D18F15924D4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EE60396E-7D0D-E8BF-7990-946F43D3B5F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b="1" dirty="0"/>
              <a:t>Speaker’s notes:</a:t>
            </a:r>
          </a:p>
          <a:p>
            <a:pPr eaLnBrk="1" hangingPunct="1">
              <a:spcBef>
                <a:spcPct val="0"/>
              </a:spcBef>
            </a:pPr>
            <a:r>
              <a:rPr lang="en-AU" altLang="en-US" dirty="0"/>
              <a:t>There are also other services available, outside of our local area. Gambling Help Queensland provide 24/7 support for anyone affected by gambling across Queensland, through their free hotline displayed on screen. Find more information at the Gambling Help Queensland website.</a:t>
            </a:r>
          </a:p>
          <a:p>
            <a:pPr eaLnBrk="1" hangingPunct="1">
              <a:spcBef>
                <a:spcPct val="0"/>
              </a:spcBef>
            </a:pPr>
            <a:endParaRPr lang="en-AU" altLang="en-US" dirty="0"/>
          </a:p>
          <a:p>
            <a:pPr marL="0" marR="0" lvl="0" indent="0" algn="l" defTabSz="914400" rtl="0" eaLnBrk="1" fontAlgn="base" latinLnBrk="0" hangingPunct="1">
              <a:lnSpc>
                <a:spcPct val="100000"/>
              </a:lnSpc>
              <a:spcBef>
                <a:spcPct val="0"/>
              </a:spcBef>
              <a:spcAft>
                <a:spcPct val="0"/>
              </a:spcAft>
              <a:buClrTx/>
              <a:buSzTx/>
              <a:buFontTx/>
              <a:buNone/>
              <a:tabLst/>
              <a:defRPr/>
            </a:pPr>
            <a:r>
              <a:rPr lang="en-AU" altLang="en-US" dirty="0"/>
              <a:t>Gambling Help Online provide 24/7 free online support across Australia. You can speak to a counsellor either on an online chat, email or over the phone at any time of the day. You can find more information at the Gambling Help Online website.</a:t>
            </a:r>
          </a:p>
          <a:p>
            <a:pPr eaLnBrk="1" hangingPunct="1">
              <a:spcBef>
                <a:spcPct val="0"/>
              </a:spcBef>
            </a:pPr>
            <a:endParaRPr lang="en-AU" altLang="en-US" dirty="0"/>
          </a:p>
          <a:p>
            <a:pPr eaLnBrk="1" hangingPunct="1">
              <a:spcBef>
                <a:spcPct val="0"/>
              </a:spcBef>
            </a:pPr>
            <a:r>
              <a:rPr lang="en-AU" altLang="en-US" b="1" dirty="0"/>
              <a:t>References:</a:t>
            </a:r>
            <a:endParaRPr lang="en-AU" altLang="en-US" dirty="0"/>
          </a:p>
          <a:p>
            <a:pPr marL="0" indent="0">
              <a:buFont typeface="Arial" panose="020B0604020202020204" pitchFamily="34" charset="0"/>
              <a:buNone/>
            </a:pPr>
            <a:r>
              <a:rPr lang="en-AU" altLang="en-US" dirty="0"/>
              <a:t>Gambling Help Queensland. (2024). </a:t>
            </a:r>
            <a:r>
              <a:rPr lang="en-AU" altLang="en-US" i="1" dirty="0"/>
              <a:t>Home. </a:t>
            </a:r>
            <a:r>
              <a:rPr lang="en-AU" altLang="en-US" dirty="0">
                <a:latin typeface="Arial Nova" panose="020B0504020202020204" pitchFamily="34" charset="0"/>
              </a:rPr>
              <a:t>www.gamblinghelpqld.org.au</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altLang="en-US" dirty="0"/>
              <a:t>Gambling Help Online. (2024). </a:t>
            </a:r>
            <a:r>
              <a:rPr lang="en-AU" altLang="en-US" i="1" dirty="0"/>
              <a:t>Home. </a:t>
            </a:r>
            <a:r>
              <a:rPr lang="en-AU" altLang="en-US" dirty="0">
                <a:latin typeface="Arial Nova" panose="020B0504020202020204" pitchFamily="34" charset="0"/>
              </a:rPr>
              <a:t>www.gamblinghelponline.org.au</a:t>
            </a:r>
          </a:p>
          <a:p>
            <a:pPr marL="0" indent="0">
              <a:buFont typeface="Arial" panose="020B0604020202020204" pitchFamily="34" charset="0"/>
              <a:buNone/>
            </a:pPr>
            <a:endParaRPr lang="en-AU" altLang="en-US" dirty="0">
              <a:latin typeface="Arial Nova" panose="020B0504020202020204" pitchFamily="34" charset="0"/>
            </a:endParaRPr>
          </a:p>
          <a:p>
            <a:pPr eaLnBrk="1" hangingPunct="1">
              <a:spcBef>
                <a:spcPct val="0"/>
              </a:spcBef>
            </a:pPr>
            <a:endParaRPr lang="en-AU" altLang="en-US" dirty="0">
              <a:latin typeface="Arial Nova" panose="020B0504020202020204" pitchFamily="34" charset="0"/>
            </a:endParaRPr>
          </a:p>
          <a:p>
            <a:pPr eaLnBrk="1" hangingPunct="1">
              <a:spcBef>
                <a:spcPct val="0"/>
              </a:spcBef>
            </a:pPr>
            <a:endParaRPr lang="en-AU" altLang="en-US" dirty="0"/>
          </a:p>
          <a:p>
            <a:endParaRPr lang="en-AU" altLang="en-US" dirty="0"/>
          </a:p>
        </p:txBody>
      </p:sp>
      <p:sp>
        <p:nvSpPr>
          <p:cNvPr id="46084" name="Slide Number Placeholder 3">
            <a:extLst>
              <a:ext uri="{FF2B5EF4-FFF2-40B4-BE49-F238E27FC236}">
                <a16:creationId xmlns:a16="http://schemas.microsoft.com/office/drawing/2014/main" id="{568B5F49-F46A-7677-747D-9B49A7BE482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92C811C-5803-44B3-B5C0-00EE6C5C20F4}" type="slidenum">
              <a:rPr lang="en-AU" altLang="en-US" smtClean="0"/>
              <a:pPr/>
              <a:t>12</a:t>
            </a:fld>
            <a:endParaRPr lang="en-AU" altLang="en-US"/>
          </a:p>
        </p:txBody>
      </p:sp>
    </p:spTree>
    <p:extLst>
      <p:ext uri="{BB962C8B-B14F-4D97-AF65-F5344CB8AC3E}">
        <p14:creationId xmlns:p14="http://schemas.microsoft.com/office/powerpoint/2010/main" val="19443854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D196DDE6-65C0-5AEE-367C-D18F15924D4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EE60396E-7D0D-E8BF-7990-946F43D3B5F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b="1" dirty="0"/>
              <a:t>Speaker’s notes:</a:t>
            </a:r>
          </a:p>
          <a:p>
            <a:pPr marL="0" marR="0" lvl="0" indent="0" algn="l" defTabSz="914400" rtl="0" eaLnBrk="1" fontAlgn="base" latinLnBrk="0" hangingPunct="1">
              <a:lnSpc>
                <a:spcPct val="100000"/>
              </a:lnSpc>
              <a:spcBef>
                <a:spcPct val="0"/>
              </a:spcBef>
              <a:spcAft>
                <a:spcPct val="0"/>
              </a:spcAft>
              <a:buClrTx/>
              <a:buSzTx/>
              <a:buFontTx/>
              <a:buNone/>
              <a:tabLst/>
              <a:defRPr/>
            </a:pPr>
            <a:r>
              <a:rPr lang="en-AU" altLang="en-US" dirty="0"/>
              <a:t>There are also various support groups available. Gamblers Anonymous Queensland provides group therapy and support across Queensland. Members can meet either face-to-face or online, either weekly or whenever suits them, to listen and speak with other people who are experiencing similar gambling-related challenges. You can find more information about session times and locations at the Gamblers Anonymous Australia website, by clicking the ‘Queensland meetings’ tab.</a:t>
            </a:r>
          </a:p>
          <a:p>
            <a:pPr eaLnBrk="1" hangingPunct="1">
              <a:spcBef>
                <a:spcPct val="0"/>
              </a:spcBef>
            </a:pPr>
            <a:endParaRPr lang="en-AU" altLang="en-US" dirty="0"/>
          </a:p>
          <a:p>
            <a:pPr eaLnBrk="1" hangingPunct="1">
              <a:spcBef>
                <a:spcPct val="0"/>
              </a:spcBef>
            </a:pPr>
            <a:r>
              <a:rPr lang="en-AU" altLang="en-US" dirty="0"/>
              <a:t>Similarly, Gam-Anon Queensland provides group therapy for people impacted by someone else’s gambling, including partners, family, friends and colleagues. Members can also meet either face-to-face or online. You can find more information at the website on screen.</a:t>
            </a:r>
          </a:p>
          <a:p>
            <a:pPr eaLnBrk="1" hangingPunct="1">
              <a:spcBef>
                <a:spcPct val="0"/>
              </a:spcBef>
            </a:pPr>
            <a:endParaRPr lang="en-AU" altLang="en-US" dirty="0"/>
          </a:p>
          <a:p>
            <a:pPr eaLnBrk="1" hangingPunct="1">
              <a:spcBef>
                <a:spcPct val="0"/>
              </a:spcBef>
            </a:pPr>
            <a:r>
              <a:rPr lang="en-AU" altLang="en-US" b="1" dirty="0"/>
              <a:t>References:</a:t>
            </a:r>
            <a:endParaRPr lang="en-AU" altLang="en-US" dirty="0"/>
          </a:p>
          <a:p>
            <a:pPr eaLnBrk="1" hangingPunct="1">
              <a:spcBef>
                <a:spcPct val="0"/>
              </a:spcBef>
            </a:pPr>
            <a:r>
              <a:rPr lang="en-AU" altLang="en-US" dirty="0">
                <a:latin typeface="Arial Nova" panose="020B0504020202020204" pitchFamily="34" charset="0"/>
              </a:rPr>
              <a:t>Gamblers Anonymous. (2024). </a:t>
            </a:r>
            <a:r>
              <a:rPr lang="en-AU" altLang="en-US" i="1" dirty="0">
                <a:latin typeface="Arial Nova" panose="020B0504020202020204" pitchFamily="34" charset="0"/>
              </a:rPr>
              <a:t>Home. </a:t>
            </a:r>
            <a:r>
              <a:rPr lang="en-AU" altLang="en-US" dirty="0">
                <a:latin typeface="Arial Nova" panose="020B0504020202020204" pitchFamily="34" charset="0"/>
              </a:rPr>
              <a:t>www.gaaustralia.org.au</a:t>
            </a:r>
          </a:p>
          <a:p>
            <a:pPr eaLnBrk="1" hangingPunct="1">
              <a:spcBef>
                <a:spcPct val="0"/>
              </a:spcBef>
            </a:pPr>
            <a:endParaRPr lang="en-AU" altLang="en-US" dirty="0">
              <a:latin typeface="Arial Nova" panose="020B0504020202020204" pitchFamily="34" charset="0"/>
            </a:endParaRPr>
          </a:p>
          <a:p>
            <a:pPr eaLnBrk="1" hangingPunct="1">
              <a:spcBef>
                <a:spcPct val="0"/>
              </a:spcBef>
            </a:pPr>
            <a:endParaRPr lang="en-AU" altLang="en-US" dirty="0"/>
          </a:p>
          <a:p>
            <a:endParaRPr lang="en-AU" altLang="en-US" dirty="0"/>
          </a:p>
        </p:txBody>
      </p:sp>
      <p:sp>
        <p:nvSpPr>
          <p:cNvPr id="46084" name="Slide Number Placeholder 3">
            <a:extLst>
              <a:ext uri="{FF2B5EF4-FFF2-40B4-BE49-F238E27FC236}">
                <a16:creationId xmlns:a16="http://schemas.microsoft.com/office/drawing/2014/main" id="{568B5F49-F46A-7677-747D-9B49A7BE482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92C811C-5803-44B3-B5C0-00EE6C5C20F4}" type="slidenum">
              <a:rPr lang="en-AU" altLang="en-US" smtClean="0"/>
              <a:pPr/>
              <a:t>13</a:t>
            </a:fld>
            <a:endParaRPr lang="en-AU" altLang="en-US"/>
          </a:p>
        </p:txBody>
      </p:sp>
    </p:spTree>
    <p:extLst>
      <p:ext uri="{BB962C8B-B14F-4D97-AF65-F5344CB8AC3E}">
        <p14:creationId xmlns:p14="http://schemas.microsoft.com/office/powerpoint/2010/main" val="26490596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id="{2B79D016-C986-3643-B6BA-B8015E22AA2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a:extLst>
              <a:ext uri="{FF2B5EF4-FFF2-40B4-BE49-F238E27FC236}">
                <a16:creationId xmlns:a16="http://schemas.microsoft.com/office/drawing/2014/main" id="{069AF5E1-ACC1-E90E-6239-D92D09D3664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AU" altLang="en-US" b="1"/>
              <a:t>Speaker’s notes:</a:t>
            </a:r>
          </a:p>
          <a:p>
            <a:pPr eaLnBrk="1" hangingPunct="1"/>
            <a:r>
              <a:rPr lang="en-AU" altLang="en-US" dirty="0"/>
              <a:t>If anything we have talked about today raises immediate concern for you, please know you are not alone. Help is always available. You can call the number on the screen or visit the Lifeline website. </a:t>
            </a:r>
          </a:p>
          <a:p>
            <a:pPr eaLnBrk="1" hangingPunct="1"/>
            <a:endParaRPr lang="en-AU" altLang="en-US" dirty="0"/>
          </a:p>
          <a:p>
            <a:pPr eaLnBrk="1" hangingPunct="1"/>
            <a:r>
              <a:rPr lang="en-AU" altLang="en-US" b="1" dirty="0"/>
              <a:t>References:</a:t>
            </a:r>
            <a:endParaRPr lang="en-AU" altLang="en-US" dirty="0"/>
          </a:p>
          <a:p>
            <a:pPr eaLnBrk="1" hangingPunct="1"/>
            <a:r>
              <a:rPr lang="en-AU" altLang="en-US" dirty="0"/>
              <a:t>Lifeline. (2024). </a:t>
            </a:r>
            <a:r>
              <a:rPr lang="en-AU" altLang="en-US" i="1" dirty="0"/>
              <a:t>Home. </a:t>
            </a:r>
            <a:r>
              <a:rPr lang="en-AU" altLang="en-US" dirty="0"/>
              <a:t>www.lifelineqld.org.au</a:t>
            </a:r>
          </a:p>
          <a:p>
            <a:pPr eaLnBrk="1" hangingPunct="1"/>
            <a:endParaRPr lang="en-AU" altLang="en-US" dirty="0"/>
          </a:p>
        </p:txBody>
      </p:sp>
      <p:sp>
        <p:nvSpPr>
          <p:cNvPr id="89092" name="Slide Number Placeholder 3">
            <a:extLst>
              <a:ext uri="{FF2B5EF4-FFF2-40B4-BE49-F238E27FC236}">
                <a16:creationId xmlns:a16="http://schemas.microsoft.com/office/drawing/2014/main" id="{841DA147-3D4B-BC17-3CBF-43C0898D4A9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3801B9F-F544-4235-A1E4-1B322CBCEF04}" type="slidenum">
              <a:rPr lang="en-AU" altLang="en-US" smtClean="0"/>
              <a:pPr fontAlgn="base">
                <a:spcBef>
                  <a:spcPct val="0"/>
                </a:spcBef>
                <a:spcAft>
                  <a:spcPct val="0"/>
                </a:spcAft>
              </a:pPr>
              <a:t>14</a:t>
            </a:fld>
            <a:endParaRPr lang="en-AU"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50AD6519-EC1D-450C-ABA3-0910BB67F9AF}" type="slidenum">
              <a:rPr lang="en-AU" smtClean="0"/>
              <a:pPr>
                <a:defRPr/>
              </a:pPr>
              <a:t>15</a:t>
            </a:fld>
            <a:endParaRPr lang="en-AU"/>
          </a:p>
        </p:txBody>
      </p:sp>
    </p:spTree>
    <p:extLst>
      <p:ext uri="{BB962C8B-B14F-4D97-AF65-F5344CB8AC3E}">
        <p14:creationId xmlns:p14="http://schemas.microsoft.com/office/powerpoint/2010/main" val="3040851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Speaker’s notes:</a:t>
            </a:r>
          </a:p>
          <a:p>
            <a:r>
              <a:rPr lang="en-AU" dirty="0"/>
              <a:t>Some of the content we are about to talk about in the next few slides might be difficult or confronting. If you think engaging in a conversation about domestic and family violence might be harmful or distressing for you right now, we understand. We encourage you to step outside for the next 15-20 minutes. </a:t>
            </a:r>
          </a:p>
          <a:p>
            <a:endParaRPr lang="en-AU" dirty="0"/>
          </a:p>
          <a:p>
            <a:r>
              <a:rPr lang="en-AU" dirty="0"/>
              <a:t>Please know help is available. You can find free and confidential support using the contact information displayed on screen. </a:t>
            </a:r>
          </a:p>
        </p:txBody>
      </p:sp>
      <p:sp>
        <p:nvSpPr>
          <p:cNvPr id="4" name="Slide Number Placeholder 3"/>
          <p:cNvSpPr>
            <a:spLocks noGrp="1"/>
          </p:cNvSpPr>
          <p:nvPr>
            <p:ph type="sldNum" sz="quarter" idx="5"/>
          </p:nvPr>
        </p:nvSpPr>
        <p:spPr/>
        <p:txBody>
          <a:bodyPr/>
          <a:lstStyle/>
          <a:p>
            <a:fld id="{BD6CC859-5DB2-4B86-AC7B-E2792F52A94C}" type="slidenum">
              <a:rPr lang="en-AU" smtClean="0"/>
              <a:t>2</a:t>
            </a:fld>
            <a:endParaRPr lang="en-AU"/>
          </a:p>
        </p:txBody>
      </p:sp>
    </p:spTree>
    <p:extLst>
      <p:ext uri="{BB962C8B-B14F-4D97-AF65-F5344CB8AC3E}">
        <p14:creationId xmlns:p14="http://schemas.microsoft.com/office/powerpoint/2010/main" val="3887826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ED0B6A71-C370-23D8-5588-8F0CE39BA43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943B2856-F144-9910-43C9-021CB9C45C3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AU" altLang="en-US" b="1" dirty="0"/>
              <a:t>Speaker’s notes:</a:t>
            </a:r>
          </a:p>
          <a:p>
            <a:pPr eaLnBrk="1" hangingPunct="1"/>
            <a:r>
              <a:rPr lang="en-AU" altLang="en-US" dirty="0"/>
              <a:t>In this module, we’re going to talk about the link between gambling and domestic and family violence (DFV). We’ll start with a definition of DFV, explore the different types of DFV, its link to gambling, and talk about available support services.</a:t>
            </a:r>
          </a:p>
        </p:txBody>
      </p:sp>
      <p:sp>
        <p:nvSpPr>
          <p:cNvPr id="4" name="Slide Number Placeholder 3">
            <a:extLst>
              <a:ext uri="{FF2B5EF4-FFF2-40B4-BE49-F238E27FC236}">
                <a16:creationId xmlns:a16="http://schemas.microsoft.com/office/drawing/2014/main" id="{132E4F7F-36EE-DE07-4EC9-79F5E549C68F}"/>
              </a:ext>
            </a:extLst>
          </p:cNvPr>
          <p:cNvSpPr>
            <a:spLocks noGrp="1"/>
          </p:cNvSpPr>
          <p:nvPr>
            <p:ph type="sldNum" sz="quarter" idx="5"/>
          </p:nvPr>
        </p:nvSpPr>
        <p:spPr/>
        <p:txBody>
          <a:bodyPr/>
          <a:lstStyle/>
          <a:p>
            <a:pPr>
              <a:defRPr/>
            </a:pPr>
            <a:fld id="{4374FB34-50BE-4016-8F10-B213D44293EB}" type="slidenum">
              <a:rPr lang="en-AU" smtClean="0"/>
              <a:pPr>
                <a:defRPr/>
              </a:pPr>
              <a:t>3</a:t>
            </a:fld>
            <a:endParaRPr lang="en-AU"/>
          </a:p>
        </p:txBody>
      </p:sp>
    </p:spTree>
    <p:extLst>
      <p:ext uri="{BB962C8B-B14F-4D97-AF65-F5344CB8AC3E}">
        <p14:creationId xmlns:p14="http://schemas.microsoft.com/office/powerpoint/2010/main" val="3872126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Speaker’s notes:</a:t>
            </a:r>
          </a:p>
          <a:p>
            <a:r>
              <a:rPr lang="en-AU" dirty="0"/>
              <a:t>Domestic and family violence, or DFV, refers to any behaviour that causes physical, emotional, or psychological harm within </a:t>
            </a:r>
            <a:r>
              <a:rPr lang="en-AU" u="none" dirty="0">
                <a:highlight>
                  <a:srgbClr val="FFFF00"/>
                </a:highlight>
              </a:rPr>
              <a:t>intimate </a:t>
            </a:r>
            <a:r>
              <a:rPr lang="en-AU" strike="noStrike" dirty="0"/>
              <a:t>partner </a:t>
            </a:r>
            <a:r>
              <a:rPr lang="en-AU" u="none" strike="noStrike" dirty="0"/>
              <a:t>relationships</a:t>
            </a:r>
            <a:r>
              <a:rPr lang="en-AU" dirty="0"/>
              <a:t>, families and broader communities. It is any behaviour that is violent, threatening, controlling or intended to make someone feel scared or unsafe. It can happen to anyone, at any time, no matter their age, gender or sexual orientation. It can happen anywhere, including at home, school, work, or religious and community settings. DFV can continue even after someone has left a violent relationship. </a:t>
            </a:r>
            <a:r>
              <a:rPr lang="en-AU" sz="1800" u="none" dirty="0">
                <a:effectLst/>
                <a:latin typeface="Segoe UI" panose="020B0502040204020203" pitchFamily="34" charset="0"/>
              </a:rPr>
              <a:t>It is never a person’s fault if they experience DFV and coercive control. It is the responsibility of the person using controlling or abusive behaviours to stop hurting those they say they care about.</a:t>
            </a:r>
            <a:endParaRPr lang="en-AU" u="none" strike="sngStrike" dirty="0"/>
          </a:p>
          <a:p>
            <a:endParaRPr lang="en-AU" dirty="0"/>
          </a:p>
          <a:p>
            <a:r>
              <a:rPr lang="en-AU" b="1" dirty="0"/>
              <a:t>References: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i="0" dirty="0">
                <a:solidFill>
                  <a:srgbClr val="212121"/>
                </a:solidFill>
                <a:effectLst/>
                <a:latin typeface="Roboto" panose="02000000000000000000" pitchFamily="2" charset="0"/>
              </a:rPr>
              <a:t>Gambling Help Online. (2024). </a:t>
            </a:r>
            <a:r>
              <a:rPr lang="en-AU" b="0" i="1" dirty="0">
                <a:solidFill>
                  <a:srgbClr val="212121"/>
                </a:solidFill>
                <a:effectLst/>
                <a:latin typeface="Roboto" panose="02000000000000000000" pitchFamily="2" charset="0"/>
              </a:rPr>
              <a:t>Gambling and family violence. </a:t>
            </a:r>
            <a:r>
              <a:rPr lang="en-AU" b="0" i="0" dirty="0">
                <a:solidFill>
                  <a:srgbClr val="212121"/>
                </a:solidFill>
                <a:effectLst/>
                <a:latin typeface="Roboto" panose="02000000000000000000" pitchFamily="2" charset="0"/>
              </a:rPr>
              <a:t>https://www.gamblinghelponline.org.au/support-yourself-or-others/understanding-gambling/gambling-and-family-violence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i="0" dirty="0">
                <a:solidFill>
                  <a:srgbClr val="212121"/>
                </a:solidFill>
                <a:effectLst/>
                <a:latin typeface="Roboto" panose="02000000000000000000" pitchFamily="2" charset="0"/>
              </a:rPr>
              <a:t>Australian Government. (2024). What is family and domestic violence. https://www.servicesaustralia.gov.au/what-family-and-domestic-violence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i="0" dirty="0">
                <a:solidFill>
                  <a:srgbClr val="212121"/>
                </a:solidFill>
                <a:effectLst/>
                <a:latin typeface="Roboto" panose="02000000000000000000" pitchFamily="2" charset="0"/>
              </a:rPr>
              <a:t>Queensland Government. (2024) </a:t>
            </a:r>
            <a:r>
              <a:rPr lang="en-AU" b="0" i="1" dirty="0">
                <a:solidFill>
                  <a:srgbClr val="212121"/>
                </a:solidFill>
                <a:effectLst/>
                <a:latin typeface="Roboto" panose="02000000000000000000" pitchFamily="2" charset="0"/>
              </a:rPr>
              <a:t>What is domestic and family violence? </a:t>
            </a:r>
            <a:r>
              <a:rPr lang="en-AU" b="0" i="0" dirty="0">
                <a:solidFill>
                  <a:srgbClr val="212121"/>
                </a:solidFill>
                <a:effectLst/>
                <a:latin typeface="Roboto" panose="02000000000000000000" pitchFamily="2" charset="0"/>
              </a:rPr>
              <a:t>https://www.qld.gov.au/community/getting-support-health-social-issue/support-victims-abuse/need-to-know/domestic-and-family-violence/what-is-domestic-and-family-violence</a:t>
            </a:r>
            <a:endParaRPr lang="en-AU" i="0" dirty="0"/>
          </a:p>
        </p:txBody>
      </p:sp>
      <p:sp>
        <p:nvSpPr>
          <p:cNvPr id="4" name="Slide Number Placeholder 3"/>
          <p:cNvSpPr>
            <a:spLocks noGrp="1"/>
          </p:cNvSpPr>
          <p:nvPr>
            <p:ph type="sldNum" sz="quarter" idx="5"/>
          </p:nvPr>
        </p:nvSpPr>
        <p:spPr/>
        <p:txBody>
          <a:bodyPr/>
          <a:lstStyle/>
          <a:p>
            <a:fld id="{BD6CC859-5DB2-4B86-AC7B-E2792F52A94C}" type="slidenum">
              <a:rPr lang="en-AU" smtClean="0"/>
              <a:t>4</a:t>
            </a:fld>
            <a:endParaRPr lang="en-AU"/>
          </a:p>
        </p:txBody>
      </p:sp>
    </p:spTree>
    <p:extLst>
      <p:ext uri="{BB962C8B-B14F-4D97-AF65-F5344CB8AC3E}">
        <p14:creationId xmlns:p14="http://schemas.microsoft.com/office/powerpoint/2010/main" val="1402444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Speaker’s notes:</a:t>
            </a:r>
          </a:p>
          <a:p>
            <a:r>
              <a:rPr lang="en-AU" dirty="0"/>
              <a:t>Violent or abusive behaviour can mean many different things, so it looks different in every setting. However, it’s important to know, DFV is much more than just physical. It includes:</a:t>
            </a:r>
          </a:p>
          <a:p>
            <a:r>
              <a:rPr lang="en-AU" dirty="0"/>
              <a:t>Physical - Any actual or threatened attack on someone’s body or physical safety, like using intimidating body language, holding or restraining someone, and throwing things.</a:t>
            </a:r>
          </a:p>
          <a:p>
            <a:r>
              <a:rPr lang="en-AU" dirty="0"/>
              <a:t>Verbal - </a:t>
            </a:r>
            <a:r>
              <a:rPr lang="en-AU" b="0" i="0" dirty="0">
                <a:solidFill>
                  <a:srgbClr val="313131"/>
                </a:solidFill>
                <a:effectLst/>
                <a:latin typeface="Barlow" panose="00000500000000000000" pitchFamily="2" charset="0"/>
              </a:rPr>
              <a:t>Any behaviour involving the use of words, whether spoken or written (including online), to cause harm to a person – like yelling, putting down, name calling, and belittling behaviours.</a:t>
            </a:r>
            <a:endParaRPr lang="en-AU" dirty="0"/>
          </a:p>
          <a:p>
            <a:r>
              <a:rPr lang="en-AU" b="0" i="0" dirty="0">
                <a:solidFill>
                  <a:srgbClr val="313131"/>
                </a:solidFill>
                <a:effectLst/>
                <a:latin typeface="Barlow" panose="00000500000000000000" pitchFamily="2" charset="0"/>
              </a:rPr>
              <a:t>Emotional - Any behaviour that undermines another person’s self-worth, confidence and independence. It can include name calling or insults, gaslighting, ridiculing or shaming, intentionally causing embarrassment or guilt, and threatening to harm oneself or other people.</a:t>
            </a:r>
          </a:p>
          <a:p>
            <a:pPr algn="l"/>
            <a:r>
              <a:rPr lang="en-AU" b="0" i="0" dirty="0">
                <a:solidFill>
                  <a:srgbClr val="313131"/>
                </a:solidFill>
                <a:effectLst/>
                <a:latin typeface="Barlow" panose="00000500000000000000" pitchFamily="2" charset="0"/>
              </a:rPr>
              <a:t>Psychological - Any behaviour that threatens or causes fear in a person which is used in order to control them, like coercion, defamation, verbal insults or harassment.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Sexual - </a:t>
            </a:r>
            <a:r>
              <a:rPr lang="en-AU" b="0" i="0" dirty="0">
                <a:solidFill>
                  <a:srgbClr val="313131"/>
                </a:solidFill>
                <a:effectLst/>
                <a:latin typeface="Barlow" panose="00000500000000000000" pitchFamily="2" charset="0"/>
              </a:rPr>
              <a:t>Any actual or threatened sexual contact without consent, like unwanted touching, exposing oneself, or having sex without consent.</a:t>
            </a:r>
          </a:p>
          <a:p>
            <a:r>
              <a:rPr lang="en-AU" b="0" i="0" dirty="0">
                <a:solidFill>
                  <a:srgbClr val="313131"/>
                </a:solidFill>
                <a:effectLst/>
                <a:latin typeface="Barlow" panose="00000500000000000000" pitchFamily="2" charset="0"/>
              </a:rPr>
              <a:t>Social isolation - Any behaviour that limits, controls or interferes with someone’s social activities or relationships with others, like excessive questioning, monitoring movements and social communications, and preventing someone from having contact with family or friends.</a:t>
            </a:r>
          </a:p>
          <a:p>
            <a:r>
              <a:rPr lang="en-AU" b="0" i="0" dirty="0">
                <a:solidFill>
                  <a:srgbClr val="313131"/>
                </a:solidFill>
                <a:effectLst/>
                <a:latin typeface="Barlow" panose="00000500000000000000" pitchFamily="2" charset="0"/>
              </a:rPr>
              <a:t>Spiritual - Any behaviour that uses a person’s spiritual or religious beliefs to manipulate, dominate, or control them, like preventing them from attending religious gatherings, preventing them from practicing their faith, or ridiculing their beliefs.</a:t>
            </a:r>
          </a:p>
          <a:p>
            <a:pPr algn="l"/>
            <a:r>
              <a:rPr lang="en-AU" b="0" i="0" dirty="0">
                <a:solidFill>
                  <a:srgbClr val="313131"/>
                </a:solidFill>
                <a:effectLst/>
                <a:latin typeface="Barlow" panose="00000500000000000000" pitchFamily="2" charset="0"/>
              </a:rPr>
              <a:t>Cultural - Any behaviour that uses an aspect of a person’s culture, religion, or tradition to control them, like belittling a person’s cultural beliefs or practices, violating or preventing these practices, or denying access to their cultural community.</a:t>
            </a:r>
          </a:p>
          <a:p>
            <a:pPr algn="l"/>
            <a:r>
              <a:rPr lang="en-AU" b="0" i="0" dirty="0">
                <a:solidFill>
                  <a:srgbClr val="313131"/>
                </a:solidFill>
                <a:effectLst/>
                <a:latin typeface="Barlow" panose="00000500000000000000" pitchFamily="2" charset="0"/>
              </a:rPr>
              <a:t>Financial - Any behaviour that controls a person’s financial resources without the person’s consent or misuses those resources, like stealing money or property, denying someone access to their own money, incurring debts in someone’s name, and making financial decisions without consultation.</a:t>
            </a:r>
          </a:p>
          <a:p>
            <a:br>
              <a:rPr lang="en-AU" b="0" i="0" dirty="0">
                <a:solidFill>
                  <a:srgbClr val="313131"/>
                </a:solidFill>
                <a:effectLst/>
                <a:latin typeface="Barlow" panose="00000500000000000000" pitchFamily="2" charset="0"/>
              </a:rPr>
            </a:br>
            <a:r>
              <a:rPr lang="en-AU" b="1" dirty="0"/>
              <a:t>References: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i="0" dirty="0">
                <a:solidFill>
                  <a:srgbClr val="212121"/>
                </a:solidFill>
                <a:effectLst/>
                <a:latin typeface="Roboto" panose="02000000000000000000" pitchFamily="2" charset="0"/>
              </a:rPr>
              <a:t>Gambling Help Online. (2024). </a:t>
            </a:r>
            <a:r>
              <a:rPr lang="en-AU" b="0" i="1" dirty="0">
                <a:solidFill>
                  <a:srgbClr val="212121"/>
                </a:solidFill>
                <a:effectLst/>
                <a:latin typeface="Roboto" panose="02000000000000000000" pitchFamily="2" charset="0"/>
              </a:rPr>
              <a:t>Gambling and family violence. </a:t>
            </a:r>
            <a:r>
              <a:rPr lang="en-AU" b="0" i="0" dirty="0">
                <a:solidFill>
                  <a:srgbClr val="212121"/>
                </a:solidFill>
                <a:effectLst/>
                <a:latin typeface="Roboto" panose="02000000000000000000" pitchFamily="2" charset="0"/>
              </a:rPr>
              <a:t>https://www.gamblinghelponline.org.au/support-yourself-or-others/understanding-gambling/gambling-and-family-violence</a:t>
            </a:r>
          </a:p>
          <a:p>
            <a:br>
              <a:rPr lang="en-AU" b="0" i="0" dirty="0">
                <a:solidFill>
                  <a:srgbClr val="313131"/>
                </a:solidFill>
                <a:effectLst/>
                <a:latin typeface="Barlow" panose="00000500000000000000" pitchFamily="2" charset="0"/>
              </a:rPr>
            </a:br>
            <a:endParaRPr lang="en-AU" b="0" i="0" dirty="0">
              <a:solidFill>
                <a:srgbClr val="313131"/>
              </a:solidFill>
              <a:effectLst/>
              <a:latin typeface="Barlow" panose="00000500000000000000" pitchFamily="2" charset="0"/>
            </a:endParaRPr>
          </a:p>
        </p:txBody>
      </p:sp>
      <p:sp>
        <p:nvSpPr>
          <p:cNvPr id="4" name="Slide Number Placeholder 3"/>
          <p:cNvSpPr>
            <a:spLocks noGrp="1"/>
          </p:cNvSpPr>
          <p:nvPr>
            <p:ph type="sldNum" sz="quarter" idx="5"/>
          </p:nvPr>
        </p:nvSpPr>
        <p:spPr/>
        <p:txBody>
          <a:bodyPr/>
          <a:lstStyle/>
          <a:p>
            <a:fld id="{BD6CC859-5DB2-4B86-AC7B-E2792F52A94C}" type="slidenum">
              <a:rPr lang="en-AU" smtClean="0"/>
              <a:t>5</a:t>
            </a:fld>
            <a:endParaRPr lang="en-AU"/>
          </a:p>
        </p:txBody>
      </p:sp>
    </p:spTree>
    <p:extLst>
      <p:ext uri="{BB962C8B-B14F-4D97-AF65-F5344CB8AC3E}">
        <p14:creationId xmlns:p14="http://schemas.microsoft.com/office/powerpoint/2010/main" val="3177429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Speaker’s notes:</a:t>
            </a:r>
          </a:p>
          <a:p>
            <a:r>
              <a:rPr lang="en-AU" dirty="0"/>
              <a:t>Sometimes, gambling harm and DFV can happen together. Gambling can put immense pressure on families and relationships. It can increase stress, tension and conflict. Sometimes, that conflict can lead to violence. Research tells us that people experiencing gambling harm are more likely than others to experience DFV and/or to act violently themselves. We know that people who gamble can be become violent towards their loved ones as their gambling losses or gambling-related stresses increase. However, loved ones can also be violent towards the person who gambles, as their gambling-related losses and stresses increase. Likewise, many people use gambling as a coping mechanism. Some people gamble to physically or emotionally escape from violence they’re experiencing at home; while other people can gamble to try to deny or forget about their own violent behaviour. </a:t>
            </a:r>
            <a:r>
              <a:rPr lang="en-AU" b="0" i="0" dirty="0">
                <a:solidFill>
                  <a:srgbClr val="313131"/>
                </a:solidFill>
                <a:effectLst/>
                <a:latin typeface="Barlow" panose="00000500000000000000" pitchFamily="2" charset="0"/>
              </a:rPr>
              <a:t>Regardless of how they are connected, there can be a complex and difficult link between gambling and DFV. </a:t>
            </a:r>
          </a:p>
          <a:p>
            <a:br>
              <a:rPr lang="en-AU" b="0" i="0" dirty="0">
                <a:solidFill>
                  <a:srgbClr val="313131"/>
                </a:solidFill>
                <a:effectLst/>
                <a:latin typeface="Barlow" panose="00000500000000000000" pitchFamily="2" charset="0"/>
              </a:rPr>
            </a:br>
            <a:r>
              <a:rPr lang="en-AU" b="1" dirty="0"/>
              <a:t>References: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i="0" dirty="0">
                <a:solidFill>
                  <a:srgbClr val="212121"/>
                </a:solidFill>
                <a:effectLst/>
                <a:latin typeface="Roboto" panose="02000000000000000000" pitchFamily="2" charset="0"/>
              </a:rPr>
              <a:t>Gambling Help Online. (2024). </a:t>
            </a:r>
            <a:r>
              <a:rPr lang="en-AU" b="0" i="1" dirty="0">
                <a:solidFill>
                  <a:srgbClr val="212121"/>
                </a:solidFill>
                <a:effectLst/>
                <a:latin typeface="Roboto" panose="02000000000000000000" pitchFamily="2" charset="0"/>
              </a:rPr>
              <a:t>Gambling and family violence. </a:t>
            </a:r>
            <a:r>
              <a:rPr lang="en-AU" b="0" i="0" dirty="0">
                <a:solidFill>
                  <a:srgbClr val="212121"/>
                </a:solidFill>
                <a:effectLst/>
                <a:latin typeface="Roboto" panose="02000000000000000000" pitchFamily="2" charset="0"/>
              </a:rPr>
              <a:t>https://www.gamblinghelponline.org.au/support-yourself-or-others/understanding-gambling/gambling-and-family-violence</a:t>
            </a:r>
          </a:p>
          <a:p>
            <a:endParaRPr lang="en-AU" dirty="0"/>
          </a:p>
        </p:txBody>
      </p:sp>
      <p:sp>
        <p:nvSpPr>
          <p:cNvPr id="4" name="Slide Number Placeholder 3"/>
          <p:cNvSpPr>
            <a:spLocks noGrp="1"/>
          </p:cNvSpPr>
          <p:nvPr>
            <p:ph type="sldNum" sz="quarter" idx="5"/>
          </p:nvPr>
        </p:nvSpPr>
        <p:spPr/>
        <p:txBody>
          <a:bodyPr/>
          <a:lstStyle/>
          <a:p>
            <a:fld id="{BD6CC859-5DB2-4B86-AC7B-E2792F52A94C}" type="slidenum">
              <a:rPr lang="en-AU" smtClean="0"/>
              <a:t>6</a:t>
            </a:fld>
            <a:endParaRPr lang="en-AU"/>
          </a:p>
        </p:txBody>
      </p:sp>
    </p:spTree>
    <p:extLst>
      <p:ext uri="{BB962C8B-B14F-4D97-AF65-F5344CB8AC3E}">
        <p14:creationId xmlns:p14="http://schemas.microsoft.com/office/powerpoint/2010/main" val="2592744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i="0" dirty="0">
                <a:solidFill>
                  <a:srgbClr val="313131"/>
                </a:solidFill>
                <a:effectLst/>
                <a:latin typeface="Barlow" panose="00000500000000000000" pitchFamily="2" charset="0"/>
              </a:rPr>
              <a:t>Speaker’s notes:</a:t>
            </a:r>
          </a:p>
          <a:p>
            <a:r>
              <a:rPr lang="en-AU" b="0" i="0" dirty="0">
                <a:solidFill>
                  <a:srgbClr val="313131"/>
                </a:solidFill>
                <a:effectLst/>
                <a:latin typeface="Barlow" panose="00000500000000000000" pitchFamily="2" charset="0"/>
              </a:rPr>
              <a:t>Financial abuse is when someone controls or manipulates another person’s so that they have power over them. This type of abuse is common in relationships or families where someone is experiencing gambling harm. Some people who gamble may attempt to gain control of the family’s finances to get more money to gamble or pay off debts. Likewise, family members may also restrict financial access to the person who gambles in an attempt to get some control over the family finances. </a:t>
            </a:r>
          </a:p>
          <a:p>
            <a:endParaRPr lang="en-AU" b="0" i="0" dirty="0">
              <a:solidFill>
                <a:srgbClr val="313131"/>
              </a:solidFill>
              <a:effectLst/>
              <a:latin typeface="Barlow" panose="00000500000000000000" pitchFamily="2" charset="0"/>
            </a:endParaRPr>
          </a:p>
          <a:p>
            <a:r>
              <a:rPr lang="en-AU" b="1" dirty="0"/>
              <a:t>References: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i="0" dirty="0">
                <a:solidFill>
                  <a:srgbClr val="212121"/>
                </a:solidFill>
                <a:effectLst/>
                <a:latin typeface="Roboto" panose="02000000000000000000" pitchFamily="2" charset="0"/>
              </a:rPr>
              <a:t>Gambling Help Online. (2024). </a:t>
            </a:r>
            <a:r>
              <a:rPr lang="en-AU" b="0" i="1" dirty="0">
                <a:solidFill>
                  <a:srgbClr val="212121"/>
                </a:solidFill>
                <a:effectLst/>
                <a:latin typeface="Roboto" panose="02000000000000000000" pitchFamily="2" charset="0"/>
              </a:rPr>
              <a:t>Gambling and family violence. </a:t>
            </a:r>
            <a:r>
              <a:rPr lang="en-AU" b="0" i="0" dirty="0">
                <a:solidFill>
                  <a:srgbClr val="212121"/>
                </a:solidFill>
                <a:effectLst/>
                <a:latin typeface="Roboto" panose="02000000000000000000" pitchFamily="2" charset="0"/>
              </a:rPr>
              <a:t>https://www.gamblinghelponline.org.au/support-yourself-or-others/understanding-gambling/gambling-and-family-violence</a:t>
            </a:r>
          </a:p>
          <a:p>
            <a:endParaRPr lang="en-AU" dirty="0"/>
          </a:p>
        </p:txBody>
      </p:sp>
      <p:sp>
        <p:nvSpPr>
          <p:cNvPr id="4" name="Slide Number Placeholder 3"/>
          <p:cNvSpPr>
            <a:spLocks noGrp="1"/>
          </p:cNvSpPr>
          <p:nvPr>
            <p:ph type="sldNum" sz="quarter" idx="5"/>
          </p:nvPr>
        </p:nvSpPr>
        <p:spPr/>
        <p:txBody>
          <a:bodyPr/>
          <a:lstStyle/>
          <a:p>
            <a:fld id="{BD6CC859-5DB2-4B86-AC7B-E2792F52A94C}" type="slidenum">
              <a:rPr lang="en-AU" smtClean="0"/>
              <a:t>7</a:t>
            </a:fld>
            <a:endParaRPr lang="en-AU"/>
          </a:p>
        </p:txBody>
      </p:sp>
    </p:spTree>
    <p:extLst>
      <p:ext uri="{BB962C8B-B14F-4D97-AF65-F5344CB8AC3E}">
        <p14:creationId xmlns:p14="http://schemas.microsoft.com/office/powerpoint/2010/main" val="4081983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D9FD1345-611B-065E-54D3-8E8F8CB94EF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6D8462E5-513D-EEC7-18B8-98F08C4710C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b="1" dirty="0"/>
              <a:t>Speaker’s notes:</a:t>
            </a:r>
          </a:p>
          <a:p>
            <a:r>
              <a:rPr lang="en-AU" altLang="en-US" dirty="0"/>
              <a:t>It’s important to understand that the connection between gambling and DFV is complex. It can involve many other factors, including financial stress, mental ill-health, substance misuse, homelessness, and other life stresses like work or study stress. </a:t>
            </a:r>
            <a:r>
              <a:rPr lang="en-AU" b="0" i="0" u="none" dirty="0">
                <a:solidFill>
                  <a:srgbClr val="313131"/>
                </a:solidFill>
                <a:effectLst/>
                <a:latin typeface="Barlow" panose="00000500000000000000" pitchFamily="2" charset="0"/>
              </a:rPr>
              <a:t>Sometimes people feel unsure about asking for help </a:t>
            </a:r>
            <a:r>
              <a:rPr lang="en-AU" b="0" i="0" u="none" dirty="0">
                <a:solidFill>
                  <a:srgbClr val="313131"/>
                </a:solidFill>
                <a:effectLst/>
                <a:highlight>
                  <a:srgbClr val="FFFF00"/>
                </a:highlight>
                <a:latin typeface="Barlow" panose="00000500000000000000" pitchFamily="2" charset="0"/>
              </a:rPr>
              <a:t>or don’t feel they can</a:t>
            </a:r>
            <a:r>
              <a:rPr lang="en-AU" b="0" i="0" u="none" dirty="0">
                <a:solidFill>
                  <a:srgbClr val="313131"/>
                </a:solidFill>
                <a:effectLst/>
                <a:latin typeface="Barlow" panose="00000500000000000000" pitchFamily="2" charset="0"/>
              </a:rPr>
              <a:t>, but it’s important to protect yourself and your family and to learn how to deal with what is going on in your life. </a:t>
            </a:r>
            <a:endParaRPr lang="en-AU" altLang="en-US" b="0" u="none" strike="sngStrike" dirty="0"/>
          </a:p>
          <a:p>
            <a:endParaRPr lang="en-AU" altLang="en-US" dirty="0"/>
          </a:p>
          <a:p>
            <a:r>
              <a:rPr lang="en-AU" altLang="en-US" b="1" dirty="0"/>
              <a:t>References: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i="0" dirty="0">
                <a:solidFill>
                  <a:srgbClr val="212121"/>
                </a:solidFill>
                <a:effectLst/>
                <a:latin typeface="Roboto" panose="02000000000000000000" pitchFamily="2" charset="0"/>
              </a:rPr>
              <a:t>Gambling Help Online. (2024). </a:t>
            </a:r>
            <a:r>
              <a:rPr lang="en-AU" b="0" i="1" dirty="0">
                <a:solidFill>
                  <a:srgbClr val="212121"/>
                </a:solidFill>
                <a:effectLst/>
                <a:latin typeface="Roboto" panose="02000000000000000000" pitchFamily="2" charset="0"/>
              </a:rPr>
              <a:t>Gambling and family violence. </a:t>
            </a:r>
            <a:r>
              <a:rPr lang="en-AU" b="0" i="0" dirty="0">
                <a:solidFill>
                  <a:srgbClr val="212121"/>
                </a:solidFill>
                <a:effectLst/>
                <a:latin typeface="Roboto" panose="02000000000000000000" pitchFamily="2" charset="0"/>
              </a:rPr>
              <a:t>https://www.gamblinghelponline.org.au/support-yourself-or-others/understanding-gambling/gambling-and-family-violence</a:t>
            </a:r>
          </a:p>
          <a:p>
            <a:endParaRPr lang="en-AU" altLang="en-US" dirty="0"/>
          </a:p>
        </p:txBody>
      </p:sp>
      <p:sp>
        <p:nvSpPr>
          <p:cNvPr id="4" name="Slide Number Placeholder 3">
            <a:extLst>
              <a:ext uri="{FF2B5EF4-FFF2-40B4-BE49-F238E27FC236}">
                <a16:creationId xmlns:a16="http://schemas.microsoft.com/office/drawing/2014/main" id="{D4DE0EFB-EDA9-87C2-10AB-7C686A7DF0BF}"/>
              </a:ext>
            </a:extLst>
          </p:cNvPr>
          <p:cNvSpPr>
            <a:spLocks noGrp="1"/>
          </p:cNvSpPr>
          <p:nvPr>
            <p:ph type="sldNum" sz="quarter" idx="5"/>
          </p:nvPr>
        </p:nvSpPr>
        <p:spPr/>
        <p:txBody>
          <a:bodyPr/>
          <a:lstStyle/>
          <a:p>
            <a:pPr>
              <a:defRPr/>
            </a:pPr>
            <a:fld id="{A7A9C7F7-0D4E-4978-8927-B94CD8D836F4}" type="slidenum">
              <a:rPr lang="en-AU" smtClean="0"/>
              <a:pPr>
                <a:defRPr/>
              </a:pPr>
              <a:t>8</a:t>
            </a:fld>
            <a:endParaRPr lang="en-AU"/>
          </a:p>
        </p:txBody>
      </p:sp>
    </p:spTree>
    <p:extLst>
      <p:ext uri="{BB962C8B-B14F-4D97-AF65-F5344CB8AC3E}">
        <p14:creationId xmlns:p14="http://schemas.microsoft.com/office/powerpoint/2010/main" val="2985783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06E67988-2E05-32B2-6102-F8891470CC0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85E05632-3D57-879A-E425-C6B2DC176F9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b="1" dirty="0"/>
              <a:t>Note for presenter:</a:t>
            </a:r>
          </a:p>
          <a:p>
            <a:r>
              <a:rPr lang="en-AU" altLang="en-US" dirty="0"/>
              <a:t>Please include the relevant GHS phone number and hours.</a:t>
            </a:r>
          </a:p>
          <a:p>
            <a:endParaRPr lang="en-AU" altLang="en-US" b="1" dirty="0"/>
          </a:p>
          <a:p>
            <a:r>
              <a:rPr lang="en-AU" altLang="en-US" b="1" dirty="0"/>
              <a:t>Speaker’s notes:</a:t>
            </a:r>
          </a:p>
          <a:p>
            <a:r>
              <a:rPr lang="en-AU" altLang="en-US" dirty="0"/>
              <a:t>If you or someone you know is experiencing gambling harm, you can seek help from our support services. We offer free and confidential counselling services to both the person experiencing gambling harm and the people close to them. You can seek this support either face-to-face, over the phone or online. Our counsellors will always provide non-judgmental support. We’ll talk about the reasons you’ve decided to seek help and make plans together for the changes we can make to your gambling, your relationships and your life. You can find our phone number and website on the screen.</a:t>
            </a:r>
          </a:p>
          <a:p>
            <a:endParaRPr lang="en-AU" altLang="en-US" dirty="0"/>
          </a:p>
        </p:txBody>
      </p:sp>
      <p:sp>
        <p:nvSpPr>
          <p:cNvPr id="41988" name="Slide Number Placeholder 3">
            <a:extLst>
              <a:ext uri="{FF2B5EF4-FFF2-40B4-BE49-F238E27FC236}">
                <a16:creationId xmlns:a16="http://schemas.microsoft.com/office/drawing/2014/main" id="{39806B6F-185D-615B-2710-2453611E63E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8FE53AF-E417-4FCB-8C73-CFE9F52F02D3}" type="slidenum">
              <a:rPr lang="en-AU" altLang="en-US" smtClean="0"/>
              <a:pPr/>
              <a:t>9</a:t>
            </a:fld>
            <a:endParaRPr lang="en-AU"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D5F59-800C-B194-503D-BF57A23F86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85777C2C-8FC3-7BF8-E066-6A8B0D1BD2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649E7B9E-1B99-DA68-9F49-A11636D0B9C9}"/>
              </a:ext>
            </a:extLst>
          </p:cNvPr>
          <p:cNvSpPr>
            <a:spLocks noGrp="1"/>
          </p:cNvSpPr>
          <p:nvPr>
            <p:ph type="dt" sz="half" idx="10"/>
          </p:nvPr>
        </p:nvSpPr>
        <p:spPr/>
        <p:txBody>
          <a:bodyPr/>
          <a:lstStyle/>
          <a:p>
            <a:fld id="{EDD13099-CAF7-4A7A-BF80-C6B5FD8669D3}" type="datetimeFigureOut">
              <a:rPr lang="en-AU" smtClean="0"/>
              <a:t>17/10/2024</a:t>
            </a:fld>
            <a:endParaRPr lang="en-AU"/>
          </a:p>
        </p:txBody>
      </p:sp>
      <p:sp>
        <p:nvSpPr>
          <p:cNvPr id="5" name="Footer Placeholder 4">
            <a:extLst>
              <a:ext uri="{FF2B5EF4-FFF2-40B4-BE49-F238E27FC236}">
                <a16:creationId xmlns:a16="http://schemas.microsoft.com/office/drawing/2014/main" id="{6D21735A-4553-64C6-A05B-F59C709686B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B77A52F-AAF6-D90D-7C2D-2329101FFECE}"/>
              </a:ext>
            </a:extLst>
          </p:cNvPr>
          <p:cNvSpPr>
            <a:spLocks noGrp="1"/>
          </p:cNvSpPr>
          <p:nvPr>
            <p:ph type="sldNum" sz="quarter" idx="12"/>
          </p:nvPr>
        </p:nvSpPr>
        <p:spPr/>
        <p:txBody>
          <a:bodyPr/>
          <a:lstStyle/>
          <a:p>
            <a:fld id="{DDDE8196-1404-4FAF-87E7-7EA0D5C0B12B}" type="slidenum">
              <a:rPr lang="en-AU" smtClean="0"/>
              <a:t>‹#›</a:t>
            </a:fld>
            <a:endParaRPr lang="en-AU"/>
          </a:p>
        </p:txBody>
      </p:sp>
    </p:spTree>
    <p:extLst>
      <p:ext uri="{BB962C8B-B14F-4D97-AF65-F5344CB8AC3E}">
        <p14:creationId xmlns:p14="http://schemas.microsoft.com/office/powerpoint/2010/main" val="916393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E59DA-2CDD-EAEF-6174-42C78E84BDFB}"/>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A3935013-C062-6C83-F570-3EA42381C5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D462E86-66BF-704B-CF90-7CC48781BE2C}"/>
              </a:ext>
            </a:extLst>
          </p:cNvPr>
          <p:cNvSpPr>
            <a:spLocks noGrp="1"/>
          </p:cNvSpPr>
          <p:nvPr>
            <p:ph type="dt" sz="half" idx="10"/>
          </p:nvPr>
        </p:nvSpPr>
        <p:spPr/>
        <p:txBody>
          <a:bodyPr/>
          <a:lstStyle/>
          <a:p>
            <a:fld id="{EDD13099-CAF7-4A7A-BF80-C6B5FD8669D3}" type="datetimeFigureOut">
              <a:rPr lang="en-AU" smtClean="0"/>
              <a:t>17/10/2024</a:t>
            </a:fld>
            <a:endParaRPr lang="en-AU"/>
          </a:p>
        </p:txBody>
      </p:sp>
      <p:sp>
        <p:nvSpPr>
          <p:cNvPr id="5" name="Footer Placeholder 4">
            <a:extLst>
              <a:ext uri="{FF2B5EF4-FFF2-40B4-BE49-F238E27FC236}">
                <a16:creationId xmlns:a16="http://schemas.microsoft.com/office/drawing/2014/main" id="{B7C671B7-0677-5C00-201C-261DF067E49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5318867-5422-6BF2-65BC-611B3E03410D}"/>
              </a:ext>
            </a:extLst>
          </p:cNvPr>
          <p:cNvSpPr>
            <a:spLocks noGrp="1"/>
          </p:cNvSpPr>
          <p:nvPr>
            <p:ph type="sldNum" sz="quarter" idx="12"/>
          </p:nvPr>
        </p:nvSpPr>
        <p:spPr/>
        <p:txBody>
          <a:bodyPr/>
          <a:lstStyle/>
          <a:p>
            <a:fld id="{DDDE8196-1404-4FAF-87E7-7EA0D5C0B12B}" type="slidenum">
              <a:rPr lang="en-AU" smtClean="0"/>
              <a:t>‹#›</a:t>
            </a:fld>
            <a:endParaRPr lang="en-AU"/>
          </a:p>
        </p:txBody>
      </p:sp>
    </p:spTree>
    <p:extLst>
      <p:ext uri="{BB962C8B-B14F-4D97-AF65-F5344CB8AC3E}">
        <p14:creationId xmlns:p14="http://schemas.microsoft.com/office/powerpoint/2010/main" val="963964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E3A8AE-5A4A-6B76-7DC7-669E3C6A08A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62F6255D-5A98-AD2F-C7AC-391B83385A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E1DD063-6037-F5AB-F23D-04AD68A2B51E}"/>
              </a:ext>
            </a:extLst>
          </p:cNvPr>
          <p:cNvSpPr>
            <a:spLocks noGrp="1"/>
          </p:cNvSpPr>
          <p:nvPr>
            <p:ph type="dt" sz="half" idx="10"/>
          </p:nvPr>
        </p:nvSpPr>
        <p:spPr/>
        <p:txBody>
          <a:bodyPr/>
          <a:lstStyle/>
          <a:p>
            <a:fld id="{EDD13099-CAF7-4A7A-BF80-C6B5FD8669D3}" type="datetimeFigureOut">
              <a:rPr lang="en-AU" smtClean="0"/>
              <a:t>17/10/2024</a:t>
            </a:fld>
            <a:endParaRPr lang="en-AU"/>
          </a:p>
        </p:txBody>
      </p:sp>
      <p:sp>
        <p:nvSpPr>
          <p:cNvPr id="5" name="Footer Placeholder 4">
            <a:extLst>
              <a:ext uri="{FF2B5EF4-FFF2-40B4-BE49-F238E27FC236}">
                <a16:creationId xmlns:a16="http://schemas.microsoft.com/office/drawing/2014/main" id="{262179AF-8519-6C1F-B6E4-1FF92DCB2EE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C891821-D1E9-07BE-AA74-593A905C6E52}"/>
              </a:ext>
            </a:extLst>
          </p:cNvPr>
          <p:cNvSpPr>
            <a:spLocks noGrp="1"/>
          </p:cNvSpPr>
          <p:nvPr>
            <p:ph type="sldNum" sz="quarter" idx="12"/>
          </p:nvPr>
        </p:nvSpPr>
        <p:spPr/>
        <p:txBody>
          <a:bodyPr/>
          <a:lstStyle/>
          <a:p>
            <a:fld id="{DDDE8196-1404-4FAF-87E7-7EA0D5C0B12B}" type="slidenum">
              <a:rPr lang="en-AU" smtClean="0"/>
              <a:t>‹#›</a:t>
            </a:fld>
            <a:endParaRPr lang="en-AU"/>
          </a:p>
        </p:txBody>
      </p:sp>
    </p:spTree>
    <p:extLst>
      <p:ext uri="{BB962C8B-B14F-4D97-AF65-F5344CB8AC3E}">
        <p14:creationId xmlns:p14="http://schemas.microsoft.com/office/powerpoint/2010/main" val="2581373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53F48-D706-1172-A562-448215C4DB86}"/>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F2F85140-9807-9277-506C-21E3FB6665D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05CEE38-9973-716C-27B1-A9F39487F103}"/>
              </a:ext>
            </a:extLst>
          </p:cNvPr>
          <p:cNvSpPr>
            <a:spLocks noGrp="1"/>
          </p:cNvSpPr>
          <p:nvPr>
            <p:ph type="dt" sz="half" idx="10"/>
          </p:nvPr>
        </p:nvSpPr>
        <p:spPr/>
        <p:txBody>
          <a:bodyPr/>
          <a:lstStyle/>
          <a:p>
            <a:fld id="{EDD13099-CAF7-4A7A-BF80-C6B5FD8669D3}" type="datetimeFigureOut">
              <a:rPr lang="en-AU" smtClean="0"/>
              <a:t>17/10/2024</a:t>
            </a:fld>
            <a:endParaRPr lang="en-AU"/>
          </a:p>
        </p:txBody>
      </p:sp>
      <p:sp>
        <p:nvSpPr>
          <p:cNvPr id="5" name="Footer Placeholder 4">
            <a:extLst>
              <a:ext uri="{FF2B5EF4-FFF2-40B4-BE49-F238E27FC236}">
                <a16:creationId xmlns:a16="http://schemas.microsoft.com/office/drawing/2014/main" id="{479351AE-1AF2-64B1-2F0D-08A6C5A417A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0139B57-8D43-B0C8-8EEE-424F75EE4317}"/>
              </a:ext>
            </a:extLst>
          </p:cNvPr>
          <p:cNvSpPr>
            <a:spLocks noGrp="1"/>
          </p:cNvSpPr>
          <p:nvPr>
            <p:ph type="sldNum" sz="quarter" idx="12"/>
          </p:nvPr>
        </p:nvSpPr>
        <p:spPr/>
        <p:txBody>
          <a:bodyPr/>
          <a:lstStyle/>
          <a:p>
            <a:fld id="{DDDE8196-1404-4FAF-87E7-7EA0D5C0B12B}" type="slidenum">
              <a:rPr lang="en-AU" smtClean="0"/>
              <a:t>‹#›</a:t>
            </a:fld>
            <a:endParaRPr lang="en-AU"/>
          </a:p>
        </p:txBody>
      </p:sp>
    </p:spTree>
    <p:extLst>
      <p:ext uri="{BB962C8B-B14F-4D97-AF65-F5344CB8AC3E}">
        <p14:creationId xmlns:p14="http://schemas.microsoft.com/office/powerpoint/2010/main" val="3222937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3F23F-B3B9-5CC5-4174-1F7F70E040C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418D49AA-CA9E-8D12-F990-2FBC5FD789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B91E7D-DF70-8458-3A9B-848B5F13B4CE}"/>
              </a:ext>
            </a:extLst>
          </p:cNvPr>
          <p:cNvSpPr>
            <a:spLocks noGrp="1"/>
          </p:cNvSpPr>
          <p:nvPr>
            <p:ph type="dt" sz="half" idx="10"/>
          </p:nvPr>
        </p:nvSpPr>
        <p:spPr/>
        <p:txBody>
          <a:bodyPr/>
          <a:lstStyle/>
          <a:p>
            <a:fld id="{EDD13099-CAF7-4A7A-BF80-C6B5FD8669D3}" type="datetimeFigureOut">
              <a:rPr lang="en-AU" smtClean="0"/>
              <a:t>17/10/2024</a:t>
            </a:fld>
            <a:endParaRPr lang="en-AU"/>
          </a:p>
        </p:txBody>
      </p:sp>
      <p:sp>
        <p:nvSpPr>
          <p:cNvPr id="5" name="Footer Placeholder 4">
            <a:extLst>
              <a:ext uri="{FF2B5EF4-FFF2-40B4-BE49-F238E27FC236}">
                <a16:creationId xmlns:a16="http://schemas.microsoft.com/office/drawing/2014/main" id="{C51D4FC8-2654-46E8-F832-25C078CED6B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A9172C3-C9F1-0D5A-0786-2625C0FE2173}"/>
              </a:ext>
            </a:extLst>
          </p:cNvPr>
          <p:cNvSpPr>
            <a:spLocks noGrp="1"/>
          </p:cNvSpPr>
          <p:nvPr>
            <p:ph type="sldNum" sz="quarter" idx="12"/>
          </p:nvPr>
        </p:nvSpPr>
        <p:spPr/>
        <p:txBody>
          <a:bodyPr/>
          <a:lstStyle/>
          <a:p>
            <a:fld id="{DDDE8196-1404-4FAF-87E7-7EA0D5C0B12B}" type="slidenum">
              <a:rPr lang="en-AU" smtClean="0"/>
              <a:t>‹#›</a:t>
            </a:fld>
            <a:endParaRPr lang="en-AU"/>
          </a:p>
        </p:txBody>
      </p:sp>
    </p:spTree>
    <p:extLst>
      <p:ext uri="{BB962C8B-B14F-4D97-AF65-F5344CB8AC3E}">
        <p14:creationId xmlns:p14="http://schemas.microsoft.com/office/powerpoint/2010/main" val="471903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27FDB-B007-010F-F151-4BA10F4AD458}"/>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3A3A314C-3A29-C6BB-11C1-410DD262E51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D45240E1-E78C-C113-CA8C-CC84A2DCE6D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52FF517F-8267-DA32-7E17-965F52653E93}"/>
              </a:ext>
            </a:extLst>
          </p:cNvPr>
          <p:cNvSpPr>
            <a:spLocks noGrp="1"/>
          </p:cNvSpPr>
          <p:nvPr>
            <p:ph type="dt" sz="half" idx="10"/>
          </p:nvPr>
        </p:nvSpPr>
        <p:spPr/>
        <p:txBody>
          <a:bodyPr/>
          <a:lstStyle/>
          <a:p>
            <a:fld id="{EDD13099-CAF7-4A7A-BF80-C6B5FD8669D3}" type="datetimeFigureOut">
              <a:rPr lang="en-AU" smtClean="0"/>
              <a:t>17/10/2024</a:t>
            </a:fld>
            <a:endParaRPr lang="en-AU"/>
          </a:p>
        </p:txBody>
      </p:sp>
      <p:sp>
        <p:nvSpPr>
          <p:cNvPr id="6" name="Footer Placeholder 5">
            <a:extLst>
              <a:ext uri="{FF2B5EF4-FFF2-40B4-BE49-F238E27FC236}">
                <a16:creationId xmlns:a16="http://schemas.microsoft.com/office/drawing/2014/main" id="{501DFA92-CC4B-8CCA-6154-D9B05F7FE7F8}"/>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899D1063-2E9E-7137-4B4F-D5342A20EEBF}"/>
              </a:ext>
            </a:extLst>
          </p:cNvPr>
          <p:cNvSpPr>
            <a:spLocks noGrp="1"/>
          </p:cNvSpPr>
          <p:nvPr>
            <p:ph type="sldNum" sz="quarter" idx="12"/>
          </p:nvPr>
        </p:nvSpPr>
        <p:spPr/>
        <p:txBody>
          <a:bodyPr/>
          <a:lstStyle/>
          <a:p>
            <a:fld id="{DDDE8196-1404-4FAF-87E7-7EA0D5C0B12B}" type="slidenum">
              <a:rPr lang="en-AU" smtClean="0"/>
              <a:t>‹#›</a:t>
            </a:fld>
            <a:endParaRPr lang="en-AU"/>
          </a:p>
        </p:txBody>
      </p:sp>
    </p:spTree>
    <p:extLst>
      <p:ext uri="{BB962C8B-B14F-4D97-AF65-F5344CB8AC3E}">
        <p14:creationId xmlns:p14="http://schemas.microsoft.com/office/powerpoint/2010/main" val="608572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14F40-9BD8-3CA1-AC48-AB42DAE201D8}"/>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A6CB35CC-C94C-C6FE-413A-1032C6CB0C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D05B63-67C8-4114-42DC-B60DEC3CFB8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3B0E43C5-581D-10B6-38E8-29F8217318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7B8D968-878A-DEBE-998A-39A30B612C0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258073D1-B3D1-610E-333E-5D607E834E75}"/>
              </a:ext>
            </a:extLst>
          </p:cNvPr>
          <p:cNvSpPr>
            <a:spLocks noGrp="1"/>
          </p:cNvSpPr>
          <p:nvPr>
            <p:ph type="dt" sz="half" idx="10"/>
          </p:nvPr>
        </p:nvSpPr>
        <p:spPr/>
        <p:txBody>
          <a:bodyPr/>
          <a:lstStyle/>
          <a:p>
            <a:fld id="{EDD13099-CAF7-4A7A-BF80-C6B5FD8669D3}" type="datetimeFigureOut">
              <a:rPr lang="en-AU" smtClean="0"/>
              <a:t>17/10/2024</a:t>
            </a:fld>
            <a:endParaRPr lang="en-AU"/>
          </a:p>
        </p:txBody>
      </p:sp>
      <p:sp>
        <p:nvSpPr>
          <p:cNvPr id="8" name="Footer Placeholder 7">
            <a:extLst>
              <a:ext uri="{FF2B5EF4-FFF2-40B4-BE49-F238E27FC236}">
                <a16:creationId xmlns:a16="http://schemas.microsoft.com/office/drawing/2014/main" id="{9A434755-191B-AF17-DF58-EAA31D76798F}"/>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1336E893-F575-751B-6B10-3452F1A580F5}"/>
              </a:ext>
            </a:extLst>
          </p:cNvPr>
          <p:cNvSpPr>
            <a:spLocks noGrp="1"/>
          </p:cNvSpPr>
          <p:nvPr>
            <p:ph type="sldNum" sz="quarter" idx="12"/>
          </p:nvPr>
        </p:nvSpPr>
        <p:spPr/>
        <p:txBody>
          <a:bodyPr/>
          <a:lstStyle/>
          <a:p>
            <a:fld id="{DDDE8196-1404-4FAF-87E7-7EA0D5C0B12B}" type="slidenum">
              <a:rPr lang="en-AU" smtClean="0"/>
              <a:t>‹#›</a:t>
            </a:fld>
            <a:endParaRPr lang="en-AU"/>
          </a:p>
        </p:txBody>
      </p:sp>
    </p:spTree>
    <p:extLst>
      <p:ext uri="{BB962C8B-B14F-4D97-AF65-F5344CB8AC3E}">
        <p14:creationId xmlns:p14="http://schemas.microsoft.com/office/powerpoint/2010/main" val="1598675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4B66E-044F-EC30-F2D4-491FDB18C454}"/>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3AB8551D-EA97-5FE0-3012-31038CDFD611}"/>
              </a:ext>
            </a:extLst>
          </p:cNvPr>
          <p:cNvSpPr>
            <a:spLocks noGrp="1"/>
          </p:cNvSpPr>
          <p:nvPr>
            <p:ph type="dt" sz="half" idx="10"/>
          </p:nvPr>
        </p:nvSpPr>
        <p:spPr/>
        <p:txBody>
          <a:bodyPr/>
          <a:lstStyle/>
          <a:p>
            <a:fld id="{EDD13099-CAF7-4A7A-BF80-C6B5FD8669D3}" type="datetimeFigureOut">
              <a:rPr lang="en-AU" smtClean="0"/>
              <a:t>17/10/2024</a:t>
            </a:fld>
            <a:endParaRPr lang="en-AU"/>
          </a:p>
        </p:txBody>
      </p:sp>
      <p:sp>
        <p:nvSpPr>
          <p:cNvPr id="4" name="Footer Placeholder 3">
            <a:extLst>
              <a:ext uri="{FF2B5EF4-FFF2-40B4-BE49-F238E27FC236}">
                <a16:creationId xmlns:a16="http://schemas.microsoft.com/office/drawing/2014/main" id="{7AAEB253-E653-548D-89DF-19E91F376E0B}"/>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F48A0829-1E1A-56E1-54EC-1CBC29DD8B05}"/>
              </a:ext>
            </a:extLst>
          </p:cNvPr>
          <p:cNvSpPr>
            <a:spLocks noGrp="1"/>
          </p:cNvSpPr>
          <p:nvPr>
            <p:ph type="sldNum" sz="quarter" idx="12"/>
          </p:nvPr>
        </p:nvSpPr>
        <p:spPr/>
        <p:txBody>
          <a:bodyPr/>
          <a:lstStyle/>
          <a:p>
            <a:fld id="{DDDE8196-1404-4FAF-87E7-7EA0D5C0B12B}" type="slidenum">
              <a:rPr lang="en-AU" smtClean="0"/>
              <a:t>‹#›</a:t>
            </a:fld>
            <a:endParaRPr lang="en-AU"/>
          </a:p>
        </p:txBody>
      </p:sp>
    </p:spTree>
    <p:extLst>
      <p:ext uri="{BB962C8B-B14F-4D97-AF65-F5344CB8AC3E}">
        <p14:creationId xmlns:p14="http://schemas.microsoft.com/office/powerpoint/2010/main" val="663263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BF9AEA-CAFE-E302-2356-A05580E76C6C}"/>
              </a:ext>
            </a:extLst>
          </p:cNvPr>
          <p:cNvSpPr>
            <a:spLocks noGrp="1"/>
          </p:cNvSpPr>
          <p:nvPr>
            <p:ph type="dt" sz="half" idx="10"/>
          </p:nvPr>
        </p:nvSpPr>
        <p:spPr/>
        <p:txBody>
          <a:bodyPr/>
          <a:lstStyle/>
          <a:p>
            <a:fld id="{EDD13099-CAF7-4A7A-BF80-C6B5FD8669D3}" type="datetimeFigureOut">
              <a:rPr lang="en-AU" smtClean="0"/>
              <a:t>17/10/2024</a:t>
            </a:fld>
            <a:endParaRPr lang="en-AU"/>
          </a:p>
        </p:txBody>
      </p:sp>
      <p:sp>
        <p:nvSpPr>
          <p:cNvPr id="3" name="Footer Placeholder 2">
            <a:extLst>
              <a:ext uri="{FF2B5EF4-FFF2-40B4-BE49-F238E27FC236}">
                <a16:creationId xmlns:a16="http://schemas.microsoft.com/office/drawing/2014/main" id="{A4C71767-2CAB-A4F8-992C-12ADCA64E6CF}"/>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FE573CB8-C7F8-D7FA-27A6-14878504E02D}"/>
              </a:ext>
            </a:extLst>
          </p:cNvPr>
          <p:cNvSpPr>
            <a:spLocks noGrp="1"/>
          </p:cNvSpPr>
          <p:nvPr>
            <p:ph type="sldNum" sz="quarter" idx="12"/>
          </p:nvPr>
        </p:nvSpPr>
        <p:spPr/>
        <p:txBody>
          <a:bodyPr/>
          <a:lstStyle/>
          <a:p>
            <a:fld id="{DDDE8196-1404-4FAF-87E7-7EA0D5C0B12B}" type="slidenum">
              <a:rPr lang="en-AU" smtClean="0"/>
              <a:t>‹#›</a:t>
            </a:fld>
            <a:endParaRPr lang="en-AU"/>
          </a:p>
        </p:txBody>
      </p:sp>
    </p:spTree>
    <p:extLst>
      <p:ext uri="{BB962C8B-B14F-4D97-AF65-F5344CB8AC3E}">
        <p14:creationId xmlns:p14="http://schemas.microsoft.com/office/powerpoint/2010/main" val="3357201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38261-12B2-5C1D-88D5-51439FFC83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D6614038-C097-5A41-8122-ED11D3A16C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01A430E8-814D-CA7F-841E-4640160068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F34B2C-BB98-EABD-E94D-EAB1373578BF}"/>
              </a:ext>
            </a:extLst>
          </p:cNvPr>
          <p:cNvSpPr>
            <a:spLocks noGrp="1"/>
          </p:cNvSpPr>
          <p:nvPr>
            <p:ph type="dt" sz="half" idx="10"/>
          </p:nvPr>
        </p:nvSpPr>
        <p:spPr/>
        <p:txBody>
          <a:bodyPr/>
          <a:lstStyle/>
          <a:p>
            <a:fld id="{EDD13099-CAF7-4A7A-BF80-C6B5FD8669D3}" type="datetimeFigureOut">
              <a:rPr lang="en-AU" smtClean="0"/>
              <a:t>17/10/2024</a:t>
            </a:fld>
            <a:endParaRPr lang="en-AU"/>
          </a:p>
        </p:txBody>
      </p:sp>
      <p:sp>
        <p:nvSpPr>
          <p:cNvPr id="6" name="Footer Placeholder 5">
            <a:extLst>
              <a:ext uri="{FF2B5EF4-FFF2-40B4-BE49-F238E27FC236}">
                <a16:creationId xmlns:a16="http://schemas.microsoft.com/office/drawing/2014/main" id="{38FF9A23-9B05-DDA1-A9BF-BB604A4289E8}"/>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93F73F05-D3F6-8101-04B0-66F054303B6D}"/>
              </a:ext>
            </a:extLst>
          </p:cNvPr>
          <p:cNvSpPr>
            <a:spLocks noGrp="1"/>
          </p:cNvSpPr>
          <p:nvPr>
            <p:ph type="sldNum" sz="quarter" idx="12"/>
          </p:nvPr>
        </p:nvSpPr>
        <p:spPr/>
        <p:txBody>
          <a:bodyPr/>
          <a:lstStyle/>
          <a:p>
            <a:fld id="{DDDE8196-1404-4FAF-87E7-7EA0D5C0B12B}" type="slidenum">
              <a:rPr lang="en-AU" smtClean="0"/>
              <a:t>‹#›</a:t>
            </a:fld>
            <a:endParaRPr lang="en-AU"/>
          </a:p>
        </p:txBody>
      </p:sp>
    </p:spTree>
    <p:extLst>
      <p:ext uri="{BB962C8B-B14F-4D97-AF65-F5344CB8AC3E}">
        <p14:creationId xmlns:p14="http://schemas.microsoft.com/office/powerpoint/2010/main" val="1318718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89B5A-8FD4-1165-621A-D8AA570AD6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06226136-A46A-D0D7-CC45-2C45506E06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EA62F3C9-1F60-E38F-9070-7D909BFF63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2280FB-FB09-9512-FBE3-6379428FCA49}"/>
              </a:ext>
            </a:extLst>
          </p:cNvPr>
          <p:cNvSpPr>
            <a:spLocks noGrp="1"/>
          </p:cNvSpPr>
          <p:nvPr>
            <p:ph type="dt" sz="half" idx="10"/>
          </p:nvPr>
        </p:nvSpPr>
        <p:spPr/>
        <p:txBody>
          <a:bodyPr/>
          <a:lstStyle/>
          <a:p>
            <a:fld id="{EDD13099-CAF7-4A7A-BF80-C6B5FD8669D3}" type="datetimeFigureOut">
              <a:rPr lang="en-AU" smtClean="0"/>
              <a:t>17/10/2024</a:t>
            </a:fld>
            <a:endParaRPr lang="en-AU"/>
          </a:p>
        </p:txBody>
      </p:sp>
      <p:sp>
        <p:nvSpPr>
          <p:cNvPr id="6" name="Footer Placeholder 5">
            <a:extLst>
              <a:ext uri="{FF2B5EF4-FFF2-40B4-BE49-F238E27FC236}">
                <a16:creationId xmlns:a16="http://schemas.microsoft.com/office/drawing/2014/main" id="{93F93ACA-EB22-DD38-F6BC-1D0544751C94}"/>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CD5AF028-EB9C-CD7B-B9AC-3DB7E638CBD4}"/>
              </a:ext>
            </a:extLst>
          </p:cNvPr>
          <p:cNvSpPr>
            <a:spLocks noGrp="1"/>
          </p:cNvSpPr>
          <p:nvPr>
            <p:ph type="sldNum" sz="quarter" idx="12"/>
          </p:nvPr>
        </p:nvSpPr>
        <p:spPr/>
        <p:txBody>
          <a:bodyPr/>
          <a:lstStyle/>
          <a:p>
            <a:fld id="{DDDE8196-1404-4FAF-87E7-7EA0D5C0B12B}" type="slidenum">
              <a:rPr lang="en-AU" smtClean="0"/>
              <a:t>‹#›</a:t>
            </a:fld>
            <a:endParaRPr lang="en-AU"/>
          </a:p>
        </p:txBody>
      </p:sp>
    </p:spTree>
    <p:extLst>
      <p:ext uri="{BB962C8B-B14F-4D97-AF65-F5344CB8AC3E}">
        <p14:creationId xmlns:p14="http://schemas.microsoft.com/office/powerpoint/2010/main" val="3932061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300246-0F0C-D66E-A3F4-F62D15BF9A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0FCE25FC-2265-5682-FAAD-0E4B76A9F8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B95ED16-8A07-EAA6-58C9-C1D8DB3966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D13099-CAF7-4A7A-BF80-C6B5FD8669D3}" type="datetimeFigureOut">
              <a:rPr lang="en-AU" smtClean="0"/>
              <a:t>17/10/2024</a:t>
            </a:fld>
            <a:endParaRPr lang="en-AU"/>
          </a:p>
        </p:txBody>
      </p:sp>
      <p:sp>
        <p:nvSpPr>
          <p:cNvPr id="5" name="Footer Placeholder 4">
            <a:extLst>
              <a:ext uri="{FF2B5EF4-FFF2-40B4-BE49-F238E27FC236}">
                <a16:creationId xmlns:a16="http://schemas.microsoft.com/office/drawing/2014/main" id="{111B7E4B-9264-46E0-95E2-3CEC0BA73F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82CDCF83-8A4B-CF6E-8683-CDA2168E62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DE8196-1404-4FAF-87E7-7EA0D5C0B12B}" type="slidenum">
              <a:rPr lang="en-AU" smtClean="0"/>
              <a:t>‹#›</a:t>
            </a:fld>
            <a:endParaRPr lang="en-AU"/>
          </a:p>
        </p:txBody>
      </p:sp>
    </p:spTree>
    <p:extLst>
      <p:ext uri="{BB962C8B-B14F-4D97-AF65-F5344CB8AC3E}">
        <p14:creationId xmlns:p14="http://schemas.microsoft.com/office/powerpoint/2010/main" val="19132431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tack of rocks on a table&#10;&#10;Description automatically generated">
            <a:extLst>
              <a:ext uri="{FF2B5EF4-FFF2-40B4-BE49-F238E27FC236}">
                <a16:creationId xmlns:a16="http://schemas.microsoft.com/office/drawing/2014/main" id="{8D1C79D2-536E-8567-F15E-903485DDB922}"/>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7" name="Title 20">
            <a:extLst>
              <a:ext uri="{FF2B5EF4-FFF2-40B4-BE49-F238E27FC236}">
                <a16:creationId xmlns:a16="http://schemas.microsoft.com/office/drawing/2014/main" id="{1B812384-3746-0256-5DC1-7FC580C2404F}"/>
              </a:ext>
            </a:extLst>
          </p:cNvPr>
          <p:cNvSpPr txBox="1">
            <a:spLocks/>
          </p:cNvSpPr>
          <p:nvPr/>
        </p:nvSpPr>
        <p:spPr>
          <a:xfrm>
            <a:off x="3341015" y="2375707"/>
            <a:ext cx="8500110" cy="1770063"/>
          </a:xfrm>
          <a:prstGeom prst="rect">
            <a:avLst/>
          </a:prstGeom>
          <a:effectLst>
            <a:outerShdw blurRad="50800" dist="38100" dir="2700000" algn="tl" rotWithShape="0">
              <a:prstClr val="black">
                <a:alpha val="60000"/>
              </a:prstClr>
            </a:outerShdw>
          </a:effectLst>
        </p:spPr>
        <p:txBody>
          <a:bodyPr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defRPr/>
            </a:pPr>
            <a:r>
              <a:rPr lang="en-AU" sz="6000" dirty="0">
                <a:solidFill>
                  <a:schemeClr val="bg1"/>
                </a:solidFill>
                <a:effectLst>
                  <a:outerShdw blurRad="50800" dist="38100" dir="2700000" algn="tl" rotWithShape="0">
                    <a:prstClr val="black">
                      <a:alpha val="40000"/>
                    </a:prstClr>
                  </a:outerShdw>
                </a:effectLst>
                <a:latin typeface="Arial Rounded MT Bold" panose="020F0704030504030204" pitchFamily="34" charset="0"/>
                <a:ea typeface="ADLaM Display" panose="020B0604020202020204" pitchFamily="2" charset="0"/>
                <a:cs typeface="ADLaM Display" panose="020B0604020202020204" pitchFamily="2" charset="0"/>
              </a:rPr>
              <a:t>Gambling and domestic and family violence</a:t>
            </a:r>
          </a:p>
        </p:txBody>
      </p:sp>
      <p:pic>
        <p:nvPicPr>
          <p:cNvPr id="4102" name="Picture 6" descr="A black and green logo&#10;&#10;Description automatically generated">
            <a:extLst>
              <a:ext uri="{FF2B5EF4-FFF2-40B4-BE49-F238E27FC236}">
                <a16:creationId xmlns:a16="http://schemas.microsoft.com/office/drawing/2014/main" id="{BDADC177-0740-0768-D272-8E3F7D764BBB}"/>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9382125" y="6089650"/>
            <a:ext cx="2571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D05AC3E1-87DC-217B-A23F-6FD0763D43F6}"/>
              </a:ext>
            </a:extLst>
          </p:cNvPr>
          <p:cNvSpPr>
            <a:spLocks noGrp="1" noChangeArrowheads="1"/>
          </p:cNvSpPr>
          <p:nvPr>
            <p:ph type="title"/>
          </p:nvPr>
        </p:nvSpPr>
        <p:spPr/>
        <p:txBody>
          <a:bodyPr/>
          <a:lstStyle/>
          <a:p>
            <a:pPr eaLnBrk="1" hangingPunct="1"/>
            <a:r>
              <a:rPr lang="en-AU" altLang="en-US">
                <a:latin typeface="Arial Rounded MT Bold" panose="020F0704030504030204" pitchFamily="34" charset="0"/>
              </a:rPr>
              <a:t>Other local support services</a:t>
            </a:r>
          </a:p>
        </p:txBody>
      </p:sp>
      <p:graphicFrame>
        <p:nvGraphicFramePr>
          <p:cNvPr id="2" name="Table 2">
            <a:extLst>
              <a:ext uri="{FF2B5EF4-FFF2-40B4-BE49-F238E27FC236}">
                <a16:creationId xmlns:a16="http://schemas.microsoft.com/office/drawing/2014/main" id="{BEDC2C2A-7B25-A514-8BD9-1709B35616B5}"/>
              </a:ext>
            </a:extLst>
          </p:cNvPr>
          <p:cNvGraphicFramePr>
            <a:graphicFrameLocks noGrp="1"/>
          </p:cNvGraphicFramePr>
          <p:nvPr>
            <p:ph idx="1"/>
          </p:nvPr>
        </p:nvGraphicFramePr>
        <p:xfrm>
          <a:off x="838200" y="1825625"/>
          <a:ext cx="10515600" cy="3609975"/>
        </p:xfrm>
        <a:graphic>
          <a:graphicData uri="http://schemas.openxmlformats.org/drawingml/2006/table">
            <a:tbl>
              <a:tblPr firstRow="1" bandRow="1">
                <a:tableStyleId>{68D230F3-CF80-4859-8CE7-A43EE81993B5}</a:tableStyleId>
              </a:tblPr>
              <a:tblGrid>
                <a:gridCol w="5257800">
                  <a:extLst>
                    <a:ext uri="{9D8B030D-6E8A-4147-A177-3AD203B41FA5}">
                      <a16:colId xmlns:a16="http://schemas.microsoft.com/office/drawing/2014/main" val="20000"/>
                    </a:ext>
                  </a:extLst>
                </a:gridCol>
                <a:gridCol w="5257800">
                  <a:extLst>
                    <a:ext uri="{9D8B030D-6E8A-4147-A177-3AD203B41FA5}">
                      <a16:colId xmlns:a16="http://schemas.microsoft.com/office/drawing/2014/main" val="20001"/>
                    </a:ext>
                  </a:extLst>
                </a:gridCol>
              </a:tblGrid>
              <a:tr h="721995">
                <a:tc>
                  <a:txBody>
                    <a:bodyPr/>
                    <a:lstStyle/>
                    <a:p>
                      <a:r>
                        <a:rPr lang="en-AU" sz="2400" dirty="0">
                          <a:latin typeface="Arial Nova" panose="020B0504020202020204" pitchFamily="34" charset="0"/>
                        </a:rPr>
                        <a:t>Support service</a:t>
                      </a:r>
                    </a:p>
                  </a:txBody>
                  <a:tcPr marT="45727" marB="45727">
                    <a:lnR w="12700" cap="flat" cmpd="sng" algn="ctr">
                      <a:solidFill>
                        <a:srgbClr val="5EA443"/>
                      </a:solidFill>
                      <a:prstDash val="solid"/>
                      <a:round/>
                      <a:headEnd type="none" w="med" len="med"/>
                      <a:tailEnd type="none" w="med" len="med"/>
                    </a:lnR>
                  </a:tcPr>
                </a:tc>
                <a:tc>
                  <a:txBody>
                    <a:bodyPr/>
                    <a:lstStyle/>
                    <a:p>
                      <a:r>
                        <a:rPr lang="en-AU" sz="2400" dirty="0">
                          <a:latin typeface="Arial Nova" panose="020B0504020202020204" pitchFamily="34" charset="0"/>
                        </a:rPr>
                        <a:t>Contact information</a:t>
                      </a:r>
                    </a:p>
                  </a:txBody>
                  <a:tcPr marT="45727" marB="45727">
                    <a:lnL w="12700" cap="flat" cmpd="sng" algn="ctr">
                      <a:solidFill>
                        <a:srgbClr val="5EA443"/>
                      </a:solidFill>
                      <a:prstDash val="solid"/>
                      <a:round/>
                      <a:headEnd type="none" w="med" len="med"/>
                      <a:tailEnd type="none" w="med" len="med"/>
                    </a:lnL>
                  </a:tcPr>
                </a:tc>
                <a:extLst>
                  <a:ext uri="{0D108BD9-81ED-4DB2-BD59-A6C34878D82A}">
                    <a16:rowId xmlns:a16="http://schemas.microsoft.com/office/drawing/2014/main" val="10000"/>
                  </a:ext>
                </a:extLst>
              </a:tr>
              <a:tr h="721995">
                <a:tc>
                  <a:txBody>
                    <a:bodyPr/>
                    <a:lstStyle/>
                    <a:p>
                      <a:r>
                        <a:rPr lang="en-AU" sz="2400" dirty="0">
                          <a:latin typeface="Arial Nova" panose="020B0504020202020204" pitchFamily="34" charset="0"/>
                        </a:rPr>
                        <a:t>Mental health support</a:t>
                      </a:r>
                    </a:p>
                  </a:txBody>
                  <a:tcPr marT="45727" marB="45727">
                    <a:lnR w="12700" cap="flat" cmpd="sng" algn="ctr">
                      <a:solidFill>
                        <a:srgbClr val="5EA443"/>
                      </a:solidFill>
                      <a:prstDash val="solid"/>
                      <a:round/>
                      <a:headEnd type="none" w="med" len="med"/>
                      <a:tailEnd type="none" w="med" len="med"/>
                    </a:lnR>
                  </a:tcPr>
                </a:tc>
                <a:tc>
                  <a:txBody>
                    <a:bodyPr/>
                    <a:lstStyle/>
                    <a:p>
                      <a:endParaRPr lang="en-AU" sz="2400">
                        <a:latin typeface="Arial Nova" panose="020B0504020202020204" pitchFamily="34" charset="0"/>
                      </a:endParaRPr>
                    </a:p>
                  </a:txBody>
                  <a:tcPr marT="45727" marB="45727">
                    <a:lnL w="12700" cap="flat" cmpd="sng" algn="ctr">
                      <a:solidFill>
                        <a:srgbClr val="5EA443"/>
                      </a:solidFill>
                      <a:prstDash val="solid"/>
                      <a:round/>
                      <a:headEnd type="none" w="med" len="med"/>
                      <a:tailEnd type="none" w="med" len="med"/>
                    </a:lnL>
                  </a:tcPr>
                </a:tc>
                <a:extLst>
                  <a:ext uri="{0D108BD9-81ED-4DB2-BD59-A6C34878D82A}">
                    <a16:rowId xmlns:a16="http://schemas.microsoft.com/office/drawing/2014/main" val="10001"/>
                  </a:ext>
                </a:extLst>
              </a:tr>
              <a:tr h="721995">
                <a:tc>
                  <a:txBody>
                    <a:bodyPr/>
                    <a:lstStyle/>
                    <a:p>
                      <a:r>
                        <a:rPr lang="en-AU" sz="2400" dirty="0">
                          <a:latin typeface="Arial Nova" panose="020B0504020202020204" pitchFamily="34" charset="0"/>
                        </a:rPr>
                        <a:t>Domestic and family violence</a:t>
                      </a:r>
                    </a:p>
                  </a:txBody>
                  <a:tcPr marT="45727" marB="45727">
                    <a:lnR w="12700" cap="flat" cmpd="sng" algn="ctr">
                      <a:solidFill>
                        <a:srgbClr val="5EA443"/>
                      </a:solidFill>
                      <a:prstDash val="solid"/>
                      <a:round/>
                      <a:headEnd type="none" w="med" len="med"/>
                      <a:tailEnd type="none" w="med" len="med"/>
                    </a:lnR>
                  </a:tcPr>
                </a:tc>
                <a:tc>
                  <a:txBody>
                    <a:bodyPr/>
                    <a:lstStyle/>
                    <a:p>
                      <a:endParaRPr lang="en-AU" sz="2400">
                        <a:latin typeface="Arial Nova" panose="020B0504020202020204" pitchFamily="34" charset="0"/>
                      </a:endParaRPr>
                    </a:p>
                  </a:txBody>
                  <a:tcPr marT="45727" marB="45727">
                    <a:lnL w="12700" cap="flat" cmpd="sng" algn="ctr">
                      <a:solidFill>
                        <a:srgbClr val="5EA443"/>
                      </a:solidFill>
                      <a:prstDash val="solid"/>
                      <a:round/>
                      <a:headEnd type="none" w="med" len="med"/>
                      <a:tailEnd type="none" w="med" len="med"/>
                    </a:lnL>
                  </a:tcPr>
                </a:tc>
                <a:extLst>
                  <a:ext uri="{0D108BD9-81ED-4DB2-BD59-A6C34878D82A}">
                    <a16:rowId xmlns:a16="http://schemas.microsoft.com/office/drawing/2014/main" val="10002"/>
                  </a:ext>
                </a:extLst>
              </a:tr>
              <a:tr h="721995">
                <a:tc>
                  <a:txBody>
                    <a:bodyPr/>
                    <a:lstStyle/>
                    <a:p>
                      <a:r>
                        <a:rPr lang="en-AU" sz="2400" dirty="0">
                          <a:latin typeface="Arial Nova" panose="020B0504020202020204" pitchFamily="34" charset="0"/>
                        </a:rPr>
                        <a:t>Alcohol and other drug use</a:t>
                      </a:r>
                    </a:p>
                  </a:txBody>
                  <a:tcPr marT="45727" marB="45727">
                    <a:lnR w="12700" cap="flat" cmpd="sng" algn="ctr">
                      <a:solidFill>
                        <a:srgbClr val="5EA443"/>
                      </a:solidFill>
                      <a:prstDash val="solid"/>
                      <a:round/>
                      <a:headEnd type="none" w="med" len="med"/>
                      <a:tailEnd type="none" w="med" len="med"/>
                    </a:lnR>
                  </a:tcPr>
                </a:tc>
                <a:tc>
                  <a:txBody>
                    <a:bodyPr/>
                    <a:lstStyle/>
                    <a:p>
                      <a:endParaRPr lang="en-AU" sz="2400" dirty="0">
                        <a:latin typeface="Arial Nova" panose="020B0504020202020204" pitchFamily="34" charset="0"/>
                      </a:endParaRPr>
                    </a:p>
                  </a:txBody>
                  <a:tcPr marT="45727" marB="45727">
                    <a:lnL w="12700" cap="flat" cmpd="sng" algn="ctr">
                      <a:solidFill>
                        <a:srgbClr val="5EA443"/>
                      </a:solidFill>
                      <a:prstDash val="solid"/>
                      <a:round/>
                      <a:headEnd type="none" w="med" len="med"/>
                      <a:tailEnd type="none" w="med" len="med"/>
                    </a:lnL>
                  </a:tcPr>
                </a:tc>
                <a:extLst>
                  <a:ext uri="{0D108BD9-81ED-4DB2-BD59-A6C34878D82A}">
                    <a16:rowId xmlns:a16="http://schemas.microsoft.com/office/drawing/2014/main" val="10003"/>
                  </a:ext>
                </a:extLst>
              </a:tr>
              <a:tr h="721995">
                <a:tc>
                  <a:txBody>
                    <a:bodyPr/>
                    <a:lstStyle/>
                    <a:p>
                      <a:r>
                        <a:rPr lang="en-AU" sz="2400" dirty="0">
                          <a:latin typeface="Arial Nova" panose="020B0504020202020204" pitchFamily="34" charset="0"/>
                        </a:rPr>
                        <a:t>Financial counselling</a:t>
                      </a:r>
                    </a:p>
                  </a:txBody>
                  <a:tcPr marT="45727" marB="45727">
                    <a:lnR w="12700" cap="flat" cmpd="sng" algn="ctr">
                      <a:solidFill>
                        <a:srgbClr val="5EA443"/>
                      </a:solidFill>
                      <a:prstDash val="solid"/>
                      <a:round/>
                      <a:headEnd type="none" w="med" len="med"/>
                      <a:tailEnd type="none" w="med" len="med"/>
                    </a:lnR>
                  </a:tcPr>
                </a:tc>
                <a:tc>
                  <a:txBody>
                    <a:bodyPr/>
                    <a:lstStyle/>
                    <a:p>
                      <a:endParaRPr lang="en-AU" sz="2400" dirty="0">
                        <a:latin typeface="Arial Nova" panose="020B0504020202020204" pitchFamily="34" charset="0"/>
                      </a:endParaRPr>
                    </a:p>
                  </a:txBody>
                  <a:tcPr marT="45727" marB="45727">
                    <a:lnL w="12700" cap="flat" cmpd="sng" algn="ctr">
                      <a:solidFill>
                        <a:srgbClr val="5EA443"/>
                      </a:solidFill>
                      <a:prstDash val="solid"/>
                      <a:round/>
                      <a:headEnd type="none" w="med" len="med"/>
                      <a:tailEnd type="none" w="med" len="med"/>
                    </a:lnL>
                  </a:tcPr>
                </a:tc>
                <a:extLst>
                  <a:ext uri="{0D108BD9-81ED-4DB2-BD59-A6C34878D82A}">
                    <a16:rowId xmlns:a16="http://schemas.microsoft.com/office/drawing/2014/main" val="10004"/>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D5A14-4A1B-F09A-C985-6703009E1647}"/>
              </a:ext>
            </a:extLst>
          </p:cNvPr>
          <p:cNvSpPr>
            <a:spLocks noGrp="1"/>
          </p:cNvSpPr>
          <p:nvPr>
            <p:ph type="title"/>
          </p:nvPr>
        </p:nvSpPr>
        <p:spPr/>
        <p:txBody>
          <a:bodyPr/>
          <a:lstStyle/>
          <a:p>
            <a:r>
              <a:rPr lang="en-AU" altLang="en-US" dirty="0">
                <a:latin typeface="Arial Rounded MT Bold" panose="020F0704030504030204" pitchFamily="34" charset="0"/>
              </a:rPr>
              <a:t>Support services</a:t>
            </a:r>
            <a:endParaRPr lang="en-AU" dirty="0"/>
          </a:p>
        </p:txBody>
      </p:sp>
      <p:sp>
        <p:nvSpPr>
          <p:cNvPr id="3" name="Content Placeholder 2">
            <a:extLst>
              <a:ext uri="{FF2B5EF4-FFF2-40B4-BE49-F238E27FC236}">
                <a16:creationId xmlns:a16="http://schemas.microsoft.com/office/drawing/2014/main" id="{3E1146C7-7828-C13A-AC1A-1492632FE06D}"/>
              </a:ext>
            </a:extLst>
          </p:cNvPr>
          <p:cNvSpPr>
            <a:spLocks noGrp="1"/>
          </p:cNvSpPr>
          <p:nvPr>
            <p:ph idx="1"/>
          </p:nvPr>
        </p:nvSpPr>
        <p:spPr>
          <a:xfrm>
            <a:off x="4198916" y="1801875"/>
            <a:ext cx="6631380" cy="4351338"/>
          </a:xfrm>
        </p:spPr>
        <p:txBody>
          <a:bodyPr/>
          <a:lstStyle/>
          <a:p>
            <a:pPr marL="0" indent="0">
              <a:buNone/>
            </a:pPr>
            <a:r>
              <a:rPr lang="en-AU" b="1" dirty="0">
                <a:solidFill>
                  <a:srgbClr val="5EA443"/>
                </a:solidFill>
                <a:latin typeface="Arial Nova" panose="020B0504020202020204" pitchFamily="34" charset="0"/>
              </a:rPr>
              <a:t>1800 RESPECT</a:t>
            </a:r>
          </a:p>
          <a:p>
            <a:pPr marL="0" indent="0">
              <a:buNone/>
            </a:pPr>
            <a:r>
              <a:rPr lang="en-AU" dirty="0">
                <a:latin typeface="Arial Nova" panose="020B0504020202020204" pitchFamily="34" charset="0"/>
              </a:rPr>
              <a:t>1800 737 732</a:t>
            </a:r>
          </a:p>
          <a:p>
            <a:pPr marL="0" indent="0">
              <a:buNone/>
            </a:pPr>
            <a:r>
              <a:rPr lang="en-AU" dirty="0">
                <a:latin typeface="Arial Nova" panose="020B0504020202020204" pitchFamily="34" charset="0"/>
              </a:rPr>
              <a:t>www.1800respect.org.au</a:t>
            </a:r>
          </a:p>
          <a:p>
            <a:pPr marL="0" indent="0">
              <a:buNone/>
            </a:pPr>
            <a:endParaRPr lang="en-AU" dirty="0">
              <a:latin typeface="Arial Nova" panose="020B0504020202020204" pitchFamily="34" charset="0"/>
            </a:endParaRPr>
          </a:p>
          <a:p>
            <a:pPr marL="0" indent="0">
              <a:buNone/>
            </a:pPr>
            <a:r>
              <a:rPr lang="en-AU" b="1" dirty="0">
                <a:solidFill>
                  <a:srgbClr val="5EA443"/>
                </a:solidFill>
                <a:latin typeface="Arial Nova" panose="020B0504020202020204" pitchFamily="34" charset="0"/>
              </a:rPr>
              <a:t>DV Connect</a:t>
            </a:r>
          </a:p>
          <a:p>
            <a:pPr marL="0" indent="0">
              <a:buNone/>
            </a:pPr>
            <a:r>
              <a:rPr lang="en-AU" dirty="0">
                <a:latin typeface="Arial Nova" panose="020B0504020202020204" pitchFamily="34" charset="0"/>
              </a:rPr>
              <a:t>1800 811 811</a:t>
            </a:r>
          </a:p>
          <a:p>
            <a:pPr marL="0" indent="0">
              <a:buNone/>
            </a:pPr>
            <a:r>
              <a:rPr lang="en-AU" dirty="0">
                <a:latin typeface="Arial Nova" panose="020B0504020202020204" pitchFamily="34" charset="0"/>
              </a:rPr>
              <a:t>www.dvconnect.org</a:t>
            </a:r>
          </a:p>
        </p:txBody>
      </p:sp>
      <p:pic>
        <p:nvPicPr>
          <p:cNvPr id="4" name="Picture 2" descr="1800RESPECT | Our Online Directory | eMHprac">
            <a:extLst>
              <a:ext uri="{FF2B5EF4-FFF2-40B4-BE49-F238E27FC236}">
                <a16:creationId xmlns:a16="http://schemas.microsoft.com/office/drawing/2014/main" id="{EF9FCC9F-D339-5713-F079-A4C2148A9915}"/>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838200" y="2090495"/>
            <a:ext cx="2990540" cy="82551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DVConnect – QDVSN – Queensland Domestic Violence Services Network">
            <a:extLst>
              <a:ext uri="{FF2B5EF4-FFF2-40B4-BE49-F238E27FC236}">
                <a16:creationId xmlns:a16="http://schemas.microsoft.com/office/drawing/2014/main" id="{1C260495-0C0D-0D18-18E6-1BE27BB8C0DB}"/>
              </a:ext>
            </a:extLst>
          </p:cNvPr>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a:stretch/>
        </p:blipFill>
        <p:spPr bwMode="auto">
          <a:xfrm>
            <a:off x="838200" y="4148760"/>
            <a:ext cx="3066826" cy="674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9714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Person using smartphone">
            <a:extLst>
              <a:ext uri="{FF2B5EF4-FFF2-40B4-BE49-F238E27FC236}">
                <a16:creationId xmlns:a16="http://schemas.microsoft.com/office/drawing/2014/main" id="{780B0C40-D25F-0639-6B62-A67A51BEFC17}"/>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l="-56055"/>
          <a:stretch/>
        </p:blipFill>
        <p:spPr>
          <a:xfrm>
            <a:off x="1908517" y="0"/>
            <a:ext cx="10283483" cy="6176954"/>
          </a:xfrm>
          <a:prstGeom prst="rect">
            <a:avLst/>
          </a:prstGeom>
        </p:spPr>
      </p:pic>
      <p:sp>
        <p:nvSpPr>
          <p:cNvPr id="4" name="Rectangle 3">
            <a:extLst>
              <a:ext uri="{FF2B5EF4-FFF2-40B4-BE49-F238E27FC236}">
                <a16:creationId xmlns:a16="http://schemas.microsoft.com/office/drawing/2014/main" id="{72216390-2AF6-F4A8-6D95-2E8F8C0DE06C}"/>
              </a:ext>
            </a:extLst>
          </p:cNvPr>
          <p:cNvSpPr/>
          <p:nvPr/>
        </p:nvSpPr>
        <p:spPr>
          <a:xfrm rot="5400000">
            <a:off x="1497269" y="-1445706"/>
            <a:ext cx="6176953" cy="9068381"/>
          </a:xfrm>
          <a:prstGeom prst="rect">
            <a:avLst/>
          </a:prstGeom>
          <a:gradFill>
            <a:gsLst>
              <a:gs pos="19000">
                <a:schemeClr val="accent1">
                  <a:lumMod val="5000"/>
                  <a:lumOff val="95000"/>
                  <a:alpha val="0"/>
                </a:schemeClr>
              </a:gs>
              <a:gs pos="52000">
                <a:schemeClr val="bg1"/>
              </a:gs>
              <a:gs pos="39000">
                <a:schemeClr val="bg1"/>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45058" name="Title 1">
            <a:extLst>
              <a:ext uri="{FF2B5EF4-FFF2-40B4-BE49-F238E27FC236}">
                <a16:creationId xmlns:a16="http://schemas.microsoft.com/office/drawing/2014/main" id="{DD11C05A-A6A6-6778-F786-BFCE114D4C91}"/>
              </a:ext>
            </a:extLst>
          </p:cNvPr>
          <p:cNvSpPr>
            <a:spLocks noGrp="1" noChangeArrowheads="1"/>
          </p:cNvSpPr>
          <p:nvPr>
            <p:ph type="title"/>
          </p:nvPr>
        </p:nvSpPr>
        <p:spPr/>
        <p:txBody>
          <a:bodyPr/>
          <a:lstStyle/>
          <a:p>
            <a:r>
              <a:rPr lang="en-AU" altLang="en-US" dirty="0">
                <a:latin typeface="Arial Rounded MT Bold" panose="020F0704030504030204" pitchFamily="34" charset="0"/>
              </a:rPr>
              <a:t>Gambling Help support services</a:t>
            </a:r>
            <a:endParaRPr lang="en-AU" altLang="en-US" dirty="0"/>
          </a:p>
        </p:txBody>
      </p:sp>
      <p:sp>
        <p:nvSpPr>
          <p:cNvPr id="45059" name="Content Placeholder 4">
            <a:extLst>
              <a:ext uri="{FF2B5EF4-FFF2-40B4-BE49-F238E27FC236}">
                <a16:creationId xmlns:a16="http://schemas.microsoft.com/office/drawing/2014/main" id="{619A1BCD-26C1-676D-EB9E-F38674513EA2}"/>
              </a:ext>
            </a:extLst>
          </p:cNvPr>
          <p:cNvSpPr>
            <a:spLocks noGrp="1" noChangeArrowheads="1"/>
          </p:cNvSpPr>
          <p:nvPr>
            <p:ph idx="1"/>
          </p:nvPr>
        </p:nvSpPr>
        <p:spPr/>
        <p:txBody>
          <a:bodyPr/>
          <a:lstStyle/>
          <a:p>
            <a:pPr marL="0" indent="0">
              <a:buFont typeface="Arial" panose="020B0604020202020204" pitchFamily="34" charset="0"/>
              <a:buNone/>
            </a:pPr>
            <a:r>
              <a:rPr lang="da-DK" altLang="en-US" b="1" dirty="0">
                <a:solidFill>
                  <a:srgbClr val="5EA443"/>
                </a:solidFill>
                <a:latin typeface="Arial Nova" panose="020B0504020202020204" pitchFamily="34" charset="0"/>
              </a:rPr>
              <a:t>Gambling Help Queensland</a:t>
            </a:r>
          </a:p>
          <a:p>
            <a:pPr marL="0" indent="0">
              <a:buFont typeface="Arial" panose="020B0604020202020204" pitchFamily="34" charset="0"/>
              <a:buNone/>
            </a:pPr>
            <a:r>
              <a:rPr lang="da-DK" altLang="en-US" dirty="0">
                <a:latin typeface="Arial Nova" panose="020B0504020202020204" pitchFamily="34" charset="0"/>
              </a:rPr>
              <a:t>1800 858 858</a:t>
            </a:r>
          </a:p>
          <a:p>
            <a:pPr marL="0" indent="0">
              <a:buFont typeface="Arial" panose="020B0604020202020204" pitchFamily="34" charset="0"/>
              <a:buNone/>
            </a:pPr>
            <a:r>
              <a:rPr lang="en-AU" altLang="en-US" dirty="0">
                <a:latin typeface="Arial Nova" panose="020B0504020202020204" pitchFamily="34" charset="0"/>
              </a:rPr>
              <a:t>www.gamblinghelpqld.org.au</a:t>
            </a:r>
          </a:p>
          <a:p>
            <a:pPr marL="0" indent="0">
              <a:buFont typeface="Arial" panose="020B0604020202020204" pitchFamily="34" charset="0"/>
              <a:buNone/>
            </a:pPr>
            <a:endParaRPr lang="en-AU" altLang="en-US" dirty="0"/>
          </a:p>
          <a:p>
            <a:pPr marL="0" indent="0">
              <a:buFont typeface="Arial" panose="020B0604020202020204" pitchFamily="34" charset="0"/>
              <a:buNone/>
            </a:pPr>
            <a:r>
              <a:rPr lang="en-AU" altLang="en-US" b="1" dirty="0">
                <a:solidFill>
                  <a:srgbClr val="5EA443"/>
                </a:solidFill>
                <a:latin typeface="Arial Nova" panose="020B0504020202020204" pitchFamily="34" charset="0"/>
              </a:rPr>
              <a:t>Gambling Help Online</a:t>
            </a:r>
          </a:p>
          <a:p>
            <a:pPr marL="0" indent="0">
              <a:buFont typeface="Arial" panose="020B0604020202020204" pitchFamily="34" charset="0"/>
              <a:buNone/>
            </a:pPr>
            <a:r>
              <a:rPr lang="en-AU" altLang="en-US" dirty="0">
                <a:latin typeface="Arial Nova" panose="020B0504020202020204" pitchFamily="34" charset="0"/>
              </a:rPr>
              <a:t>1800 858 858</a:t>
            </a:r>
          </a:p>
          <a:p>
            <a:pPr marL="0" indent="0">
              <a:buFont typeface="Arial" panose="020B0604020202020204" pitchFamily="34" charset="0"/>
              <a:buNone/>
            </a:pPr>
            <a:r>
              <a:rPr lang="en-AU" altLang="en-US" dirty="0">
                <a:latin typeface="Arial Nova" panose="020B0504020202020204" pitchFamily="34" charset="0"/>
              </a:rPr>
              <a:t>www.gamblinghelponline.org.au</a:t>
            </a:r>
          </a:p>
          <a:p>
            <a:pPr marL="0" indent="0">
              <a:buFont typeface="Arial" panose="020B0604020202020204" pitchFamily="34" charset="0"/>
              <a:buNone/>
            </a:pPr>
            <a:endParaRPr lang="en-AU" altLang="en-US" dirty="0"/>
          </a:p>
        </p:txBody>
      </p:sp>
    </p:spTree>
    <p:extLst>
      <p:ext uri="{BB962C8B-B14F-4D97-AF65-F5344CB8AC3E}">
        <p14:creationId xmlns:p14="http://schemas.microsoft.com/office/powerpoint/2010/main" val="2124035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DD11C05A-A6A6-6778-F786-BFCE114D4C91}"/>
              </a:ext>
            </a:extLst>
          </p:cNvPr>
          <p:cNvSpPr>
            <a:spLocks noGrp="1" noChangeArrowheads="1"/>
          </p:cNvSpPr>
          <p:nvPr>
            <p:ph type="title"/>
          </p:nvPr>
        </p:nvSpPr>
        <p:spPr/>
        <p:txBody>
          <a:bodyPr/>
          <a:lstStyle/>
          <a:p>
            <a:r>
              <a:rPr lang="en-AU" altLang="en-US" dirty="0">
                <a:latin typeface="Arial Rounded MT Bold" panose="020F0704030504030204" pitchFamily="34" charset="0"/>
              </a:rPr>
              <a:t>Group therapy support services</a:t>
            </a:r>
            <a:endParaRPr lang="en-AU" altLang="en-US" dirty="0"/>
          </a:p>
        </p:txBody>
      </p:sp>
      <p:sp>
        <p:nvSpPr>
          <p:cNvPr id="45059" name="Content Placeholder 4">
            <a:extLst>
              <a:ext uri="{FF2B5EF4-FFF2-40B4-BE49-F238E27FC236}">
                <a16:creationId xmlns:a16="http://schemas.microsoft.com/office/drawing/2014/main" id="{619A1BCD-26C1-676D-EB9E-F38674513EA2}"/>
              </a:ext>
            </a:extLst>
          </p:cNvPr>
          <p:cNvSpPr>
            <a:spLocks noGrp="1" noChangeArrowheads="1"/>
          </p:cNvSpPr>
          <p:nvPr>
            <p:ph idx="1"/>
          </p:nvPr>
        </p:nvSpPr>
        <p:spPr/>
        <p:txBody>
          <a:bodyPr/>
          <a:lstStyle/>
          <a:p>
            <a:pPr marL="0" indent="0">
              <a:buFont typeface="Arial" panose="020B0604020202020204" pitchFamily="34" charset="0"/>
              <a:buNone/>
            </a:pPr>
            <a:r>
              <a:rPr lang="en-AU" altLang="en-US" b="1" dirty="0">
                <a:solidFill>
                  <a:srgbClr val="5EA443"/>
                </a:solidFill>
                <a:latin typeface="Arial Nova" panose="020B0504020202020204" pitchFamily="34" charset="0"/>
              </a:rPr>
              <a:t>Gamblers Anonymous Queensland</a:t>
            </a:r>
          </a:p>
          <a:p>
            <a:pPr marL="0" indent="0">
              <a:buFont typeface="Arial" panose="020B0604020202020204" pitchFamily="34" charset="0"/>
              <a:buNone/>
            </a:pPr>
            <a:r>
              <a:rPr lang="en-AU" altLang="en-US" dirty="0">
                <a:latin typeface="Arial Nova" panose="020B0504020202020204" pitchFamily="34" charset="0"/>
              </a:rPr>
              <a:t>0467 655 799</a:t>
            </a:r>
          </a:p>
          <a:p>
            <a:pPr marL="0" indent="0">
              <a:buFont typeface="Arial" panose="020B0604020202020204" pitchFamily="34" charset="0"/>
              <a:buNone/>
            </a:pPr>
            <a:r>
              <a:rPr lang="en-AU" altLang="en-US" dirty="0">
                <a:latin typeface="Arial Nova" panose="020B0504020202020204" pitchFamily="34" charset="0"/>
              </a:rPr>
              <a:t>www.gaaustralia.org.au</a:t>
            </a:r>
          </a:p>
          <a:p>
            <a:pPr marL="0" indent="0">
              <a:buFont typeface="Arial" panose="020B0604020202020204" pitchFamily="34" charset="0"/>
              <a:buNone/>
            </a:pPr>
            <a:endParaRPr lang="en-AU" altLang="en-US" dirty="0">
              <a:latin typeface="Arial Nova" panose="020B0504020202020204" pitchFamily="34" charset="0"/>
            </a:endParaRPr>
          </a:p>
          <a:p>
            <a:pPr marL="0" indent="0">
              <a:buFont typeface="Arial" panose="020B0604020202020204" pitchFamily="34" charset="0"/>
              <a:buNone/>
            </a:pPr>
            <a:r>
              <a:rPr lang="en-AU" altLang="en-US" b="1" dirty="0">
                <a:solidFill>
                  <a:srgbClr val="5EA443"/>
                </a:solidFill>
                <a:latin typeface="Arial Nova" panose="020B0504020202020204" pitchFamily="34" charset="0"/>
              </a:rPr>
              <a:t>Gam-Anon Queensland</a:t>
            </a:r>
          </a:p>
          <a:p>
            <a:pPr marL="0" indent="0">
              <a:buFont typeface="Arial" panose="020B0604020202020204" pitchFamily="34" charset="0"/>
              <a:buNone/>
            </a:pPr>
            <a:r>
              <a:rPr lang="en-AU" altLang="en-US" dirty="0">
                <a:latin typeface="Arial Nova" panose="020B0504020202020204" pitchFamily="34" charset="0"/>
              </a:rPr>
              <a:t>0467 655 799</a:t>
            </a:r>
          </a:p>
          <a:p>
            <a:pPr marL="0" indent="0">
              <a:buFont typeface="Arial" panose="020B0604020202020204" pitchFamily="34" charset="0"/>
              <a:buNone/>
            </a:pPr>
            <a:r>
              <a:rPr lang="en-AU" altLang="en-US" dirty="0">
                <a:latin typeface="Arial Nova" panose="020B0504020202020204" pitchFamily="34" charset="0"/>
              </a:rPr>
              <a:t>www.gaaustralia.org.au/gam-anon/</a:t>
            </a:r>
          </a:p>
          <a:p>
            <a:pPr marL="0" indent="0">
              <a:buFont typeface="Arial" panose="020B0604020202020204" pitchFamily="34" charset="0"/>
              <a:buNone/>
            </a:pPr>
            <a:endParaRPr lang="en-AU" altLang="en-US" dirty="0"/>
          </a:p>
          <a:p>
            <a:pPr marL="0" indent="0">
              <a:buFont typeface="Arial" panose="020B0604020202020204" pitchFamily="34" charset="0"/>
              <a:buNone/>
            </a:pPr>
            <a:endParaRPr lang="en-AU" altLang="en-US" dirty="0"/>
          </a:p>
        </p:txBody>
      </p:sp>
      <p:pic>
        <p:nvPicPr>
          <p:cNvPr id="4" name="Picture 3" descr="A computer with a screen on&#10;&#10;Description automatically generated">
            <a:extLst>
              <a:ext uri="{FF2B5EF4-FFF2-40B4-BE49-F238E27FC236}">
                <a16:creationId xmlns:a16="http://schemas.microsoft.com/office/drawing/2014/main" id="{2A2AF23F-9A22-D5DE-7B6E-35A7778904EA}"/>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6701589" y="2273111"/>
            <a:ext cx="5490411" cy="3903852"/>
          </a:xfrm>
          <a:prstGeom prst="rect">
            <a:avLst/>
          </a:prstGeom>
        </p:spPr>
      </p:pic>
    </p:spTree>
    <p:extLst>
      <p:ext uri="{BB962C8B-B14F-4D97-AF65-F5344CB8AC3E}">
        <p14:creationId xmlns:p14="http://schemas.microsoft.com/office/powerpoint/2010/main" val="3361927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a:extLst>
              <a:ext uri="{FF2B5EF4-FFF2-40B4-BE49-F238E27FC236}">
                <a16:creationId xmlns:a16="http://schemas.microsoft.com/office/drawing/2014/main" id="{B579B798-A21C-72FE-0C4F-1538A7AB77D0}"/>
              </a:ext>
            </a:extLst>
          </p:cNvPr>
          <p:cNvSpPr>
            <a:spLocks noGrp="1" noChangeArrowheads="1"/>
          </p:cNvSpPr>
          <p:nvPr>
            <p:ph type="title"/>
          </p:nvPr>
        </p:nvSpPr>
        <p:spPr/>
        <p:txBody>
          <a:bodyPr/>
          <a:lstStyle/>
          <a:p>
            <a:pPr eaLnBrk="1" hangingPunct="1"/>
            <a:r>
              <a:rPr lang="en-AU" altLang="en-US">
                <a:latin typeface="Arial Rounded MT Bold" panose="020F0704030504030204" pitchFamily="34" charset="0"/>
              </a:rPr>
              <a:t>Crisis support</a:t>
            </a:r>
            <a:endParaRPr lang="en-AU" altLang="en-US"/>
          </a:p>
        </p:txBody>
      </p:sp>
      <p:sp>
        <p:nvSpPr>
          <p:cNvPr id="88067" name="Content Placeholder 2">
            <a:extLst>
              <a:ext uri="{FF2B5EF4-FFF2-40B4-BE49-F238E27FC236}">
                <a16:creationId xmlns:a16="http://schemas.microsoft.com/office/drawing/2014/main" id="{D72679DF-C34A-D2FB-8B5D-5A1546319A88}"/>
              </a:ext>
            </a:extLst>
          </p:cNvPr>
          <p:cNvSpPr>
            <a:spLocks noGrp="1" noChangeArrowheads="1"/>
          </p:cNvSpPr>
          <p:nvPr>
            <p:ph idx="1"/>
          </p:nvPr>
        </p:nvSpPr>
        <p:spPr/>
        <p:txBody>
          <a:bodyPr/>
          <a:lstStyle/>
          <a:p>
            <a:pPr marL="0" indent="0" eaLnBrk="1" hangingPunct="1">
              <a:buFont typeface="Arial" panose="020B0604020202020204" pitchFamily="34" charset="0"/>
              <a:buNone/>
            </a:pPr>
            <a:endParaRPr lang="en-AU" altLang="en-US" b="1">
              <a:latin typeface="Arial Nova" panose="020B0504020202020204" pitchFamily="34" charset="0"/>
            </a:endParaRPr>
          </a:p>
          <a:p>
            <a:pPr marL="0" indent="0" eaLnBrk="1" hangingPunct="1">
              <a:buFont typeface="Arial" panose="020B0604020202020204" pitchFamily="34" charset="0"/>
              <a:buNone/>
            </a:pPr>
            <a:endParaRPr lang="en-AU" altLang="en-US" b="1">
              <a:latin typeface="Arial Nova" panose="020B0504020202020204" pitchFamily="34" charset="0"/>
            </a:endParaRPr>
          </a:p>
        </p:txBody>
      </p:sp>
      <p:pic>
        <p:nvPicPr>
          <p:cNvPr id="88068" name="Picture 4" descr="No photo description available.">
            <a:extLst>
              <a:ext uri="{FF2B5EF4-FFF2-40B4-BE49-F238E27FC236}">
                <a16:creationId xmlns:a16="http://schemas.microsoft.com/office/drawing/2014/main" id="{20B735D0-1C33-4294-03AD-8A7B5F7E46EE}"/>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2514600" y="1825625"/>
            <a:ext cx="7162800" cy="373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tack of rocks on a table&#10;&#10;Description automatically generated">
            <a:extLst>
              <a:ext uri="{FF2B5EF4-FFF2-40B4-BE49-F238E27FC236}">
                <a16:creationId xmlns:a16="http://schemas.microsoft.com/office/drawing/2014/main" id="{8D1C79D2-536E-8567-F15E-903485DDB922}"/>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7" name="Title 20">
            <a:extLst>
              <a:ext uri="{FF2B5EF4-FFF2-40B4-BE49-F238E27FC236}">
                <a16:creationId xmlns:a16="http://schemas.microsoft.com/office/drawing/2014/main" id="{1B812384-3746-0256-5DC1-7FC580C2404F}"/>
              </a:ext>
            </a:extLst>
          </p:cNvPr>
          <p:cNvSpPr txBox="1">
            <a:spLocks/>
          </p:cNvSpPr>
          <p:nvPr/>
        </p:nvSpPr>
        <p:spPr>
          <a:xfrm>
            <a:off x="3223260" y="2418238"/>
            <a:ext cx="8500110" cy="1770063"/>
          </a:xfrm>
          <a:prstGeom prst="rect">
            <a:avLst/>
          </a:prstGeom>
          <a:effectLst>
            <a:outerShdw blurRad="50800" dist="38100" dir="2700000" algn="tl" rotWithShape="0">
              <a:prstClr val="black">
                <a:alpha val="60000"/>
              </a:prstClr>
            </a:outerShdw>
          </a:effectLst>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defRPr/>
            </a:pPr>
            <a:r>
              <a:rPr lang="en-AU" sz="6000" dirty="0">
                <a:solidFill>
                  <a:schemeClr val="bg1"/>
                </a:solidFill>
                <a:effectLst>
                  <a:outerShdw blurRad="50800" dist="38100" dir="2700000" algn="tl" rotWithShape="0">
                    <a:prstClr val="black">
                      <a:alpha val="40000"/>
                    </a:prstClr>
                  </a:outerShdw>
                </a:effectLst>
                <a:latin typeface="Arial Rounded MT Bold" panose="020F0704030504030204" pitchFamily="34" charset="0"/>
                <a:ea typeface="ADLaM Display" panose="020B0604020202020204" pitchFamily="2" charset="0"/>
                <a:cs typeface="ADLaM Display" panose="020B0604020202020204" pitchFamily="2" charset="0"/>
              </a:rPr>
              <a:t>Questions?</a:t>
            </a:r>
          </a:p>
        </p:txBody>
      </p:sp>
      <p:pic>
        <p:nvPicPr>
          <p:cNvPr id="4102" name="Picture 6" descr="A black and green logo&#10;&#10;Description automatically generated">
            <a:extLst>
              <a:ext uri="{FF2B5EF4-FFF2-40B4-BE49-F238E27FC236}">
                <a16:creationId xmlns:a16="http://schemas.microsoft.com/office/drawing/2014/main" id="{BDADC177-0740-0768-D272-8E3F7D764BBB}"/>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9382125" y="6089650"/>
            <a:ext cx="2571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309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erson in tall grass">
            <a:extLst>
              <a:ext uri="{FF2B5EF4-FFF2-40B4-BE49-F238E27FC236}">
                <a16:creationId xmlns:a16="http://schemas.microsoft.com/office/drawing/2014/main" id="{649CA11F-D1EE-DA21-9699-D3A456DB769F}"/>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0" y="-10"/>
            <a:ext cx="12192000" cy="6176954"/>
          </a:xfrm>
          <a:prstGeom prst="rect">
            <a:avLst/>
          </a:prstGeom>
        </p:spPr>
      </p:pic>
      <p:sp>
        <p:nvSpPr>
          <p:cNvPr id="10" name="Rectangle: Rounded Corners 9">
            <a:extLst>
              <a:ext uri="{FF2B5EF4-FFF2-40B4-BE49-F238E27FC236}">
                <a16:creationId xmlns:a16="http://schemas.microsoft.com/office/drawing/2014/main" id="{6AAE46C6-D2A3-21DA-79EE-B39CDC8C9B76}"/>
              </a:ext>
            </a:extLst>
          </p:cNvPr>
          <p:cNvSpPr/>
          <p:nvPr/>
        </p:nvSpPr>
        <p:spPr>
          <a:xfrm>
            <a:off x="701749" y="4722336"/>
            <a:ext cx="8296940" cy="996287"/>
          </a:xfrm>
          <a:prstGeom prst="roundRect">
            <a:avLst/>
          </a:prstGeom>
          <a:solidFill>
            <a:schemeClr val="bg1">
              <a:alpha val="63000"/>
            </a:schemeClr>
          </a:solidFill>
          <a:ln>
            <a:solidFill>
              <a:schemeClr val="bg1"/>
            </a:solid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Rounded Corners 10">
            <a:extLst>
              <a:ext uri="{FF2B5EF4-FFF2-40B4-BE49-F238E27FC236}">
                <a16:creationId xmlns:a16="http://schemas.microsoft.com/office/drawing/2014/main" id="{BDE1A3F8-F5B2-4747-4A0E-DA42736CB2F4}"/>
              </a:ext>
            </a:extLst>
          </p:cNvPr>
          <p:cNvSpPr/>
          <p:nvPr/>
        </p:nvSpPr>
        <p:spPr>
          <a:xfrm>
            <a:off x="838200" y="4264015"/>
            <a:ext cx="9337158" cy="888997"/>
          </a:xfrm>
          <a:prstGeom prst="roundRect">
            <a:avLst/>
          </a:prstGeom>
          <a:solidFill>
            <a:schemeClr val="bg1">
              <a:alpha val="63000"/>
            </a:schemeClr>
          </a:solidFill>
          <a:ln>
            <a:solidFill>
              <a:schemeClr val="bg1"/>
            </a:solid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57D33EF2-86A1-B9CD-4B60-56908743F577}"/>
              </a:ext>
            </a:extLst>
          </p:cNvPr>
          <p:cNvSpPr>
            <a:spLocks noGrp="1"/>
          </p:cNvSpPr>
          <p:nvPr>
            <p:ph type="title"/>
          </p:nvPr>
        </p:nvSpPr>
        <p:spPr/>
        <p:txBody>
          <a:bodyPr/>
          <a:lstStyle/>
          <a:p>
            <a:r>
              <a:rPr lang="en-AU" dirty="0">
                <a:latin typeface="Arial Rounded MT Bold" panose="020F0704030504030204" pitchFamily="34" charset="0"/>
              </a:rPr>
              <a:t>Just to let you know…</a:t>
            </a:r>
          </a:p>
        </p:txBody>
      </p:sp>
      <p:sp>
        <p:nvSpPr>
          <p:cNvPr id="3" name="Content Placeholder 2">
            <a:extLst>
              <a:ext uri="{FF2B5EF4-FFF2-40B4-BE49-F238E27FC236}">
                <a16:creationId xmlns:a16="http://schemas.microsoft.com/office/drawing/2014/main" id="{629ACD42-3ABF-BE56-72D1-AA8B377B38AF}"/>
              </a:ext>
            </a:extLst>
          </p:cNvPr>
          <p:cNvSpPr>
            <a:spLocks noGrp="1"/>
          </p:cNvSpPr>
          <p:nvPr>
            <p:ph idx="1"/>
          </p:nvPr>
        </p:nvSpPr>
        <p:spPr/>
        <p:txBody>
          <a:bodyPr>
            <a:normAutofit/>
          </a:bodyPr>
          <a:lstStyle/>
          <a:p>
            <a:r>
              <a:rPr lang="en-AU" dirty="0">
                <a:latin typeface="Arial Nova" panose="020B0504020202020204" pitchFamily="34" charset="0"/>
              </a:rPr>
              <a:t>Some of the content we are about to talk about in the next few slides might be difficult or confronting</a:t>
            </a:r>
          </a:p>
          <a:p>
            <a:r>
              <a:rPr lang="en-AU" dirty="0">
                <a:latin typeface="Arial Nova" panose="020B0504020202020204" pitchFamily="34" charset="0"/>
              </a:rPr>
              <a:t>If you think engaging in a conversation about domestic and family violence might be harmful or distressing for you right now, we understand</a:t>
            </a:r>
          </a:p>
          <a:p>
            <a:pPr marL="0" indent="0">
              <a:buNone/>
            </a:pPr>
            <a:endParaRPr lang="en-AU" dirty="0">
              <a:latin typeface="Arial Nova" panose="020B0504020202020204" pitchFamily="34" charset="0"/>
            </a:endParaRPr>
          </a:p>
          <a:p>
            <a:pPr marL="0" indent="0">
              <a:buNone/>
            </a:pPr>
            <a:r>
              <a:rPr lang="en-AU" b="1" dirty="0">
                <a:solidFill>
                  <a:srgbClr val="5EA443"/>
                </a:solidFill>
                <a:latin typeface="Arial Nova" panose="020B0504020202020204" pitchFamily="34" charset="0"/>
              </a:rPr>
              <a:t>1800 RESPECT: </a:t>
            </a:r>
            <a:r>
              <a:rPr lang="en-AU" dirty="0">
                <a:latin typeface="Arial Nova" panose="020B0504020202020204" pitchFamily="34" charset="0"/>
              </a:rPr>
              <a:t>1800 737 732 | www.1800respect.org.au</a:t>
            </a:r>
          </a:p>
          <a:p>
            <a:pPr marL="0" indent="0">
              <a:buNone/>
            </a:pPr>
            <a:r>
              <a:rPr lang="en-AU" b="1" dirty="0">
                <a:solidFill>
                  <a:srgbClr val="5EA443"/>
                </a:solidFill>
                <a:latin typeface="Arial Nova" panose="020B0504020202020204" pitchFamily="34" charset="0"/>
              </a:rPr>
              <a:t>DV Connect: </a:t>
            </a:r>
            <a:r>
              <a:rPr lang="en-AU" dirty="0">
                <a:latin typeface="Arial Nova" panose="020B0504020202020204" pitchFamily="34" charset="0"/>
              </a:rPr>
              <a:t>1800 811 811 | www.dvconnect.org</a:t>
            </a:r>
          </a:p>
          <a:p>
            <a:pPr marL="0" indent="0">
              <a:buNone/>
            </a:pPr>
            <a:endParaRPr lang="en-AU" dirty="0">
              <a:latin typeface="Arial Nova" panose="020B0504020202020204" pitchFamily="34" charset="0"/>
            </a:endParaRPr>
          </a:p>
        </p:txBody>
      </p:sp>
    </p:spTree>
    <p:extLst>
      <p:ext uri="{BB962C8B-B14F-4D97-AF65-F5344CB8AC3E}">
        <p14:creationId xmlns:p14="http://schemas.microsoft.com/office/powerpoint/2010/main" val="133059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hugging another person&#10;&#10;Description automatically generated">
            <a:extLst>
              <a:ext uri="{FF2B5EF4-FFF2-40B4-BE49-F238E27FC236}">
                <a16:creationId xmlns:a16="http://schemas.microsoft.com/office/drawing/2014/main" id="{3CFBC8AB-B9E7-537B-DB0D-CA58F898F538}"/>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l="-16854"/>
          <a:stretch/>
        </p:blipFill>
        <p:spPr>
          <a:xfrm>
            <a:off x="5568287" y="0"/>
            <a:ext cx="6623713" cy="6176955"/>
          </a:xfrm>
          <a:prstGeom prst="rect">
            <a:avLst/>
          </a:prstGeom>
        </p:spPr>
      </p:pic>
      <p:sp>
        <p:nvSpPr>
          <p:cNvPr id="6" name="Rectangle 5">
            <a:extLst>
              <a:ext uri="{FF2B5EF4-FFF2-40B4-BE49-F238E27FC236}">
                <a16:creationId xmlns:a16="http://schemas.microsoft.com/office/drawing/2014/main" id="{678096DE-0BCF-6622-8EE7-7CCC028D24F3}"/>
              </a:ext>
            </a:extLst>
          </p:cNvPr>
          <p:cNvSpPr/>
          <p:nvPr/>
        </p:nvSpPr>
        <p:spPr>
          <a:xfrm rot="5400000">
            <a:off x="2281917" y="-2281916"/>
            <a:ext cx="6176953" cy="10740787"/>
          </a:xfrm>
          <a:prstGeom prst="rect">
            <a:avLst/>
          </a:prstGeom>
          <a:gradFill>
            <a:gsLst>
              <a:gs pos="19000">
                <a:schemeClr val="accent1">
                  <a:lumMod val="5000"/>
                  <a:lumOff val="95000"/>
                  <a:alpha val="0"/>
                </a:schemeClr>
              </a:gs>
              <a:gs pos="52000">
                <a:schemeClr val="bg1"/>
              </a:gs>
              <a:gs pos="39000">
                <a:schemeClr val="bg1"/>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43014" name="Title 1">
            <a:extLst>
              <a:ext uri="{FF2B5EF4-FFF2-40B4-BE49-F238E27FC236}">
                <a16:creationId xmlns:a16="http://schemas.microsoft.com/office/drawing/2014/main" id="{1F2D9F6B-5EFA-85AB-F56A-0CA0C5062F1F}"/>
              </a:ext>
            </a:extLst>
          </p:cNvPr>
          <p:cNvSpPr>
            <a:spLocks noGrp="1" noChangeArrowheads="1"/>
          </p:cNvSpPr>
          <p:nvPr>
            <p:ph type="title"/>
          </p:nvPr>
        </p:nvSpPr>
        <p:spPr/>
        <p:txBody>
          <a:bodyPr/>
          <a:lstStyle/>
          <a:p>
            <a:pPr eaLnBrk="1" hangingPunct="1"/>
            <a:r>
              <a:rPr lang="en-AU" altLang="en-US">
                <a:latin typeface="Arial Rounded MT Bold" panose="020F0704030504030204" pitchFamily="34" charset="0"/>
              </a:rPr>
              <a:t>Overview</a:t>
            </a:r>
          </a:p>
        </p:txBody>
      </p:sp>
      <p:sp>
        <p:nvSpPr>
          <p:cNvPr id="43015" name="Content Placeholder 2">
            <a:extLst>
              <a:ext uri="{FF2B5EF4-FFF2-40B4-BE49-F238E27FC236}">
                <a16:creationId xmlns:a16="http://schemas.microsoft.com/office/drawing/2014/main" id="{1D0A50BF-3432-79E4-EC0F-897A57072195}"/>
              </a:ext>
            </a:extLst>
          </p:cNvPr>
          <p:cNvSpPr>
            <a:spLocks noGrp="1" noChangeArrowheads="1"/>
          </p:cNvSpPr>
          <p:nvPr>
            <p:ph idx="1"/>
          </p:nvPr>
        </p:nvSpPr>
        <p:spPr/>
        <p:txBody>
          <a:bodyPr/>
          <a:lstStyle/>
          <a:p>
            <a:pPr eaLnBrk="1" hangingPunct="1"/>
            <a:r>
              <a:rPr lang="en-AU" altLang="en-US" dirty="0">
                <a:latin typeface="Arial Nova" panose="020B0504020202020204" pitchFamily="34" charset="0"/>
              </a:rPr>
              <a:t>What is domestic and family violence?</a:t>
            </a:r>
          </a:p>
          <a:p>
            <a:pPr eaLnBrk="1" hangingPunct="1"/>
            <a:r>
              <a:rPr lang="en-AU" altLang="en-US" dirty="0">
                <a:latin typeface="Arial Nova" panose="020B0504020202020204" pitchFamily="34" charset="0"/>
              </a:rPr>
              <a:t>Types of DFV</a:t>
            </a:r>
          </a:p>
          <a:p>
            <a:pPr eaLnBrk="1" hangingPunct="1"/>
            <a:r>
              <a:rPr lang="en-AU" altLang="en-US" dirty="0">
                <a:latin typeface="Arial Nova" panose="020B0504020202020204" pitchFamily="34" charset="0"/>
              </a:rPr>
              <a:t>Gambling and DFV</a:t>
            </a:r>
          </a:p>
          <a:p>
            <a:pPr eaLnBrk="1" hangingPunct="1"/>
            <a:r>
              <a:rPr lang="en-AU" altLang="en-US" dirty="0">
                <a:latin typeface="Arial Nova" panose="020B0504020202020204" pitchFamily="34" charset="0"/>
              </a:rPr>
              <a:t>Financial abuse</a:t>
            </a:r>
          </a:p>
          <a:p>
            <a:pPr eaLnBrk="1" hangingPunct="1"/>
            <a:r>
              <a:rPr lang="en-AU" altLang="en-US" dirty="0">
                <a:latin typeface="Arial Nova" panose="020B0504020202020204" pitchFamily="34" charset="0"/>
              </a:rPr>
              <a:t>Other considerations</a:t>
            </a:r>
          </a:p>
          <a:p>
            <a:pPr eaLnBrk="1" hangingPunct="1"/>
            <a:r>
              <a:rPr lang="en-AU" altLang="en-US" dirty="0">
                <a:latin typeface="Arial Nova" panose="020B0504020202020204" pitchFamily="34" charset="0"/>
              </a:rPr>
              <a:t>Support services</a:t>
            </a:r>
          </a:p>
        </p:txBody>
      </p:sp>
    </p:spTree>
    <p:extLst>
      <p:ext uri="{BB962C8B-B14F-4D97-AF65-F5344CB8AC3E}">
        <p14:creationId xmlns:p14="http://schemas.microsoft.com/office/powerpoint/2010/main" val="2574443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holding another person's head&#10;&#10;Description automatically generated">
            <a:extLst>
              <a:ext uri="{FF2B5EF4-FFF2-40B4-BE49-F238E27FC236}">
                <a16:creationId xmlns:a16="http://schemas.microsoft.com/office/drawing/2014/main" id="{346084D4-DE2F-BFA7-BBE4-562856831B52}"/>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l="-195" r="-33"/>
          <a:stretch/>
        </p:blipFill>
        <p:spPr>
          <a:xfrm>
            <a:off x="6741042" y="0"/>
            <a:ext cx="5452730" cy="6176946"/>
          </a:xfrm>
          <a:prstGeom prst="rect">
            <a:avLst/>
          </a:prstGeom>
        </p:spPr>
      </p:pic>
      <p:sp>
        <p:nvSpPr>
          <p:cNvPr id="5" name="Rectangle 4">
            <a:extLst>
              <a:ext uri="{FF2B5EF4-FFF2-40B4-BE49-F238E27FC236}">
                <a16:creationId xmlns:a16="http://schemas.microsoft.com/office/drawing/2014/main" id="{BA6AEB9D-39B4-DBE4-EAF5-5821F74458A3}"/>
              </a:ext>
            </a:extLst>
          </p:cNvPr>
          <p:cNvSpPr/>
          <p:nvPr/>
        </p:nvSpPr>
        <p:spPr>
          <a:xfrm rot="5400000">
            <a:off x="2489015" y="-2437455"/>
            <a:ext cx="6176953" cy="11051879"/>
          </a:xfrm>
          <a:prstGeom prst="rect">
            <a:avLst/>
          </a:prstGeom>
          <a:gradFill>
            <a:gsLst>
              <a:gs pos="19000">
                <a:schemeClr val="accent1">
                  <a:lumMod val="5000"/>
                  <a:lumOff val="95000"/>
                  <a:alpha val="0"/>
                </a:schemeClr>
              </a:gs>
              <a:gs pos="52000">
                <a:schemeClr val="bg1"/>
              </a:gs>
              <a:gs pos="39000">
                <a:schemeClr val="bg1"/>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3" name="Content Placeholder 2">
            <a:extLst>
              <a:ext uri="{FF2B5EF4-FFF2-40B4-BE49-F238E27FC236}">
                <a16:creationId xmlns:a16="http://schemas.microsoft.com/office/drawing/2014/main" id="{30BC21A1-78B8-EFF0-A28C-1D0AC5A0BA80}"/>
              </a:ext>
            </a:extLst>
          </p:cNvPr>
          <p:cNvSpPr>
            <a:spLocks noGrp="1"/>
          </p:cNvSpPr>
          <p:nvPr>
            <p:ph idx="1"/>
          </p:nvPr>
        </p:nvSpPr>
        <p:spPr>
          <a:xfrm>
            <a:off x="838200" y="1586139"/>
            <a:ext cx="6987364" cy="4590807"/>
          </a:xfrm>
        </p:spPr>
        <p:txBody>
          <a:bodyPr>
            <a:normAutofit/>
          </a:bodyPr>
          <a:lstStyle/>
          <a:p>
            <a:r>
              <a:rPr lang="en-AU" dirty="0">
                <a:latin typeface="Arial Nova" panose="020B0504020202020204" pitchFamily="34" charset="0"/>
              </a:rPr>
              <a:t>Refers to any violent, threatening or controlling behaviour that causes harm within intimate partner relationships, families and broader communities</a:t>
            </a:r>
          </a:p>
          <a:p>
            <a:r>
              <a:rPr lang="en-AU" dirty="0">
                <a:latin typeface="Arial Nova" panose="020B0504020202020204" pitchFamily="34" charset="0"/>
              </a:rPr>
              <a:t>Can happen to anyone, at any time, no matter their age, gender or sexual orientation</a:t>
            </a:r>
          </a:p>
          <a:p>
            <a:r>
              <a:rPr lang="en-AU" dirty="0">
                <a:latin typeface="Arial Nova" panose="020B0504020202020204" pitchFamily="34" charset="0"/>
              </a:rPr>
              <a:t>Can happen anywhere, including at home, school, work, or religious and community settings</a:t>
            </a:r>
          </a:p>
        </p:txBody>
      </p:sp>
      <p:sp>
        <p:nvSpPr>
          <p:cNvPr id="11" name="Rectangle: Rounded Corners 10">
            <a:extLst>
              <a:ext uri="{FF2B5EF4-FFF2-40B4-BE49-F238E27FC236}">
                <a16:creationId xmlns:a16="http://schemas.microsoft.com/office/drawing/2014/main" id="{1BEF6670-1E4E-FBE7-7842-E2919BFC6782}"/>
              </a:ext>
            </a:extLst>
          </p:cNvPr>
          <p:cNvSpPr/>
          <p:nvPr/>
        </p:nvSpPr>
        <p:spPr>
          <a:xfrm>
            <a:off x="5868667" y="529762"/>
            <a:ext cx="5564878" cy="996287"/>
          </a:xfrm>
          <a:prstGeom prst="roundRect">
            <a:avLst/>
          </a:prstGeom>
          <a:solidFill>
            <a:schemeClr val="bg1">
              <a:alpha val="63000"/>
            </a:schemeClr>
          </a:solidFill>
          <a:ln>
            <a:solidFill>
              <a:schemeClr val="bg1"/>
            </a:solid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BD48B29C-28CC-64A7-2CDC-2DDDA1E1DEEC}"/>
              </a:ext>
            </a:extLst>
          </p:cNvPr>
          <p:cNvSpPr>
            <a:spLocks noGrp="1"/>
          </p:cNvSpPr>
          <p:nvPr>
            <p:ph type="title"/>
          </p:nvPr>
        </p:nvSpPr>
        <p:spPr/>
        <p:txBody>
          <a:bodyPr/>
          <a:lstStyle/>
          <a:p>
            <a:r>
              <a:rPr lang="en-AU" dirty="0">
                <a:latin typeface="Arial Rounded MT Bold" panose="020F0704030504030204" pitchFamily="34" charset="0"/>
              </a:rPr>
              <a:t>What is domestic and family violence?</a:t>
            </a:r>
          </a:p>
        </p:txBody>
      </p:sp>
    </p:spTree>
    <p:extLst>
      <p:ext uri="{BB962C8B-B14F-4D97-AF65-F5344CB8AC3E}">
        <p14:creationId xmlns:p14="http://schemas.microsoft.com/office/powerpoint/2010/main" val="825025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oman sitting in a couch">
            <a:extLst>
              <a:ext uri="{FF2B5EF4-FFF2-40B4-BE49-F238E27FC236}">
                <a16:creationId xmlns:a16="http://schemas.microsoft.com/office/drawing/2014/main" id="{6C8FC96B-52CB-3772-A546-4DA59EE673E7}"/>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l="-10703" r="-1"/>
          <a:stretch/>
        </p:blipFill>
        <p:spPr>
          <a:xfrm>
            <a:off x="1919053" y="0"/>
            <a:ext cx="10272947" cy="6176955"/>
          </a:xfrm>
          <a:prstGeom prst="rect">
            <a:avLst/>
          </a:prstGeom>
        </p:spPr>
      </p:pic>
      <p:sp>
        <p:nvSpPr>
          <p:cNvPr id="5" name="Rectangle 4">
            <a:extLst>
              <a:ext uri="{FF2B5EF4-FFF2-40B4-BE49-F238E27FC236}">
                <a16:creationId xmlns:a16="http://schemas.microsoft.com/office/drawing/2014/main" id="{3C540375-32F2-407C-A6C3-CF1F6E3B4C8F}"/>
              </a:ext>
            </a:extLst>
          </p:cNvPr>
          <p:cNvSpPr/>
          <p:nvPr/>
        </p:nvSpPr>
        <p:spPr>
          <a:xfrm rot="5400000">
            <a:off x="1565323" y="-1565321"/>
            <a:ext cx="6176953" cy="9307598"/>
          </a:xfrm>
          <a:prstGeom prst="rect">
            <a:avLst/>
          </a:prstGeom>
          <a:gradFill>
            <a:gsLst>
              <a:gs pos="19000">
                <a:schemeClr val="accent1">
                  <a:lumMod val="5000"/>
                  <a:lumOff val="95000"/>
                  <a:alpha val="0"/>
                </a:schemeClr>
              </a:gs>
              <a:gs pos="52000">
                <a:schemeClr val="bg1"/>
              </a:gs>
              <a:gs pos="39000">
                <a:schemeClr val="bg1"/>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2" name="Title 1">
            <a:extLst>
              <a:ext uri="{FF2B5EF4-FFF2-40B4-BE49-F238E27FC236}">
                <a16:creationId xmlns:a16="http://schemas.microsoft.com/office/drawing/2014/main" id="{469E8466-8DC0-586A-17C5-B19804CE33C0}"/>
              </a:ext>
            </a:extLst>
          </p:cNvPr>
          <p:cNvSpPr>
            <a:spLocks noGrp="1"/>
          </p:cNvSpPr>
          <p:nvPr>
            <p:ph type="title"/>
          </p:nvPr>
        </p:nvSpPr>
        <p:spPr/>
        <p:txBody>
          <a:bodyPr/>
          <a:lstStyle/>
          <a:p>
            <a:r>
              <a:rPr lang="en-AU" dirty="0">
                <a:latin typeface="Arial Rounded MT Bold" panose="020F0704030504030204" pitchFamily="34" charset="0"/>
              </a:rPr>
              <a:t>Types of DFV</a:t>
            </a:r>
          </a:p>
        </p:txBody>
      </p:sp>
      <p:sp>
        <p:nvSpPr>
          <p:cNvPr id="3" name="Content Placeholder 2">
            <a:extLst>
              <a:ext uri="{FF2B5EF4-FFF2-40B4-BE49-F238E27FC236}">
                <a16:creationId xmlns:a16="http://schemas.microsoft.com/office/drawing/2014/main" id="{F627815F-D73B-AB2A-4CE8-F30733EACED8}"/>
              </a:ext>
            </a:extLst>
          </p:cNvPr>
          <p:cNvSpPr>
            <a:spLocks noGrp="1"/>
          </p:cNvSpPr>
          <p:nvPr>
            <p:ph idx="1"/>
          </p:nvPr>
        </p:nvSpPr>
        <p:spPr>
          <a:xfrm>
            <a:off x="838200" y="1825625"/>
            <a:ext cx="5896087" cy="2961528"/>
          </a:xfrm>
        </p:spPr>
        <p:txBody>
          <a:bodyPr numCol="2">
            <a:normAutofit/>
          </a:bodyPr>
          <a:lstStyle/>
          <a:p>
            <a:r>
              <a:rPr lang="en-AU" dirty="0">
                <a:latin typeface="Arial Nova" panose="020B0504020202020204" pitchFamily="34" charset="0"/>
              </a:rPr>
              <a:t>Physical</a:t>
            </a:r>
          </a:p>
          <a:p>
            <a:r>
              <a:rPr lang="en-AU" dirty="0">
                <a:latin typeface="Arial Nova" panose="020B0504020202020204" pitchFamily="34" charset="0"/>
              </a:rPr>
              <a:t>Verbal</a:t>
            </a:r>
          </a:p>
          <a:p>
            <a:r>
              <a:rPr lang="en-AU" dirty="0">
                <a:latin typeface="Arial Nova" panose="020B0504020202020204" pitchFamily="34" charset="0"/>
              </a:rPr>
              <a:t>Emotional</a:t>
            </a:r>
          </a:p>
          <a:p>
            <a:r>
              <a:rPr lang="en-AU" dirty="0">
                <a:latin typeface="Arial Nova" panose="020B0504020202020204" pitchFamily="34" charset="0"/>
              </a:rPr>
              <a:t>Psychological</a:t>
            </a:r>
          </a:p>
          <a:p>
            <a:r>
              <a:rPr lang="en-AU" dirty="0">
                <a:latin typeface="Arial Nova" panose="020B0504020202020204" pitchFamily="34" charset="0"/>
              </a:rPr>
              <a:t>Sexual</a:t>
            </a:r>
          </a:p>
          <a:p>
            <a:r>
              <a:rPr lang="en-AU" dirty="0">
                <a:latin typeface="Arial Nova" panose="020B0504020202020204" pitchFamily="34" charset="0"/>
              </a:rPr>
              <a:t>Social isolation</a:t>
            </a:r>
          </a:p>
          <a:p>
            <a:r>
              <a:rPr lang="en-AU" dirty="0">
                <a:latin typeface="Arial Nova" panose="020B0504020202020204" pitchFamily="34" charset="0"/>
              </a:rPr>
              <a:t>Spiritual</a:t>
            </a:r>
          </a:p>
          <a:p>
            <a:r>
              <a:rPr lang="en-AU" dirty="0">
                <a:latin typeface="Arial Nova" panose="020B0504020202020204" pitchFamily="34" charset="0"/>
              </a:rPr>
              <a:t>Cultural</a:t>
            </a:r>
          </a:p>
          <a:p>
            <a:r>
              <a:rPr lang="en-AU" dirty="0">
                <a:latin typeface="Arial Nova" panose="020B0504020202020204" pitchFamily="34" charset="0"/>
              </a:rPr>
              <a:t>Financial</a:t>
            </a:r>
          </a:p>
        </p:txBody>
      </p:sp>
    </p:spTree>
    <p:extLst>
      <p:ext uri="{BB962C8B-B14F-4D97-AF65-F5344CB8AC3E}">
        <p14:creationId xmlns:p14="http://schemas.microsoft.com/office/powerpoint/2010/main" val="1076136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sitting on a bed&#10;&#10;Description automatically generated">
            <a:extLst>
              <a:ext uri="{FF2B5EF4-FFF2-40B4-BE49-F238E27FC236}">
                <a16:creationId xmlns:a16="http://schemas.microsoft.com/office/drawing/2014/main" id="{E664D72F-FF3E-78E1-1A0F-70286F0D08E4}"/>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l="-11025" r="-1"/>
          <a:stretch/>
        </p:blipFill>
        <p:spPr>
          <a:xfrm>
            <a:off x="1896484" y="0"/>
            <a:ext cx="10287000" cy="6176954"/>
          </a:xfrm>
          <a:prstGeom prst="rect">
            <a:avLst/>
          </a:prstGeom>
        </p:spPr>
      </p:pic>
      <p:sp>
        <p:nvSpPr>
          <p:cNvPr id="5" name="Rectangle 4">
            <a:extLst>
              <a:ext uri="{FF2B5EF4-FFF2-40B4-BE49-F238E27FC236}">
                <a16:creationId xmlns:a16="http://schemas.microsoft.com/office/drawing/2014/main" id="{21732C3C-AFB4-9E55-0FC4-6C353D523199}"/>
              </a:ext>
            </a:extLst>
          </p:cNvPr>
          <p:cNvSpPr/>
          <p:nvPr/>
        </p:nvSpPr>
        <p:spPr>
          <a:xfrm rot="5400000">
            <a:off x="2106577" y="-2055015"/>
            <a:ext cx="6176953" cy="10287001"/>
          </a:xfrm>
          <a:prstGeom prst="rect">
            <a:avLst/>
          </a:prstGeom>
          <a:gradFill>
            <a:gsLst>
              <a:gs pos="19000">
                <a:schemeClr val="accent1">
                  <a:lumMod val="5000"/>
                  <a:lumOff val="95000"/>
                  <a:alpha val="0"/>
                </a:schemeClr>
              </a:gs>
              <a:gs pos="52000">
                <a:schemeClr val="bg1"/>
              </a:gs>
              <a:gs pos="39000">
                <a:schemeClr val="bg1"/>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2" name="Title 1">
            <a:extLst>
              <a:ext uri="{FF2B5EF4-FFF2-40B4-BE49-F238E27FC236}">
                <a16:creationId xmlns:a16="http://schemas.microsoft.com/office/drawing/2014/main" id="{C9D4FA49-1A7F-7552-8E31-A5C79708B885}"/>
              </a:ext>
            </a:extLst>
          </p:cNvPr>
          <p:cNvSpPr>
            <a:spLocks noGrp="1"/>
          </p:cNvSpPr>
          <p:nvPr>
            <p:ph type="title"/>
          </p:nvPr>
        </p:nvSpPr>
        <p:spPr/>
        <p:txBody>
          <a:bodyPr/>
          <a:lstStyle/>
          <a:p>
            <a:r>
              <a:rPr lang="en-AU" dirty="0">
                <a:latin typeface="Arial Rounded MT Bold" panose="020F0704030504030204" pitchFamily="34" charset="0"/>
              </a:rPr>
              <a:t>Gambling and DFV</a:t>
            </a:r>
          </a:p>
        </p:txBody>
      </p:sp>
      <p:sp>
        <p:nvSpPr>
          <p:cNvPr id="3" name="Content Placeholder 2">
            <a:extLst>
              <a:ext uri="{FF2B5EF4-FFF2-40B4-BE49-F238E27FC236}">
                <a16:creationId xmlns:a16="http://schemas.microsoft.com/office/drawing/2014/main" id="{6CDED382-868F-1F76-A267-F48D289B2AF0}"/>
              </a:ext>
            </a:extLst>
          </p:cNvPr>
          <p:cNvSpPr>
            <a:spLocks noGrp="1"/>
          </p:cNvSpPr>
          <p:nvPr>
            <p:ph idx="1"/>
          </p:nvPr>
        </p:nvSpPr>
        <p:spPr>
          <a:xfrm>
            <a:off x="838200" y="1690688"/>
            <a:ext cx="6842760" cy="4351338"/>
          </a:xfrm>
        </p:spPr>
        <p:txBody>
          <a:bodyPr>
            <a:normAutofit lnSpcReduction="10000"/>
          </a:bodyPr>
          <a:lstStyle/>
          <a:p>
            <a:r>
              <a:rPr lang="en-AU" dirty="0">
                <a:latin typeface="Arial Nova" panose="020B0504020202020204" pitchFamily="34" charset="0"/>
              </a:rPr>
              <a:t>Research tells us that people experiencing gambling harm are more likely to experience DFV and/or to act violently themselves</a:t>
            </a:r>
          </a:p>
          <a:p>
            <a:r>
              <a:rPr lang="en-AU" dirty="0">
                <a:latin typeface="Arial Nova" panose="020B0504020202020204" pitchFamily="34" charset="0"/>
              </a:rPr>
              <a:t>People who gamble can become violent towards their loved ones, or loved ones can also be violent towards the person who gambles</a:t>
            </a:r>
          </a:p>
          <a:p>
            <a:r>
              <a:rPr lang="en-AU" dirty="0">
                <a:latin typeface="Arial Nova" panose="020B0504020202020204" pitchFamily="34" charset="0"/>
              </a:rPr>
              <a:t>Some people use gambling as a coping mechanism to deal with the violence they are experiencing or inflicting </a:t>
            </a:r>
          </a:p>
        </p:txBody>
      </p:sp>
    </p:spTree>
    <p:extLst>
      <p:ext uri="{BB962C8B-B14F-4D97-AF65-F5344CB8AC3E}">
        <p14:creationId xmlns:p14="http://schemas.microsoft.com/office/powerpoint/2010/main" val="1964472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erson using credit card">
            <a:extLst>
              <a:ext uri="{FF2B5EF4-FFF2-40B4-BE49-F238E27FC236}">
                <a16:creationId xmlns:a16="http://schemas.microsoft.com/office/drawing/2014/main" id="{099900BF-B83E-91CC-3B53-4774B78E3F48}"/>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l="-26225"/>
          <a:stretch/>
        </p:blipFill>
        <p:spPr>
          <a:xfrm>
            <a:off x="1910080" y="0"/>
            <a:ext cx="10281920" cy="6176954"/>
          </a:xfrm>
          <a:prstGeom prst="rect">
            <a:avLst/>
          </a:prstGeom>
        </p:spPr>
      </p:pic>
      <p:sp>
        <p:nvSpPr>
          <p:cNvPr id="5" name="Rectangle 4">
            <a:extLst>
              <a:ext uri="{FF2B5EF4-FFF2-40B4-BE49-F238E27FC236}">
                <a16:creationId xmlns:a16="http://schemas.microsoft.com/office/drawing/2014/main" id="{29678F76-DE04-32D1-E518-BB361710194F}"/>
              </a:ext>
            </a:extLst>
          </p:cNvPr>
          <p:cNvSpPr/>
          <p:nvPr/>
        </p:nvSpPr>
        <p:spPr>
          <a:xfrm rot="5400000">
            <a:off x="2278472" y="-2226911"/>
            <a:ext cx="6176953" cy="10630796"/>
          </a:xfrm>
          <a:prstGeom prst="rect">
            <a:avLst/>
          </a:prstGeom>
          <a:gradFill>
            <a:gsLst>
              <a:gs pos="19000">
                <a:schemeClr val="accent1">
                  <a:lumMod val="5000"/>
                  <a:lumOff val="95000"/>
                  <a:alpha val="0"/>
                </a:schemeClr>
              </a:gs>
              <a:gs pos="52000">
                <a:schemeClr val="bg1"/>
              </a:gs>
              <a:gs pos="39000">
                <a:schemeClr val="bg1"/>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2" name="Title 1">
            <a:extLst>
              <a:ext uri="{FF2B5EF4-FFF2-40B4-BE49-F238E27FC236}">
                <a16:creationId xmlns:a16="http://schemas.microsoft.com/office/drawing/2014/main" id="{0D39CFC9-5B9B-A6F4-0222-6BF3E9ABFC75}"/>
              </a:ext>
            </a:extLst>
          </p:cNvPr>
          <p:cNvSpPr>
            <a:spLocks noGrp="1"/>
          </p:cNvSpPr>
          <p:nvPr>
            <p:ph type="title"/>
          </p:nvPr>
        </p:nvSpPr>
        <p:spPr/>
        <p:txBody>
          <a:bodyPr/>
          <a:lstStyle/>
          <a:p>
            <a:r>
              <a:rPr lang="en-AU" dirty="0">
                <a:latin typeface="Arial Rounded MT Bold" panose="020F0704030504030204" pitchFamily="34" charset="0"/>
              </a:rPr>
              <a:t>Financial abuse</a:t>
            </a:r>
          </a:p>
        </p:txBody>
      </p:sp>
      <p:sp>
        <p:nvSpPr>
          <p:cNvPr id="3" name="Content Placeholder 2">
            <a:extLst>
              <a:ext uri="{FF2B5EF4-FFF2-40B4-BE49-F238E27FC236}">
                <a16:creationId xmlns:a16="http://schemas.microsoft.com/office/drawing/2014/main" id="{46D30393-BB3D-0983-5727-0D823B1CFD1B}"/>
              </a:ext>
            </a:extLst>
          </p:cNvPr>
          <p:cNvSpPr>
            <a:spLocks noGrp="1"/>
          </p:cNvSpPr>
          <p:nvPr>
            <p:ph idx="1"/>
          </p:nvPr>
        </p:nvSpPr>
        <p:spPr>
          <a:xfrm>
            <a:off x="838200" y="1758152"/>
            <a:ext cx="5906845" cy="4351338"/>
          </a:xfrm>
        </p:spPr>
        <p:txBody>
          <a:bodyPr/>
          <a:lstStyle/>
          <a:p>
            <a:r>
              <a:rPr lang="en-AU" dirty="0">
                <a:latin typeface="Arial Nova" panose="020B0504020202020204" pitchFamily="34" charset="0"/>
              </a:rPr>
              <a:t>Refers to when someone controls or manipulates another person’s finances </a:t>
            </a:r>
          </a:p>
          <a:p>
            <a:r>
              <a:rPr lang="en-AU" dirty="0">
                <a:latin typeface="Arial Nova" panose="020B0504020202020204" pitchFamily="34" charset="0"/>
              </a:rPr>
              <a:t>Common amongst relationships where gambling is present</a:t>
            </a:r>
          </a:p>
          <a:p>
            <a:r>
              <a:rPr lang="en-AU" dirty="0">
                <a:latin typeface="Arial Nova" panose="020B0504020202020204" pitchFamily="34" charset="0"/>
              </a:rPr>
              <a:t>Sometimes used to gain control over the family’s finances to gamble or pay off debts, or to limit another family member’s gambling</a:t>
            </a:r>
          </a:p>
        </p:txBody>
      </p:sp>
    </p:spTree>
    <p:extLst>
      <p:ext uri="{BB962C8B-B14F-4D97-AF65-F5344CB8AC3E}">
        <p14:creationId xmlns:p14="http://schemas.microsoft.com/office/powerpoint/2010/main" val="1413256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A group of people holding hands&#10;&#10;Description automatically generated">
            <a:extLst>
              <a:ext uri="{FF2B5EF4-FFF2-40B4-BE49-F238E27FC236}">
                <a16:creationId xmlns:a16="http://schemas.microsoft.com/office/drawing/2014/main" id="{983B9FC7-58E3-F7A7-5434-B3B35ECBEAFF}"/>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l="-8272"/>
          <a:stretch/>
        </p:blipFill>
        <p:spPr bwMode="auto">
          <a:xfrm>
            <a:off x="5694363" y="0"/>
            <a:ext cx="6497637" cy="617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5FC15E9F-9316-1D84-D30C-59DB645FEFBB}"/>
              </a:ext>
            </a:extLst>
          </p:cNvPr>
          <p:cNvSpPr/>
          <p:nvPr/>
        </p:nvSpPr>
        <p:spPr>
          <a:xfrm rot="5400000">
            <a:off x="2521675" y="-2470108"/>
            <a:ext cx="6176953" cy="11117188"/>
          </a:xfrm>
          <a:prstGeom prst="rect">
            <a:avLst/>
          </a:prstGeom>
          <a:gradFill>
            <a:gsLst>
              <a:gs pos="19000">
                <a:schemeClr val="accent1">
                  <a:lumMod val="5000"/>
                  <a:lumOff val="95000"/>
                  <a:alpha val="0"/>
                </a:schemeClr>
              </a:gs>
              <a:gs pos="52000">
                <a:schemeClr val="bg1"/>
              </a:gs>
              <a:gs pos="39000">
                <a:schemeClr val="bg1"/>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20486" name="Title 1">
            <a:extLst>
              <a:ext uri="{FF2B5EF4-FFF2-40B4-BE49-F238E27FC236}">
                <a16:creationId xmlns:a16="http://schemas.microsoft.com/office/drawing/2014/main" id="{CDDE2309-FFBA-5B4A-2950-5413485939B2}"/>
              </a:ext>
            </a:extLst>
          </p:cNvPr>
          <p:cNvSpPr>
            <a:spLocks noGrp="1" noChangeArrowheads="1"/>
          </p:cNvSpPr>
          <p:nvPr>
            <p:ph type="title"/>
          </p:nvPr>
        </p:nvSpPr>
        <p:spPr/>
        <p:txBody>
          <a:bodyPr/>
          <a:lstStyle/>
          <a:p>
            <a:r>
              <a:rPr lang="en-AU" altLang="en-US">
                <a:latin typeface="Arial Rounded MT Bold" panose="020F0704030504030204" pitchFamily="34" charset="0"/>
              </a:rPr>
              <a:t>Other considerations</a:t>
            </a:r>
          </a:p>
        </p:txBody>
      </p:sp>
      <p:sp>
        <p:nvSpPr>
          <p:cNvPr id="20487" name="Content Placeholder 2">
            <a:extLst>
              <a:ext uri="{FF2B5EF4-FFF2-40B4-BE49-F238E27FC236}">
                <a16:creationId xmlns:a16="http://schemas.microsoft.com/office/drawing/2014/main" id="{DEBDF41C-6D94-16A5-EC76-3364EF3E3928}"/>
              </a:ext>
            </a:extLst>
          </p:cNvPr>
          <p:cNvSpPr>
            <a:spLocks noGrp="1" noChangeArrowheads="1"/>
          </p:cNvSpPr>
          <p:nvPr>
            <p:ph idx="1"/>
          </p:nvPr>
        </p:nvSpPr>
        <p:spPr>
          <a:xfrm>
            <a:off x="838200" y="1690688"/>
            <a:ext cx="6412454" cy="4486275"/>
          </a:xfrm>
        </p:spPr>
        <p:txBody>
          <a:bodyPr/>
          <a:lstStyle/>
          <a:p>
            <a:r>
              <a:rPr lang="en-AU" altLang="en-US" dirty="0">
                <a:latin typeface="Arial Nova" panose="020B0504020202020204" pitchFamily="34" charset="0"/>
              </a:rPr>
              <a:t>The connection between gambling and DFV is complex</a:t>
            </a:r>
          </a:p>
          <a:p>
            <a:r>
              <a:rPr lang="en-AU" altLang="en-US" dirty="0">
                <a:latin typeface="Arial Nova" panose="020B0504020202020204" pitchFamily="34" charset="0"/>
              </a:rPr>
              <a:t>It can involve many other factors, including…</a:t>
            </a:r>
          </a:p>
          <a:p>
            <a:pPr lvl="1"/>
            <a:r>
              <a:rPr lang="en-AU" altLang="en-US" dirty="0">
                <a:latin typeface="Arial Nova" panose="020B0504020202020204" pitchFamily="34" charset="0"/>
              </a:rPr>
              <a:t>Family crisis and relationship breakdown</a:t>
            </a:r>
          </a:p>
          <a:p>
            <a:pPr lvl="1"/>
            <a:r>
              <a:rPr lang="en-AU" altLang="en-US" dirty="0">
                <a:latin typeface="Arial Nova" panose="020B0504020202020204" pitchFamily="34" charset="0"/>
              </a:rPr>
              <a:t>Financial stress</a:t>
            </a:r>
          </a:p>
          <a:p>
            <a:pPr lvl="1"/>
            <a:r>
              <a:rPr lang="en-AU" altLang="en-US" dirty="0">
                <a:latin typeface="Arial Nova" panose="020B0504020202020204" pitchFamily="34" charset="0"/>
              </a:rPr>
              <a:t>Mental ill-health</a:t>
            </a:r>
          </a:p>
          <a:p>
            <a:pPr lvl="1"/>
            <a:r>
              <a:rPr lang="en-AU" altLang="en-US" dirty="0">
                <a:latin typeface="Arial Nova" panose="020B0504020202020204" pitchFamily="34" charset="0"/>
              </a:rPr>
              <a:t>Substance misuse</a:t>
            </a:r>
          </a:p>
          <a:p>
            <a:pPr lvl="1"/>
            <a:r>
              <a:rPr lang="en-AU" altLang="en-US" dirty="0">
                <a:latin typeface="Arial Nova" panose="020B0504020202020204" pitchFamily="34" charset="0"/>
              </a:rPr>
              <a:t>Homelessness</a:t>
            </a:r>
          </a:p>
          <a:p>
            <a:pPr lvl="1"/>
            <a:r>
              <a:rPr lang="en-AU" altLang="en-US" dirty="0">
                <a:latin typeface="Arial Nova" panose="020B0504020202020204" pitchFamily="34" charset="0"/>
              </a:rPr>
              <a:t>Other life stresses</a:t>
            </a:r>
          </a:p>
        </p:txBody>
      </p:sp>
    </p:spTree>
    <p:extLst>
      <p:ext uri="{BB962C8B-B14F-4D97-AF65-F5344CB8AC3E}">
        <p14:creationId xmlns:p14="http://schemas.microsoft.com/office/powerpoint/2010/main" val="2559296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descr="Person in therapy">
            <a:extLst>
              <a:ext uri="{FF2B5EF4-FFF2-40B4-BE49-F238E27FC236}">
                <a16:creationId xmlns:a16="http://schemas.microsoft.com/office/drawing/2014/main" id="{880324BE-5313-9E3A-4CCB-7A07301F4956}"/>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843338" y="0"/>
            <a:ext cx="8348662" cy="617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7791AF1B-8522-B3B9-72B2-00BCB0752480}"/>
              </a:ext>
            </a:extLst>
          </p:cNvPr>
          <p:cNvSpPr/>
          <p:nvPr/>
        </p:nvSpPr>
        <p:spPr>
          <a:xfrm rot="5400000">
            <a:off x="2220881" y="-2169317"/>
            <a:ext cx="6176953" cy="10515598"/>
          </a:xfrm>
          <a:prstGeom prst="rect">
            <a:avLst/>
          </a:prstGeom>
          <a:gradFill>
            <a:gsLst>
              <a:gs pos="19000">
                <a:schemeClr val="accent1">
                  <a:lumMod val="5000"/>
                  <a:lumOff val="95000"/>
                  <a:alpha val="0"/>
                </a:schemeClr>
              </a:gs>
              <a:gs pos="52000">
                <a:schemeClr val="bg1"/>
              </a:gs>
              <a:gs pos="39000">
                <a:schemeClr val="bg1"/>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40966" name="Title 1">
            <a:extLst>
              <a:ext uri="{FF2B5EF4-FFF2-40B4-BE49-F238E27FC236}">
                <a16:creationId xmlns:a16="http://schemas.microsoft.com/office/drawing/2014/main" id="{925EFC99-92F0-CF92-7269-6A39435F0E24}"/>
              </a:ext>
            </a:extLst>
          </p:cNvPr>
          <p:cNvSpPr>
            <a:spLocks noGrp="1" noChangeArrowheads="1"/>
          </p:cNvSpPr>
          <p:nvPr>
            <p:ph type="title"/>
          </p:nvPr>
        </p:nvSpPr>
        <p:spPr/>
        <p:txBody>
          <a:bodyPr/>
          <a:lstStyle/>
          <a:p>
            <a:r>
              <a:rPr lang="en-AU" altLang="en-US">
                <a:latin typeface="Arial Rounded MT Bold" panose="020F0704030504030204" pitchFamily="34" charset="0"/>
              </a:rPr>
              <a:t>Support services</a:t>
            </a:r>
          </a:p>
        </p:txBody>
      </p:sp>
      <p:sp>
        <p:nvSpPr>
          <p:cNvPr id="3" name="Content Placeholder 2">
            <a:extLst>
              <a:ext uri="{FF2B5EF4-FFF2-40B4-BE49-F238E27FC236}">
                <a16:creationId xmlns:a16="http://schemas.microsoft.com/office/drawing/2014/main" id="{04D3E3C0-3162-5E97-3E77-FA6A472DA71C}"/>
              </a:ext>
            </a:extLst>
          </p:cNvPr>
          <p:cNvSpPr txBox="1">
            <a:spLocks noChangeArrowheads="1"/>
          </p:cNvSpPr>
          <p:nvPr/>
        </p:nvSpPr>
        <p:spPr bwMode="auto">
          <a:xfrm>
            <a:off x="838200" y="1825621"/>
            <a:ext cx="5767388"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altLang="en-US" dirty="0">
                <a:latin typeface="Arial Nova" panose="020B0504020202020204" pitchFamily="34" charset="0"/>
              </a:rPr>
              <a:t>Free and confidential counselling</a:t>
            </a:r>
          </a:p>
          <a:p>
            <a:r>
              <a:rPr lang="en-AU" altLang="en-US" dirty="0">
                <a:latin typeface="Arial Nova" panose="020B0504020202020204" pitchFamily="34" charset="0"/>
              </a:rPr>
              <a:t>Support is available either face-to-face, over the phone or online</a:t>
            </a:r>
          </a:p>
          <a:p>
            <a:endParaRPr lang="en-AU" altLang="en-US" dirty="0">
              <a:latin typeface="Arial Nova" panose="020B0504020202020204" pitchFamily="34" charset="0"/>
            </a:endParaRPr>
          </a:p>
          <a:p>
            <a:pPr marL="0" indent="0">
              <a:buFont typeface="Arial" panose="020B0604020202020204" pitchFamily="34" charset="0"/>
              <a:buNone/>
            </a:pPr>
            <a:r>
              <a:rPr lang="en-AU" altLang="en-US" b="1" dirty="0">
                <a:solidFill>
                  <a:srgbClr val="5B9F41"/>
                </a:solidFill>
                <a:latin typeface="Arial Nova" panose="020B0504020202020204" pitchFamily="34" charset="0"/>
              </a:rPr>
              <a:t>Phone us:</a:t>
            </a:r>
          </a:p>
          <a:p>
            <a:pPr marL="0" indent="0">
              <a:buFont typeface="Arial" panose="020B0604020202020204" pitchFamily="34" charset="0"/>
              <a:buNone/>
            </a:pPr>
            <a:r>
              <a:rPr lang="en-AU" altLang="en-US" b="1" dirty="0">
                <a:solidFill>
                  <a:srgbClr val="5B9F41"/>
                </a:solidFill>
                <a:latin typeface="Arial Nova" panose="020B0504020202020204" pitchFamily="34" charset="0"/>
              </a:rPr>
              <a:t>Visit our website: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889</TotalTime>
  <Words>2332</Words>
  <Application>Microsoft Office PowerPoint</Application>
  <PresentationFormat>Widescreen</PresentationFormat>
  <Paragraphs>180</Paragraphs>
  <Slides>15</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Arial Nova</vt:lpstr>
      <vt:lpstr>Arial Rounded MT Bold</vt:lpstr>
      <vt:lpstr>Barlow</vt:lpstr>
      <vt:lpstr>Calibri</vt:lpstr>
      <vt:lpstr>Calibri Light</vt:lpstr>
      <vt:lpstr>Roboto</vt:lpstr>
      <vt:lpstr>Segoe UI</vt:lpstr>
      <vt:lpstr>Office Theme</vt:lpstr>
      <vt:lpstr>PowerPoint Presentation</vt:lpstr>
      <vt:lpstr>Just to let you know…</vt:lpstr>
      <vt:lpstr>Overview</vt:lpstr>
      <vt:lpstr>What is domestic and family violence?</vt:lpstr>
      <vt:lpstr>Types of DFV</vt:lpstr>
      <vt:lpstr>Gambling and DFV</vt:lpstr>
      <vt:lpstr>Financial abuse</vt:lpstr>
      <vt:lpstr>Other considerations</vt:lpstr>
      <vt:lpstr>Support services</vt:lpstr>
      <vt:lpstr>Other local support services</vt:lpstr>
      <vt:lpstr>Support services</vt:lpstr>
      <vt:lpstr>Gambling Help support services</vt:lpstr>
      <vt:lpstr>Group therapy support services</vt:lpstr>
      <vt:lpstr>Crisis support</vt:lpstr>
      <vt:lpstr>PowerPoint Presentation</vt:lpstr>
    </vt:vector>
  </TitlesOfParts>
  <Company>Department of Justice and Attorney-General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Dominique Bell</dc:creator>
  <cp:lastModifiedBy>Elizabeth Costello</cp:lastModifiedBy>
  <cp:revision>28</cp:revision>
  <dcterms:created xsi:type="dcterms:W3CDTF">2024-05-31T00:37:09Z</dcterms:created>
  <dcterms:modified xsi:type="dcterms:W3CDTF">2024-10-17T05:45:34Z</dcterms:modified>
</cp:coreProperties>
</file>