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2" r:id="rId2"/>
    <p:sldId id="370" r:id="rId3"/>
    <p:sldId id="373" r:id="rId4"/>
    <p:sldId id="360" r:id="rId5"/>
    <p:sldId id="364" r:id="rId6"/>
    <p:sldId id="361" r:id="rId7"/>
    <p:sldId id="371" r:id="rId8"/>
    <p:sldId id="319" r:id="rId9"/>
    <p:sldId id="363" r:id="rId10"/>
    <p:sldId id="290" r:id="rId11"/>
    <p:sldId id="374" r:id="rId12"/>
    <p:sldId id="304" r:id="rId13"/>
    <p:sldId id="365" r:id="rId14"/>
    <p:sldId id="309" r:id="rId15"/>
    <p:sldId id="308" r:id="rId16"/>
    <p:sldId id="375"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3D1A7B-3E9C-351E-FB6F-85154F3008A7}" name="Hans Geffert" initials="HG" userId="S::Hans.Geffert@justice.qld.gov.au::d04464d6-b4cb-4435-ab3a-44623dae019c" providerId="AD"/>
  <p188:author id="{CEFA089A-73D2-0EF0-7934-D7C75D009026}" name="Elizabeth Costello" initials="EC" userId="S::elizabeth.costello@justice.qld.gov.au::c83f8cf1-53f0-481f-bb55-9923a90f942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EA44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8319" autoAdjust="0"/>
  </p:normalViewPr>
  <p:slideViewPr>
    <p:cSldViewPr snapToGrid="0">
      <p:cViewPr varScale="1">
        <p:scale>
          <a:sx n="86" d="100"/>
          <a:sy n="86" d="100"/>
        </p:scale>
        <p:origin x="840" y="84"/>
      </p:cViewPr>
      <p:guideLst/>
    </p:cSldViewPr>
  </p:slideViewPr>
  <p:notesTextViewPr>
    <p:cViewPr>
      <p:scale>
        <a:sx n="1" d="1"/>
        <a:sy n="1" d="1"/>
      </p:scale>
      <p:origin x="0" y="-184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Sheet1!$B$1</c:f>
              <c:strCache>
                <c:ptCount val="1"/>
                <c:pt idx="0">
                  <c:v>Sales</c:v>
                </c:pt>
              </c:strCache>
            </c:strRef>
          </c:tx>
          <c:explosion val="2"/>
          <c:dPt>
            <c:idx val="0"/>
            <c:bubble3D val="0"/>
            <c:spPr>
              <a:solidFill>
                <a:srgbClr val="5EA443"/>
              </a:solidFill>
              <a:ln w="19050">
                <a:solidFill>
                  <a:srgbClr val="5EA443"/>
                </a:solidFill>
              </a:ln>
              <a:effectLst/>
            </c:spPr>
            <c:extLst>
              <c:ext xmlns:c16="http://schemas.microsoft.com/office/drawing/2014/chart" uri="{C3380CC4-5D6E-409C-BE32-E72D297353CC}">
                <c16:uniqueId val="{00000001-BDDB-48E2-993A-863EE5ACDDAE}"/>
              </c:ext>
            </c:extLst>
          </c:dPt>
          <c:dPt>
            <c:idx val="1"/>
            <c:bubble3D val="0"/>
            <c:spPr>
              <a:solidFill>
                <a:schemeClr val="bg1"/>
              </a:solidFill>
              <a:ln w="19050">
                <a:solidFill>
                  <a:schemeClr val="lt1"/>
                </a:solidFill>
              </a:ln>
              <a:effectLst/>
            </c:spPr>
            <c:extLst>
              <c:ext xmlns:c16="http://schemas.microsoft.com/office/drawing/2014/chart" uri="{C3380CC4-5D6E-409C-BE32-E72D297353CC}">
                <c16:uniqueId val="{00000003-BDDB-48E2-993A-863EE5ACDDAE}"/>
              </c:ext>
            </c:extLst>
          </c:dPt>
          <c:dPt>
            <c:idx val="2"/>
            <c:bubble3D val="0"/>
            <c:spPr>
              <a:solidFill>
                <a:schemeClr val="accent6">
                  <a:tint val="86000"/>
                </a:schemeClr>
              </a:solidFill>
              <a:ln w="19050">
                <a:solidFill>
                  <a:schemeClr val="lt1"/>
                </a:solidFill>
              </a:ln>
              <a:effectLst/>
            </c:spPr>
            <c:extLst>
              <c:ext xmlns:c16="http://schemas.microsoft.com/office/drawing/2014/chart" uri="{C3380CC4-5D6E-409C-BE32-E72D297353CC}">
                <c16:uniqueId val="{00000005-BDDB-48E2-993A-863EE5ACDDAE}"/>
              </c:ext>
            </c:extLst>
          </c:dPt>
          <c:dPt>
            <c:idx val="3"/>
            <c:bubble3D val="0"/>
            <c:spPr>
              <a:solidFill>
                <a:schemeClr val="accent6">
                  <a:tint val="58000"/>
                </a:schemeClr>
              </a:solidFill>
              <a:ln w="19050">
                <a:solidFill>
                  <a:schemeClr val="lt1"/>
                </a:solidFill>
              </a:ln>
              <a:effectLst/>
            </c:spPr>
            <c:extLst>
              <c:ext xmlns:c16="http://schemas.microsoft.com/office/drawing/2014/chart" uri="{C3380CC4-5D6E-409C-BE32-E72D297353CC}">
                <c16:uniqueId val="{00000007-BDDB-48E2-993A-863EE5ACDDAE}"/>
              </c:ext>
            </c:extLst>
          </c:dPt>
          <c:cat>
            <c:strRef>
              <c:f>Sheet1!$A$2:$A$5</c:f>
              <c:strCache>
                <c:ptCount val="2"/>
                <c:pt idx="0">
                  <c:v>1st Qtr</c:v>
                </c:pt>
                <c:pt idx="1">
                  <c:v>2nd Qtr</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8-BDDB-48E2-993A-863EE5ACDD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AEE50-7BEF-49B3-A308-810CD713AC70}" type="datetimeFigureOut">
              <a:rPr lang="en-AU" smtClean="0"/>
              <a:t>6/12/2024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AAFF3-0120-41A9-8F0B-3DF74EB1D1D7}" type="slidenum">
              <a:rPr lang="en-AU" smtClean="0"/>
              <a:t>‹#›</a:t>
            </a:fld>
            <a:endParaRPr lang="en-AU"/>
          </a:p>
        </p:txBody>
      </p:sp>
    </p:spTree>
    <p:extLst>
      <p:ext uri="{BB962C8B-B14F-4D97-AF65-F5344CB8AC3E}">
        <p14:creationId xmlns:p14="http://schemas.microsoft.com/office/powerpoint/2010/main" val="412562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Version: </a:t>
            </a:r>
            <a:r>
              <a:rPr lang="en-AU" dirty="0"/>
              <a:t>September 2024.</a:t>
            </a:r>
          </a:p>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a:t>
            </a:fld>
            <a:endParaRPr lang="en-AU"/>
          </a:p>
        </p:txBody>
      </p:sp>
    </p:spTree>
    <p:extLst>
      <p:ext uri="{BB962C8B-B14F-4D97-AF65-F5344CB8AC3E}">
        <p14:creationId xmlns:p14="http://schemas.microsoft.com/office/powerpoint/2010/main" val="389984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FDF56C2-0FEB-CF2E-6829-35932F8009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0D90FEF-F1AE-EB80-756E-CFDC37B757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These strategies can help you avoid gambling harm and practice safer gambling. </a:t>
            </a:r>
          </a:p>
          <a:p>
            <a:pPr eaLnBrk="1" hangingPunct="1">
              <a:spcBef>
                <a:spcPct val="0"/>
              </a:spcBef>
            </a:pPr>
            <a:endParaRPr lang="en-AU" altLang="en-US" dirty="0"/>
          </a:p>
          <a:p>
            <a:pPr eaLnBrk="1" hangingPunct="1">
              <a:spcBef>
                <a:spcPct val="0"/>
              </a:spcBef>
            </a:pPr>
            <a:r>
              <a:rPr lang="en-AU" altLang="en-US" dirty="0"/>
              <a:t>Tip 1: Understand the risk.</a:t>
            </a:r>
          </a:p>
          <a:p>
            <a:pPr eaLnBrk="1" hangingPunct="1">
              <a:spcBef>
                <a:spcPct val="0"/>
              </a:spcBef>
            </a:pPr>
            <a:r>
              <a:rPr lang="en-AU" altLang="en-US" dirty="0">
                <a:solidFill>
                  <a:srgbClr val="524B48"/>
                </a:solidFill>
                <a:latin typeface="Metropolis-Regular"/>
              </a:rPr>
              <a:t>When we’re honest with ourselves about the risks of gambling, it’s easier to understand that the likelihood of winning isn’t very high. </a:t>
            </a:r>
            <a:r>
              <a:rPr lang="en-AU" altLang="en-US" u="none" strike="noStrike" dirty="0">
                <a:solidFill>
                  <a:srgbClr val="524B48"/>
                </a:solidFill>
                <a:latin typeface="Metropolis-Regular"/>
              </a:rPr>
              <a:t>Remember g</a:t>
            </a:r>
            <a:r>
              <a:rPr lang="en-AU" u="none" strike="noStrike" dirty="0"/>
              <a:t>ambling </a:t>
            </a:r>
            <a:r>
              <a:rPr lang="en-AU" u="none" dirty="0"/>
              <a:t>is a business designed to make gambling providers money. </a:t>
            </a:r>
            <a:r>
              <a:rPr lang="en-AU" altLang="en-US" dirty="0">
                <a:solidFill>
                  <a:srgbClr val="524B48"/>
                </a:solidFill>
                <a:latin typeface="Metropolis-Regular"/>
              </a:rPr>
              <a:t>There is a high chance you will lose, and the odds will always be in the house’s favour. </a:t>
            </a:r>
          </a:p>
          <a:p>
            <a:pPr eaLnBrk="1" hangingPunct="1">
              <a:spcBef>
                <a:spcPct val="0"/>
              </a:spcBef>
            </a:pPr>
            <a:endParaRPr lang="en-AU" altLang="en-US" dirty="0">
              <a:solidFill>
                <a:srgbClr val="524B48"/>
              </a:solidFill>
              <a:latin typeface="Metropolis-Regular"/>
            </a:endParaRPr>
          </a:p>
          <a:p>
            <a:pPr eaLnBrk="1" hangingPunct="1">
              <a:spcBef>
                <a:spcPct val="0"/>
              </a:spcBef>
            </a:pPr>
            <a:r>
              <a:rPr lang="en-AU" altLang="en-US" dirty="0">
                <a:solidFill>
                  <a:srgbClr val="524B48"/>
                </a:solidFill>
                <a:latin typeface="Metropolis-Regular"/>
              </a:rPr>
              <a:t>Tip 2: Set limits with your money.</a:t>
            </a:r>
          </a:p>
          <a:p>
            <a:pPr eaLnBrk="1" hangingPunct="1">
              <a:spcBef>
                <a:spcPct val="0"/>
              </a:spcBef>
            </a:pPr>
            <a:r>
              <a:rPr lang="en-AU" altLang="en-US" dirty="0">
                <a:solidFill>
                  <a:srgbClr val="524B48"/>
                </a:solidFill>
                <a:latin typeface="Metropolis-Regular"/>
              </a:rPr>
              <a:t>Decide in advance the amount of money you will spend on gambling per week or month. Keep an eye on your current and past spending. Try look for patterns or trends.</a:t>
            </a:r>
          </a:p>
          <a:p>
            <a:pPr eaLnBrk="1" hangingPunct="1">
              <a:spcBef>
                <a:spcPct val="0"/>
              </a:spcBef>
            </a:pPr>
            <a:endParaRPr lang="en-AU" altLang="en-US" dirty="0">
              <a:solidFill>
                <a:srgbClr val="524B48"/>
              </a:solidFill>
              <a:latin typeface="Metropolis-Regular"/>
            </a:endParaRPr>
          </a:p>
          <a:p>
            <a:pPr eaLnBrk="1" hangingPunct="1">
              <a:spcBef>
                <a:spcPct val="0"/>
              </a:spcBef>
            </a:pPr>
            <a:r>
              <a:rPr lang="en-AU" altLang="en-US" dirty="0">
                <a:solidFill>
                  <a:srgbClr val="524B48"/>
                </a:solidFill>
                <a:latin typeface="Metropolis-Regular"/>
              </a:rPr>
              <a:t>Tip 3: Set limits with your time. </a:t>
            </a:r>
          </a:p>
          <a:p>
            <a:pPr eaLnBrk="1" hangingPunct="1">
              <a:spcBef>
                <a:spcPct val="0"/>
              </a:spcBef>
            </a:pPr>
            <a:r>
              <a:rPr lang="en-AU" altLang="en-US" dirty="0">
                <a:solidFill>
                  <a:srgbClr val="524B48"/>
                </a:solidFill>
                <a:latin typeface="Metropolis-Regular"/>
              </a:rPr>
              <a:t>It can be easy to lose track of time. Set start times and finish times for when you will gamble. Choose an ideal duration for play. Set a timer to remind you to stop or take a break in play.</a:t>
            </a:r>
          </a:p>
          <a:p>
            <a:pPr eaLnBrk="1" hangingPunct="1">
              <a:spcBef>
                <a:spcPct val="0"/>
              </a:spcBef>
            </a:pPr>
            <a:endParaRPr lang="en-AU" altLang="en-US" dirty="0">
              <a:solidFill>
                <a:srgbClr val="524B48"/>
              </a:solidFill>
              <a:latin typeface="Metropolis-Regular"/>
            </a:endParaRPr>
          </a:p>
          <a:p>
            <a:pPr eaLnBrk="1" hangingPunct="1">
              <a:spcBef>
                <a:spcPct val="0"/>
              </a:spcBef>
            </a:pPr>
            <a:r>
              <a:rPr lang="en-AU" altLang="en-US" dirty="0">
                <a:solidFill>
                  <a:srgbClr val="524B48"/>
                </a:solidFill>
                <a:latin typeface="Metropolis-Regular"/>
              </a:rPr>
              <a:t>Tip 4: Only gamble with a clear mind.</a:t>
            </a:r>
          </a:p>
          <a:p>
            <a:pPr eaLnBrk="1" hangingPunct="1">
              <a:spcBef>
                <a:spcPct val="0"/>
              </a:spcBef>
            </a:pPr>
            <a:r>
              <a:rPr lang="en-AU" altLang="en-US" dirty="0">
                <a:solidFill>
                  <a:srgbClr val="524B48"/>
                </a:solidFill>
                <a:latin typeface="Metropolis-Regular"/>
              </a:rPr>
              <a:t>Sometimes when we’re having fun, we can be tempted to gamble while drinking or using drugs. But this can be dangerous as it changes the way we make decisions. Likewise, try not to gamble when you’re feeling down, stressed or bored as this can also lead us to make different choices.</a:t>
            </a:r>
          </a:p>
          <a:p>
            <a:pPr eaLnBrk="1" hangingPunct="1">
              <a:spcBef>
                <a:spcPct val="0"/>
              </a:spcBef>
            </a:pPr>
            <a:endParaRPr lang="en-AU" altLang="en-US" dirty="0">
              <a:solidFill>
                <a:srgbClr val="524B48"/>
              </a:solidFill>
              <a:latin typeface="Metropolis-Regular"/>
            </a:endParaRPr>
          </a:p>
          <a:p>
            <a:pPr eaLnBrk="1" hangingPunct="1">
              <a:spcBef>
                <a:spcPct val="0"/>
              </a:spcBef>
            </a:pPr>
            <a:r>
              <a:rPr lang="en-AU" altLang="en-US" dirty="0">
                <a:solidFill>
                  <a:srgbClr val="524B48"/>
                </a:solidFill>
                <a:latin typeface="Metropolis-Regular"/>
              </a:rPr>
              <a:t>Tip 5: Maintain balance in your life.</a:t>
            </a:r>
          </a:p>
          <a:p>
            <a:pPr eaLnBrk="1" hangingPunct="1">
              <a:spcBef>
                <a:spcPct val="0"/>
              </a:spcBef>
            </a:pPr>
            <a:r>
              <a:rPr lang="en-AU" altLang="en-US" dirty="0">
                <a:solidFill>
                  <a:srgbClr val="524B48"/>
                </a:solidFill>
                <a:latin typeface="Metropolis-Regular"/>
              </a:rPr>
              <a:t>Remember that gambling shouldn’t take up all of your time. It is important to balance your time with other important things in your life, like spending time with friends and family, playing a sport or starting a creative project. If you find that your gambling is taking up too much of your time or you’re spending less time partaking in other important parts of your life, it might be time to seek help.</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t>Gambling Help Queensland. (2024). </a:t>
            </a:r>
            <a:r>
              <a:rPr lang="en-AU" altLang="en-US" i="1" dirty="0"/>
              <a:t>Tips for Safer Gambling</a:t>
            </a:r>
            <a:r>
              <a:rPr lang="en-AU" altLang="en-US" dirty="0"/>
              <a:t>. https://www.gamblinghelpqld.org.au/tips-to-avoid-risky-gambling </a:t>
            </a:r>
          </a:p>
          <a:p>
            <a:pPr eaLnBrk="1" hangingPunct="1">
              <a:spcBef>
                <a:spcPct val="0"/>
              </a:spcBef>
            </a:pPr>
            <a:r>
              <a:rPr lang="en-AU" altLang="en-US" dirty="0"/>
              <a:t>Multnomah County. (2024). </a:t>
            </a:r>
            <a:r>
              <a:rPr lang="en-AU" altLang="en-US" i="1" dirty="0"/>
              <a:t>10 Tips for Safer Gambling. </a:t>
            </a:r>
            <a:r>
              <a:rPr lang="en-AU" altLang="en-US" dirty="0"/>
              <a:t>https://www.multco.us/behavioral-health/10-tips-safer-gambling</a:t>
            </a:r>
          </a:p>
          <a:p>
            <a:pPr eaLnBrk="1" hangingPunct="1">
              <a:spcBef>
                <a:spcPct val="0"/>
              </a:spcBef>
            </a:pPr>
            <a:r>
              <a:rPr lang="en-AU" altLang="en-US" dirty="0"/>
              <a:t>Responsible Gambling Council. (2024). </a:t>
            </a:r>
            <a:r>
              <a:rPr lang="en-AU" altLang="en-US" i="1" dirty="0"/>
              <a:t>Take a Safer Approach to Gambling: How to take precautions from the risks of gambling (especially online). </a:t>
            </a:r>
            <a:r>
              <a:rPr lang="en-AU" altLang="en-US" dirty="0"/>
              <a:t>https://www.responsiblegambling.org/for-the-public/safer-play/safer-gambling-tips/</a:t>
            </a:r>
          </a:p>
          <a:p>
            <a:pPr eaLnBrk="1" hangingPunct="1">
              <a:spcBef>
                <a:spcPct val="0"/>
              </a:spcBef>
            </a:pPr>
            <a:endParaRPr lang="en-AU" altLang="en-US" dirty="0"/>
          </a:p>
        </p:txBody>
      </p:sp>
      <p:sp>
        <p:nvSpPr>
          <p:cNvPr id="15364" name="Slide Number Placeholder 3">
            <a:extLst>
              <a:ext uri="{FF2B5EF4-FFF2-40B4-BE49-F238E27FC236}">
                <a16:creationId xmlns:a16="http://schemas.microsoft.com/office/drawing/2014/main" id="{C1A3D4CE-0031-564A-F006-51253B18C1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FAE092C-9DC9-416A-8851-DF509C5053D5}" type="slidenum">
              <a:rPr lang="en-AU" altLang="en-US" smtClean="0"/>
              <a:pPr fontAlgn="base">
                <a:spcBef>
                  <a:spcPct val="0"/>
                </a:spcBef>
                <a:spcAft>
                  <a:spcPct val="0"/>
                </a:spcAft>
              </a:pPr>
              <a:t>10</a:t>
            </a:fld>
            <a:endParaRPr lang="en-AU"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6E67988-2E05-32B2-6102-F8891470CC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5E05632-3D57-879A-E425-C6B2DC176F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Note for presenter:</a:t>
            </a:r>
          </a:p>
          <a:p>
            <a:r>
              <a:rPr lang="en-AU" altLang="en-US" dirty="0"/>
              <a:t>Please include the relevant GHS phone number and hours.</a:t>
            </a:r>
          </a:p>
          <a:p>
            <a:endParaRPr lang="en-AU" altLang="en-US" b="1" dirty="0"/>
          </a:p>
          <a:p>
            <a:r>
              <a:rPr lang="en-AU" altLang="en-US" b="1" dirty="0"/>
              <a:t>Speaker’s notes:</a:t>
            </a:r>
          </a:p>
          <a:p>
            <a:r>
              <a:rPr lang="en-AU" altLang="en-US" dirty="0"/>
              <a:t>If you or someone you know is experiencing gambling harm, you can seek help from our support services. We offer free and confidential counselling services to both the person experiencing gambling harm and the people close to them. You can seek this support either face-to-face, over the phone or online. Our counsellors will always provide non-judgmental support. We’ll talk about the reasons you’ve decided to seek help and make plans together for the changes we can make to your gambling, your relationships and your life. You can find our phone number and website on the screen.</a:t>
            </a:r>
          </a:p>
          <a:p>
            <a:endParaRPr lang="en-AU" altLang="en-US" dirty="0"/>
          </a:p>
        </p:txBody>
      </p:sp>
      <p:sp>
        <p:nvSpPr>
          <p:cNvPr id="41988" name="Slide Number Placeholder 3">
            <a:extLst>
              <a:ext uri="{FF2B5EF4-FFF2-40B4-BE49-F238E27FC236}">
                <a16:creationId xmlns:a16="http://schemas.microsoft.com/office/drawing/2014/main" id="{39806B6F-185D-615B-2710-2453611E63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8FE53AF-E417-4FCB-8C73-CFE9F52F02D3}" type="slidenum">
              <a:rPr lang="en-AU" altLang="en-US" smtClean="0"/>
              <a:pPr/>
              <a:t>11</a:t>
            </a:fld>
            <a:endParaRPr lang="en-AU"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CA3CCA0-9B7C-7FF2-4631-262A769B0C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B773E46-5F79-F7DF-357F-439FE4DFEB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a:t>Note for presenter:</a:t>
            </a:r>
          </a:p>
          <a:p>
            <a:r>
              <a:rPr lang="en-AU" altLang="en-US"/>
              <a:t>Please include a list of some other local support services. </a:t>
            </a:r>
          </a:p>
          <a:p>
            <a:endParaRPr lang="en-AU" altLang="en-US" b="1"/>
          </a:p>
          <a:p>
            <a:r>
              <a:rPr lang="en-AU" altLang="en-US" b="1"/>
              <a:t>Speaker’s notes:</a:t>
            </a:r>
          </a:p>
          <a:p>
            <a:pPr eaLnBrk="1" hangingPunct="1">
              <a:spcBef>
                <a:spcPct val="0"/>
              </a:spcBef>
            </a:pPr>
            <a:r>
              <a:rPr lang="en-AU" altLang="en-US"/>
              <a:t>Sometimes, people gamble because there are other factors in their life that are causing them stress or difficulty. We’ve compiled a list of some of the other support services in our area, including services to help people experiencing mental health concerns, domestic and family violence, alcohol and other drug use, or financial difficulty. You can also speak to one of our counsellors and they can get you in touch with the other support you need.</a:t>
            </a:r>
          </a:p>
        </p:txBody>
      </p:sp>
      <p:sp>
        <p:nvSpPr>
          <p:cNvPr id="44036" name="Slide Number Placeholder 3">
            <a:extLst>
              <a:ext uri="{FF2B5EF4-FFF2-40B4-BE49-F238E27FC236}">
                <a16:creationId xmlns:a16="http://schemas.microsoft.com/office/drawing/2014/main" id="{356CDF86-F88E-578A-1A51-6C630C0BA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83F7ED7-6B82-4C1B-845D-17F7BCA13936}" type="slidenum">
              <a:rPr lang="en-AU" altLang="en-US" smtClean="0"/>
              <a:pPr/>
              <a:t>12</a:t>
            </a:fld>
            <a:endParaRPr lang="en-AU"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altLang="en-US" b="1" dirty="0"/>
              <a:t>Speaker’s notes:</a:t>
            </a:r>
          </a:p>
          <a:p>
            <a:pPr algn="l"/>
            <a:r>
              <a:rPr lang="en-AU" altLang="en-US" dirty="0"/>
              <a:t>If you or someone you know is experiencing harm from their substance use, you can also seek help from other support services. Counselling Online and the National Alcohol and Other Drug Hotline are free, confidential services that provide 24/7 support to people affected by alcohol or other drug use across Australia. Their </a:t>
            </a:r>
            <a:r>
              <a:rPr lang="en-AU" b="0" i="0" dirty="0">
                <a:solidFill>
                  <a:srgbClr val="4D536E"/>
                </a:solidFill>
                <a:effectLst/>
                <a:latin typeface="Arial" panose="020B0604020202020204" pitchFamily="34" charset="0"/>
              </a:rPr>
              <a:t>counsellors are professionally qualified and experienced in alcohol and drug counselling and treatment. They can help any time you need it, whether you need a quick chat to get you through a tricky moment, or a longer conversation to work through something harder. These services are also available for affected others, such as family and friends impacted by a loved one’s substance use. You can contact them using the information displayed on screen.</a:t>
            </a:r>
          </a:p>
          <a:p>
            <a:pPr algn="l"/>
            <a:endParaRPr lang="en-AU" b="0" i="0" dirty="0">
              <a:solidFill>
                <a:srgbClr val="4D536E"/>
              </a:solidFill>
              <a:effectLst/>
              <a:latin typeface="Arial" panose="020B0604020202020204" pitchFamily="34" charset="0"/>
            </a:endParaRPr>
          </a:p>
          <a:p>
            <a:pPr algn="l"/>
            <a:r>
              <a:rPr lang="en-AU" b="1" i="0" dirty="0">
                <a:solidFill>
                  <a:srgbClr val="4D536E"/>
                </a:solidFill>
                <a:effectLst/>
                <a:latin typeface="Arial" panose="020B0604020202020204" pitchFamily="34" charset="0"/>
              </a:rPr>
              <a:t>References:</a:t>
            </a:r>
          </a:p>
          <a:p>
            <a:pPr algn="l"/>
            <a:r>
              <a:rPr lang="en-AU" b="0" i="0" dirty="0">
                <a:solidFill>
                  <a:srgbClr val="4D536E"/>
                </a:solidFill>
                <a:effectLst/>
                <a:latin typeface="Arial" panose="020B0604020202020204" pitchFamily="34" charset="0"/>
              </a:rPr>
              <a:t>Counselling Online. (2024). </a:t>
            </a:r>
            <a:r>
              <a:rPr lang="en-AU" b="0" i="1" dirty="0">
                <a:solidFill>
                  <a:srgbClr val="4D536E"/>
                </a:solidFill>
                <a:effectLst/>
                <a:latin typeface="Arial" panose="020B0604020202020204" pitchFamily="34" charset="0"/>
              </a:rPr>
              <a:t>About us. </a:t>
            </a:r>
            <a:r>
              <a:rPr lang="en-AU" b="0" i="0" dirty="0">
                <a:solidFill>
                  <a:srgbClr val="4D536E"/>
                </a:solidFill>
                <a:effectLst/>
                <a:latin typeface="Arial" panose="020B0604020202020204" pitchFamily="34" charset="0"/>
              </a:rPr>
              <a:t>https://www.counsellingonline.org.au/about-us</a:t>
            </a:r>
          </a:p>
          <a:p>
            <a:pPr algn="l"/>
            <a:r>
              <a:rPr lang="en-AU" b="0" i="0" dirty="0">
                <a:solidFill>
                  <a:srgbClr val="4D536E"/>
                </a:solidFill>
                <a:effectLst/>
                <a:latin typeface="Arial" panose="020B0604020202020204" pitchFamily="34" charset="0"/>
              </a:rPr>
              <a:t>Australian Government. (2024). </a:t>
            </a:r>
            <a:r>
              <a:rPr lang="en-AU" b="0" i="1" dirty="0">
                <a:solidFill>
                  <a:srgbClr val="4D536E"/>
                </a:solidFill>
                <a:effectLst/>
                <a:latin typeface="Arial" panose="020B0604020202020204" pitchFamily="34" charset="0"/>
              </a:rPr>
              <a:t>National Alcohol and Other Drugs Hotline. </a:t>
            </a:r>
            <a:r>
              <a:rPr lang="en-AU" b="0" i="0" dirty="0">
                <a:solidFill>
                  <a:srgbClr val="4D536E"/>
                </a:solidFill>
                <a:effectLst/>
                <a:latin typeface="Arial" panose="020B0604020202020204" pitchFamily="34" charset="0"/>
              </a:rPr>
              <a:t>https://toolkit.lifeline.org.au/articles/support/national-alcohol-other-drug-hotline</a:t>
            </a:r>
            <a:endParaRPr lang="en-AU" dirty="0"/>
          </a:p>
        </p:txBody>
      </p:sp>
      <p:sp>
        <p:nvSpPr>
          <p:cNvPr id="4" name="Slide Number Placeholder 3"/>
          <p:cNvSpPr>
            <a:spLocks noGrp="1"/>
          </p:cNvSpPr>
          <p:nvPr>
            <p:ph type="sldNum" sz="quarter" idx="5"/>
          </p:nvPr>
        </p:nvSpPr>
        <p:spPr/>
        <p:txBody>
          <a:bodyPr/>
          <a:lstStyle/>
          <a:p>
            <a:fld id="{7C3AAFF3-0120-41A9-8F0B-3DF74EB1D1D7}" type="slidenum">
              <a:rPr lang="en-AU" smtClean="0"/>
              <a:t>13</a:t>
            </a:fld>
            <a:endParaRPr lang="en-AU"/>
          </a:p>
        </p:txBody>
      </p:sp>
    </p:spTree>
    <p:extLst>
      <p:ext uri="{BB962C8B-B14F-4D97-AF65-F5344CB8AC3E}">
        <p14:creationId xmlns:p14="http://schemas.microsoft.com/office/powerpoint/2010/main" val="3354321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196DDE6-65C0-5AEE-367C-D18F15924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E60396E-7D0D-E8BF-7990-946F43D3B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eaLnBrk="1" hangingPunct="1">
              <a:spcBef>
                <a:spcPct val="0"/>
              </a:spcBef>
            </a:pPr>
            <a:r>
              <a:rPr lang="en-AU" altLang="en-US" dirty="0"/>
              <a:t>There are also other services available, outside of our local area. Gambling Help Queensland provide 24/7 support for anyone affected by gambling across Queensland, through their free hotline displayed on screen. Find more information at the Gambling Help Queensland website.</a:t>
            </a:r>
          </a:p>
          <a:p>
            <a:pPr eaLnBrk="1" hangingPunct="1">
              <a:spcBef>
                <a:spcPct val="0"/>
              </a:spcBef>
            </a:pPr>
            <a:endParaRPr lang="en-AU" altLang="en-US" dirty="0"/>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Gambling Help Online provide 24/7 free online support across Australia. You can speak to a counsellor either on an online chat, email or over the phone at any time of the day. You can find more information at the Gambling Help Online website.</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marL="0" indent="0">
              <a:buFont typeface="Arial" panose="020B0604020202020204" pitchFamily="34" charset="0"/>
              <a:buNone/>
            </a:pPr>
            <a:r>
              <a:rPr lang="en-AU" altLang="en-US" dirty="0"/>
              <a:t>Gambling Help Queensland. (2024). </a:t>
            </a:r>
            <a:r>
              <a:rPr lang="en-AU" altLang="en-US" i="1" dirty="0"/>
              <a:t>Home. </a:t>
            </a:r>
            <a:r>
              <a:rPr lang="en-AU" altLang="en-US" dirty="0">
                <a:latin typeface="Arial Nova" panose="020B0504020202020204" pitchFamily="34" charset="0"/>
              </a:rPr>
              <a:t>www.gamblinghelpqld.org.au</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altLang="en-US" dirty="0"/>
              <a:t>Gambling Help Online. (2024). </a:t>
            </a:r>
            <a:r>
              <a:rPr lang="en-AU" altLang="en-US" i="1" dirty="0"/>
              <a:t>Home. </a:t>
            </a:r>
            <a:r>
              <a:rPr lang="en-AU" altLang="en-US" dirty="0">
                <a:latin typeface="Arial Nova" panose="020B0504020202020204" pitchFamily="34" charset="0"/>
              </a:rPr>
              <a:t>www.gamblinghelponline.org.au</a:t>
            </a:r>
          </a:p>
          <a:p>
            <a:pPr marL="0" indent="0">
              <a:buFont typeface="Arial" panose="020B0604020202020204" pitchFamily="34" charset="0"/>
              <a:buNone/>
            </a:pPr>
            <a:endParaRPr lang="en-AU" altLang="en-US" dirty="0">
              <a:latin typeface="Arial Nova" panose="020B0504020202020204" pitchFamily="34" charset="0"/>
            </a:endParaRPr>
          </a:p>
          <a:p>
            <a:pPr eaLnBrk="1" hangingPunct="1">
              <a:spcBef>
                <a:spcPct val="0"/>
              </a:spcBef>
            </a:pPr>
            <a:endParaRPr lang="en-AU" altLang="en-US" dirty="0">
              <a:latin typeface="Arial Nova" panose="020B0504020202020204" pitchFamily="34" charset="0"/>
            </a:endParaRPr>
          </a:p>
          <a:p>
            <a:pPr eaLnBrk="1" hangingPunct="1">
              <a:spcBef>
                <a:spcPct val="0"/>
              </a:spcBef>
            </a:pPr>
            <a:endParaRPr lang="en-AU" altLang="en-US" dirty="0"/>
          </a:p>
          <a:p>
            <a:endParaRPr lang="en-AU" altLang="en-US" dirty="0"/>
          </a:p>
        </p:txBody>
      </p:sp>
      <p:sp>
        <p:nvSpPr>
          <p:cNvPr id="46084" name="Slide Number Placeholder 3">
            <a:extLst>
              <a:ext uri="{FF2B5EF4-FFF2-40B4-BE49-F238E27FC236}">
                <a16:creationId xmlns:a16="http://schemas.microsoft.com/office/drawing/2014/main" id="{568B5F49-F46A-7677-747D-9B49A7BE48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2C811C-5803-44B3-B5C0-00EE6C5C20F4}" type="slidenum">
              <a:rPr lang="en-AU" altLang="en-US" smtClean="0"/>
              <a:pPr/>
              <a:t>14</a:t>
            </a:fld>
            <a:endParaRPr lang="en-AU" altLang="en-US"/>
          </a:p>
        </p:txBody>
      </p:sp>
    </p:spTree>
    <p:extLst>
      <p:ext uri="{BB962C8B-B14F-4D97-AF65-F5344CB8AC3E}">
        <p14:creationId xmlns:p14="http://schemas.microsoft.com/office/powerpoint/2010/main" val="1944385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D196DDE6-65C0-5AEE-367C-D18F15924D4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E60396E-7D0D-E8BF-7990-946F43D3B5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b="1" dirty="0"/>
              <a:t>Speaker’s notes:</a:t>
            </a:r>
          </a:p>
          <a:p>
            <a:pPr marL="0" marR="0" lvl="0" indent="0" algn="l" defTabSz="914400" rtl="0" eaLnBrk="1" fontAlgn="base" latinLnBrk="0" hangingPunct="1">
              <a:lnSpc>
                <a:spcPct val="100000"/>
              </a:lnSpc>
              <a:spcBef>
                <a:spcPct val="0"/>
              </a:spcBef>
              <a:spcAft>
                <a:spcPct val="0"/>
              </a:spcAft>
              <a:buClrTx/>
              <a:buSzTx/>
              <a:buFontTx/>
              <a:buNone/>
              <a:tabLst/>
              <a:defRPr/>
            </a:pPr>
            <a:r>
              <a:rPr lang="en-AU" altLang="en-US" dirty="0"/>
              <a:t>There are also various support groups available. Gamblers Anonymous Queensland provides group therapy and support across Queensland. Members can meet either face-to-face or online, either weekly or whenever suits them, to listen and speak with other people who are experiencing similar gambling-related challenges. You can find more information about session times and locations at the Gamblers Anonymous Australia website, by clicking the ‘Queensland meetings’ tab.</a:t>
            </a:r>
          </a:p>
          <a:p>
            <a:pPr eaLnBrk="1" hangingPunct="1">
              <a:spcBef>
                <a:spcPct val="0"/>
              </a:spcBef>
            </a:pPr>
            <a:endParaRPr lang="en-AU" altLang="en-US" dirty="0"/>
          </a:p>
          <a:p>
            <a:pPr eaLnBrk="1" hangingPunct="1">
              <a:spcBef>
                <a:spcPct val="0"/>
              </a:spcBef>
            </a:pPr>
            <a:r>
              <a:rPr lang="en-AU" altLang="en-US" dirty="0"/>
              <a:t>Similarly, Gam-Anon Queensland provides group therapy for people impacted by someone else’s gambling, including partners, family, friends and colleagues. Members can also meet either face-to-face or online. You can find more information at the website on screen.</a:t>
            </a:r>
          </a:p>
          <a:p>
            <a:pPr eaLnBrk="1" hangingPunct="1">
              <a:spcBef>
                <a:spcPct val="0"/>
              </a:spcBef>
            </a:pPr>
            <a:endParaRPr lang="en-AU" altLang="en-US" dirty="0"/>
          </a:p>
          <a:p>
            <a:pPr eaLnBrk="1" hangingPunct="1">
              <a:spcBef>
                <a:spcPct val="0"/>
              </a:spcBef>
            </a:pPr>
            <a:r>
              <a:rPr lang="en-AU" altLang="en-US" b="1" dirty="0"/>
              <a:t>References:</a:t>
            </a:r>
            <a:endParaRPr lang="en-AU" altLang="en-US" dirty="0"/>
          </a:p>
          <a:p>
            <a:pPr eaLnBrk="1" hangingPunct="1">
              <a:spcBef>
                <a:spcPct val="0"/>
              </a:spcBef>
            </a:pPr>
            <a:r>
              <a:rPr lang="en-AU" altLang="en-US" dirty="0">
                <a:latin typeface="Arial Nova" panose="020B0504020202020204" pitchFamily="34" charset="0"/>
              </a:rPr>
              <a:t>Gamblers Anonymous. (2024). </a:t>
            </a:r>
            <a:r>
              <a:rPr lang="en-AU" altLang="en-US" i="1" dirty="0">
                <a:latin typeface="Arial Nova" panose="020B0504020202020204" pitchFamily="34" charset="0"/>
              </a:rPr>
              <a:t>Home. </a:t>
            </a:r>
            <a:r>
              <a:rPr lang="en-AU" altLang="en-US" dirty="0">
                <a:latin typeface="Arial Nova" panose="020B0504020202020204" pitchFamily="34" charset="0"/>
              </a:rPr>
              <a:t>www.gaaustralia.org.au</a:t>
            </a:r>
          </a:p>
          <a:p>
            <a:pPr eaLnBrk="1" hangingPunct="1">
              <a:spcBef>
                <a:spcPct val="0"/>
              </a:spcBef>
            </a:pPr>
            <a:endParaRPr lang="en-AU" altLang="en-US" dirty="0">
              <a:latin typeface="Arial Nova" panose="020B0504020202020204" pitchFamily="34" charset="0"/>
            </a:endParaRPr>
          </a:p>
          <a:p>
            <a:pPr eaLnBrk="1" hangingPunct="1">
              <a:spcBef>
                <a:spcPct val="0"/>
              </a:spcBef>
            </a:pPr>
            <a:endParaRPr lang="en-AU" altLang="en-US" dirty="0"/>
          </a:p>
          <a:p>
            <a:endParaRPr lang="en-AU" altLang="en-US" dirty="0"/>
          </a:p>
        </p:txBody>
      </p:sp>
      <p:sp>
        <p:nvSpPr>
          <p:cNvPr id="46084" name="Slide Number Placeholder 3">
            <a:extLst>
              <a:ext uri="{FF2B5EF4-FFF2-40B4-BE49-F238E27FC236}">
                <a16:creationId xmlns:a16="http://schemas.microsoft.com/office/drawing/2014/main" id="{568B5F49-F46A-7677-747D-9B49A7BE48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2C811C-5803-44B3-B5C0-00EE6C5C20F4}" type="slidenum">
              <a:rPr lang="en-AU" altLang="en-US" smtClean="0"/>
              <a:pPr/>
              <a:t>15</a:t>
            </a:fld>
            <a:endParaRPr lang="en-AU" altLang="en-US"/>
          </a:p>
        </p:txBody>
      </p:sp>
    </p:spTree>
    <p:extLst>
      <p:ext uri="{BB962C8B-B14F-4D97-AF65-F5344CB8AC3E}">
        <p14:creationId xmlns:p14="http://schemas.microsoft.com/office/powerpoint/2010/main" val="2649059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2995A11-AEF8-3A62-37B9-4FC6A40AD0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C03C10E6-781C-47E7-F88C-043322D77A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a:t>Speaker’s notes:</a:t>
            </a:r>
          </a:p>
          <a:p>
            <a:r>
              <a:rPr lang="en-AU" altLang="en-US"/>
              <a:t>If anything we have talked about today raises immediate concern for you, please know you are not alone. Help is always available. You can call the number on the screen or visit the Lifeline website. </a:t>
            </a:r>
          </a:p>
          <a:p>
            <a:endParaRPr lang="en-AU" altLang="en-US"/>
          </a:p>
          <a:p>
            <a:r>
              <a:rPr lang="en-AU" altLang="en-US" b="1"/>
              <a:t>References:</a:t>
            </a:r>
            <a:endParaRPr lang="en-AU" altLang="en-US"/>
          </a:p>
          <a:p>
            <a:r>
              <a:rPr lang="en-AU" altLang="en-US"/>
              <a:t>Lifeline. (2024). </a:t>
            </a:r>
            <a:r>
              <a:rPr lang="en-AU" altLang="en-US" i="1"/>
              <a:t>Home. </a:t>
            </a:r>
            <a:r>
              <a:rPr lang="en-AU" altLang="en-US"/>
              <a:t>www.lifelineqld.org.au</a:t>
            </a:r>
          </a:p>
          <a:p>
            <a:endParaRPr lang="en-AU" altLang="en-US"/>
          </a:p>
        </p:txBody>
      </p:sp>
      <p:sp>
        <p:nvSpPr>
          <p:cNvPr id="48132" name="Slide Number Placeholder 3">
            <a:extLst>
              <a:ext uri="{FF2B5EF4-FFF2-40B4-BE49-F238E27FC236}">
                <a16:creationId xmlns:a16="http://schemas.microsoft.com/office/drawing/2014/main" id="{E434402E-9BD9-87DB-C585-7DEB373211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B520197-2A61-4FFC-A2E6-627100506C6D}" type="slidenum">
              <a:rPr lang="en-AU" altLang="en-US" smtClean="0"/>
              <a:pPr/>
              <a:t>16</a:t>
            </a:fld>
            <a:endParaRPr lang="en-AU"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50AD6519-EC1D-450C-ABA3-0910BB67F9AF}" type="slidenum">
              <a:rPr lang="en-AU" smtClean="0"/>
              <a:pPr>
                <a:defRPr/>
              </a:pPr>
              <a:t>17</a:t>
            </a:fld>
            <a:endParaRPr lang="en-AU"/>
          </a:p>
        </p:txBody>
      </p:sp>
    </p:spTree>
    <p:extLst>
      <p:ext uri="{BB962C8B-B14F-4D97-AF65-F5344CB8AC3E}">
        <p14:creationId xmlns:p14="http://schemas.microsoft.com/office/powerpoint/2010/main" val="3040851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Speaker’s notes:</a:t>
            </a:r>
          </a:p>
          <a:p>
            <a:r>
              <a:rPr lang="en-AU" dirty="0"/>
              <a:t>Some of the content we are about to talk about in the next few slides might be difficult or confronting. If you think engaging in a conversation about substance misuse might be harmful or distressing for you right now, we understand. We encourage you to step outside for the next 15-20 minutes. </a:t>
            </a:r>
          </a:p>
          <a:p>
            <a:endParaRPr lang="en-AU" dirty="0"/>
          </a:p>
          <a:p>
            <a:r>
              <a:rPr lang="en-AU" dirty="0"/>
              <a:t>Please know help is available. You can find free and confidential support using the contact information displayed on screen. </a:t>
            </a:r>
          </a:p>
        </p:txBody>
      </p:sp>
      <p:sp>
        <p:nvSpPr>
          <p:cNvPr id="4" name="Slide Number Placeholder 3"/>
          <p:cNvSpPr>
            <a:spLocks noGrp="1"/>
          </p:cNvSpPr>
          <p:nvPr>
            <p:ph type="sldNum" sz="quarter" idx="5"/>
          </p:nvPr>
        </p:nvSpPr>
        <p:spPr/>
        <p:txBody>
          <a:bodyPr/>
          <a:lstStyle/>
          <a:p>
            <a:fld id="{BD6CC859-5DB2-4B86-AC7B-E2792F52A94C}" type="slidenum">
              <a:rPr lang="en-AU" smtClean="0"/>
              <a:t>2</a:t>
            </a:fld>
            <a:endParaRPr lang="en-AU"/>
          </a:p>
        </p:txBody>
      </p:sp>
    </p:spTree>
    <p:extLst>
      <p:ext uri="{BB962C8B-B14F-4D97-AF65-F5344CB8AC3E}">
        <p14:creationId xmlns:p14="http://schemas.microsoft.com/office/powerpoint/2010/main" val="388782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ED0B6A71-C370-23D8-5588-8F0CE39BA4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43B2856-F144-9910-43C9-021CB9C45C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b="1" dirty="0"/>
              <a:t>Speaker’s notes:</a:t>
            </a:r>
          </a:p>
          <a:p>
            <a:pPr eaLnBrk="1" hangingPunct="1"/>
            <a:r>
              <a:rPr lang="en-AU" altLang="en-US" dirty="0"/>
              <a:t>In this module, we’re going to talk about the link between gambling and substance use. We’ll start with a definition of substance use, explore the signs of substance misuse, its link to gambling, and talk about strategies to look after yourself and available support services.</a:t>
            </a:r>
          </a:p>
        </p:txBody>
      </p:sp>
      <p:sp>
        <p:nvSpPr>
          <p:cNvPr id="4" name="Slide Number Placeholder 3">
            <a:extLst>
              <a:ext uri="{FF2B5EF4-FFF2-40B4-BE49-F238E27FC236}">
                <a16:creationId xmlns:a16="http://schemas.microsoft.com/office/drawing/2014/main" id="{132E4F7F-36EE-DE07-4EC9-79F5E549C68F}"/>
              </a:ext>
            </a:extLst>
          </p:cNvPr>
          <p:cNvSpPr>
            <a:spLocks noGrp="1"/>
          </p:cNvSpPr>
          <p:nvPr>
            <p:ph type="sldNum" sz="quarter" idx="5"/>
          </p:nvPr>
        </p:nvSpPr>
        <p:spPr/>
        <p:txBody>
          <a:bodyPr/>
          <a:lstStyle/>
          <a:p>
            <a:pPr>
              <a:defRPr/>
            </a:pPr>
            <a:fld id="{4374FB34-50BE-4016-8F10-B213D44293EB}" type="slidenum">
              <a:rPr lang="en-AU" smtClean="0"/>
              <a:pPr>
                <a:defRPr/>
              </a:pPr>
              <a:t>3</a:t>
            </a:fld>
            <a:endParaRPr lang="en-AU"/>
          </a:p>
        </p:txBody>
      </p:sp>
    </p:spTree>
    <p:extLst>
      <p:ext uri="{BB962C8B-B14F-4D97-AF65-F5344CB8AC3E}">
        <p14:creationId xmlns:p14="http://schemas.microsoft.com/office/powerpoint/2010/main" val="386015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r>
              <a:rPr lang="en-AU" dirty="0"/>
              <a:t>Substance use refers to the use of alcohol, tobacco and other drugs. This can include the use of legal drugs - like alcohol and tobacco, illegal drugs – like marijuana, cocaine and hallucinogens, or controlled use like prescribed medications, including opioids. </a:t>
            </a:r>
          </a:p>
          <a:p>
            <a:endParaRPr lang="en-AU" dirty="0"/>
          </a:p>
          <a:p>
            <a:r>
              <a:rPr lang="en-AU" dirty="0"/>
              <a:t>Sometimes, a person might use these substances too much, struggle to control the frequency and the amount used, or continue to use these substances even when it causes harm. This harm can be caused to both themselves or other people around them and can include impacts to a person’s physical and mental health, personal relationships, and work, study, social or cultural responsibilities. When someone uses alcohol or other drugs to the point that it becomes harmful, it is called ‘substance misuse’.</a:t>
            </a:r>
          </a:p>
          <a:p>
            <a:endParaRPr lang="en-AU" dirty="0"/>
          </a:p>
          <a:p>
            <a:r>
              <a:rPr lang="en-AU" b="1" dirty="0"/>
              <a:t>References:</a:t>
            </a:r>
          </a:p>
          <a:p>
            <a:r>
              <a:rPr lang="en-AU" b="0" i="0" dirty="0">
                <a:solidFill>
                  <a:srgbClr val="212121"/>
                </a:solidFill>
                <a:effectLst/>
                <a:latin typeface="Roboto" panose="02000000000000000000" pitchFamily="2" charset="0"/>
              </a:rPr>
              <a:t>McLellan A. T. (2017). Substance Misuse and Substance use Disorders: Why do they Matter in Healthcare?. </a:t>
            </a:r>
            <a:r>
              <a:rPr lang="en-AU" b="0" i="1" dirty="0">
                <a:solidFill>
                  <a:srgbClr val="212121"/>
                </a:solidFill>
                <a:effectLst/>
                <a:latin typeface="Roboto" panose="02000000000000000000" pitchFamily="2" charset="0"/>
              </a:rPr>
              <a:t>Transactions of the American Clinical and Climatological Association</a:t>
            </a:r>
            <a:r>
              <a:rPr lang="en-AU" b="0" i="0" dirty="0">
                <a:solidFill>
                  <a:srgbClr val="212121"/>
                </a:solidFill>
                <a:effectLst/>
                <a:latin typeface="Roboto" panose="02000000000000000000" pitchFamily="2" charset="0"/>
              </a:rPr>
              <a:t>, </a:t>
            </a:r>
            <a:r>
              <a:rPr lang="en-AU" b="0" i="1" dirty="0">
                <a:solidFill>
                  <a:srgbClr val="212121"/>
                </a:solidFill>
                <a:effectLst/>
                <a:latin typeface="Roboto" panose="02000000000000000000" pitchFamily="2" charset="0"/>
              </a:rPr>
              <a:t>128</a:t>
            </a:r>
            <a:r>
              <a:rPr lang="en-AU" b="0" i="0" dirty="0">
                <a:solidFill>
                  <a:srgbClr val="212121"/>
                </a:solidFill>
                <a:effectLst/>
                <a:latin typeface="Roboto" panose="02000000000000000000" pitchFamily="2" charset="0"/>
              </a:rPr>
              <a:t>, 112–130.</a:t>
            </a:r>
            <a:endParaRPr lang="en-AU" b="1" dirty="0"/>
          </a:p>
          <a:p>
            <a:r>
              <a:rPr lang="en-AU" b="0" i="0" dirty="0" err="1">
                <a:solidFill>
                  <a:srgbClr val="212121"/>
                </a:solidFill>
                <a:effectLst/>
                <a:latin typeface="Roboto" panose="02000000000000000000" pitchFamily="2" charset="0"/>
              </a:rPr>
              <a:t>Alhammad</a:t>
            </a:r>
            <a:r>
              <a:rPr lang="en-AU" b="0" i="0" dirty="0">
                <a:solidFill>
                  <a:srgbClr val="212121"/>
                </a:solidFill>
                <a:effectLst/>
                <a:latin typeface="Roboto" panose="02000000000000000000" pitchFamily="2" charset="0"/>
              </a:rPr>
              <a:t>, M., </a:t>
            </a:r>
            <a:r>
              <a:rPr lang="en-AU" b="0" i="0" dirty="0" err="1">
                <a:solidFill>
                  <a:srgbClr val="212121"/>
                </a:solidFill>
                <a:effectLst/>
                <a:latin typeface="Roboto" panose="02000000000000000000" pitchFamily="2" charset="0"/>
              </a:rPr>
              <a:t>Aljedani</a:t>
            </a:r>
            <a:r>
              <a:rPr lang="en-AU" b="0" i="0" dirty="0">
                <a:solidFill>
                  <a:srgbClr val="212121"/>
                </a:solidFill>
                <a:effectLst/>
                <a:latin typeface="Roboto" panose="02000000000000000000" pitchFamily="2" charset="0"/>
              </a:rPr>
              <a:t>, R., et al. (2022). Family, Individual, and Other Risk Factors Contributing to Risk of Substance Abuse in Young Adults: A Narrative Review. </a:t>
            </a:r>
            <a:r>
              <a:rPr lang="en-AU" b="0" i="1" dirty="0" err="1">
                <a:solidFill>
                  <a:srgbClr val="212121"/>
                </a:solidFill>
                <a:effectLst/>
                <a:latin typeface="Roboto" panose="02000000000000000000" pitchFamily="2" charset="0"/>
              </a:rPr>
              <a:t>Cureus</a:t>
            </a:r>
            <a:r>
              <a:rPr lang="en-AU" b="0" i="0" dirty="0">
                <a:solidFill>
                  <a:srgbClr val="212121"/>
                </a:solidFill>
                <a:effectLst/>
                <a:latin typeface="Roboto" panose="02000000000000000000" pitchFamily="2" charset="0"/>
              </a:rPr>
              <a:t>, </a:t>
            </a:r>
            <a:r>
              <a:rPr lang="en-AU" b="0" i="1" dirty="0">
                <a:solidFill>
                  <a:srgbClr val="212121"/>
                </a:solidFill>
                <a:effectLst/>
                <a:latin typeface="Roboto" panose="02000000000000000000" pitchFamily="2" charset="0"/>
              </a:rPr>
              <a:t>14</a:t>
            </a:r>
            <a:r>
              <a:rPr lang="en-AU" b="0" i="0" dirty="0">
                <a:solidFill>
                  <a:srgbClr val="212121"/>
                </a:solidFill>
                <a:effectLst/>
                <a:latin typeface="Roboto" panose="02000000000000000000" pitchFamily="2" charset="0"/>
              </a:rPr>
              <a:t>(12), e32316. https://doi.org/10.7759/cureus.32316</a:t>
            </a:r>
          </a:p>
          <a:p>
            <a:r>
              <a:rPr lang="en-AU" b="0" i="0" dirty="0">
                <a:solidFill>
                  <a:srgbClr val="212121"/>
                </a:solidFill>
                <a:effectLst/>
                <a:latin typeface="Roboto" panose="02000000000000000000" pitchFamily="2" charset="0"/>
              </a:rPr>
              <a:t>Gambling Help Online. (2024). </a:t>
            </a:r>
            <a:r>
              <a:rPr lang="en-AU" b="0" i="1" dirty="0">
                <a:solidFill>
                  <a:srgbClr val="212121"/>
                </a:solidFill>
                <a:effectLst/>
                <a:latin typeface="Roboto" panose="02000000000000000000" pitchFamily="2" charset="0"/>
              </a:rPr>
              <a:t>Gambling and substance use. </a:t>
            </a:r>
            <a:r>
              <a:rPr lang="en-AU" b="0" i="0" dirty="0">
                <a:solidFill>
                  <a:srgbClr val="212121"/>
                </a:solidFill>
                <a:effectLst/>
                <a:latin typeface="Roboto" panose="02000000000000000000" pitchFamily="2" charset="0"/>
              </a:rPr>
              <a:t>https://www.gamblinghelponline.org.au/support-yourself-or-others/understanding-gambling/gambling-and-alcohol</a:t>
            </a:r>
            <a:endParaRPr lang="en-AU" dirty="0"/>
          </a:p>
        </p:txBody>
      </p:sp>
      <p:sp>
        <p:nvSpPr>
          <p:cNvPr id="4" name="Slide Number Placeholder 3"/>
          <p:cNvSpPr>
            <a:spLocks noGrp="1"/>
          </p:cNvSpPr>
          <p:nvPr>
            <p:ph type="sldNum" sz="quarter" idx="5"/>
          </p:nvPr>
        </p:nvSpPr>
        <p:spPr/>
        <p:txBody>
          <a:bodyPr/>
          <a:lstStyle/>
          <a:p>
            <a:fld id="{7C3AAFF3-0120-41A9-8F0B-3DF74EB1D1D7}" type="slidenum">
              <a:rPr lang="en-AU" smtClean="0"/>
              <a:t>4</a:t>
            </a:fld>
            <a:endParaRPr lang="en-AU"/>
          </a:p>
        </p:txBody>
      </p:sp>
    </p:spTree>
    <p:extLst>
      <p:ext uri="{BB962C8B-B14F-4D97-AF65-F5344CB8AC3E}">
        <p14:creationId xmlns:p14="http://schemas.microsoft.com/office/powerpoint/2010/main" val="1390767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Substance misuse is often connected to or caused by many different factors. This can include recent major changes in life, increased stress, struggles with mental health, experiences of domestic and family violence, and previous exposure to substance misuse, such as having a close family member or friend who has experienced alcohol or other drug concerns. </a:t>
            </a:r>
          </a:p>
          <a:p>
            <a:endParaRPr lang="en-AU" dirty="0"/>
          </a:p>
          <a:p>
            <a:r>
              <a:rPr lang="en-AU" b="1" dirty="0"/>
              <a:t>References:</a:t>
            </a:r>
          </a:p>
          <a:p>
            <a:r>
              <a:rPr lang="en-AU" b="0" i="0" dirty="0">
                <a:solidFill>
                  <a:srgbClr val="212121"/>
                </a:solidFill>
                <a:effectLst/>
                <a:latin typeface="Roboto" panose="02000000000000000000" pitchFamily="2" charset="0"/>
              </a:rPr>
              <a:t>McLellan A. T. (2017). Substance Misuse and Substance use Disorders: Why do they Matter in Healthcare?. </a:t>
            </a:r>
            <a:r>
              <a:rPr lang="en-AU" b="0" i="1" dirty="0">
                <a:solidFill>
                  <a:srgbClr val="212121"/>
                </a:solidFill>
                <a:effectLst/>
                <a:latin typeface="Roboto" panose="02000000000000000000" pitchFamily="2" charset="0"/>
              </a:rPr>
              <a:t>Transactions of the American Clinical and Climatological Association</a:t>
            </a:r>
            <a:r>
              <a:rPr lang="en-AU" b="0" i="0" dirty="0">
                <a:solidFill>
                  <a:srgbClr val="212121"/>
                </a:solidFill>
                <a:effectLst/>
                <a:latin typeface="Roboto" panose="02000000000000000000" pitchFamily="2" charset="0"/>
              </a:rPr>
              <a:t>, </a:t>
            </a:r>
            <a:r>
              <a:rPr lang="en-AU" b="0" i="1" dirty="0">
                <a:solidFill>
                  <a:srgbClr val="212121"/>
                </a:solidFill>
                <a:effectLst/>
                <a:latin typeface="Roboto" panose="02000000000000000000" pitchFamily="2" charset="0"/>
              </a:rPr>
              <a:t>128</a:t>
            </a:r>
            <a:r>
              <a:rPr lang="en-AU" b="0" i="0" dirty="0">
                <a:solidFill>
                  <a:srgbClr val="212121"/>
                </a:solidFill>
                <a:effectLst/>
                <a:latin typeface="Roboto" panose="02000000000000000000" pitchFamily="2" charset="0"/>
              </a:rPr>
              <a:t>, 112–130.</a:t>
            </a:r>
            <a:endParaRPr lang="en-AU" b="1" dirty="0"/>
          </a:p>
          <a:p>
            <a:r>
              <a:rPr lang="en-AU" b="0" i="0" dirty="0" err="1">
                <a:solidFill>
                  <a:srgbClr val="212121"/>
                </a:solidFill>
                <a:effectLst/>
                <a:latin typeface="Roboto" panose="02000000000000000000" pitchFamily="2" charset="0"/>
              </a:rPr>
              <a:t>Alhammad</a:t>
            </a:r>
            <a:r>
              <a:rPr lang="en-AU" b="0" i="0" dirty="0">
                <a:solidFill>
                  <a:srgbClr val="212121"/>
                </a:solidFill>
                <a:effectLst/>
                <a:latin typeface="Roboto" panose="02000000000000000000" pitchFamily="2" charset="0"/>
              </a:rPr>
              <a:t>, M., </a:t>
            </a:r>
            <a:r>
              <a:rPr lang="en-AU" b="0" i="0" dirty="0" err="1">
                <a:solidFill>
                  <a:srgbClr val="212121"/>
                </a:solidFill>
                <a:effectLst/>
                <a:latin typeface="Roboto" panose="02000000000000000000" pitchFamily="2" charset="0"/>
              </a:rPr>
              <a:t>Aljedani</a:t>
            </a:r>
            <a:r>
              <a:rPr lang="en-AU" b="0" i="0" dirty="0">
                <a:solidFill>
                  <a:srgbClr val="212121"/>
                </a:solidFill>
                <a:effectLst/>
                <a:latin typeface="Roboto" panose="02000000000000000000" pitchFamily="2" charset="0"/>
              </a:rPr>
              <a:t>, R., et al. (2022). Family, Individual, and Other Risk Factors Contributing to Risk of Substance Abuse in Young Adults: A Narrative Review. </a:t>
            </a:r>
            <a:r>
              <a:rPr lang="en-AU" b="0" i="1" dirty="0" err="1">
                <a:solidFill>
                  <a:srgbClr val="212121"/>
                </a:solidFill>
                <a:effectLst/>
                <a:latin typeface="Roboto" panose="02000000000000000000" pitchFamily="2" charset="0"/>
              </a:rPr>
              <a:t>Cureus</a:t>
            </a:r>
            <a:r>
              <a:rPr lang="en-AU" b="0" i="0" dirty="0">
                <a:solidFill>
                  <a:srgbClr val="212121"/>
                </a:solidFill>
                <a:effectLst/>
                <a:latin typeface="Roboto" panose="02000000000000000000" pitchFamily="2" charset="0"/>
              </a:rPr>
              <a:t>, </a:t>
            </a:r>
            <a:r>
              <a:rPr lang="en-AU" b="0" i="1" dirty="0">
                <a:solidFill>
                  <a:srgbClr val="212121"/>
                </a:solidFill>
                <a:effectLst/>
                <a:latin typeface="Roboto" panose="02000000000000000000" pitchFamily="2" charset="0"/>
              </a:rPr>
              <a:t>14</a:t>
            </a:r>
            <a:r>
              <a:rPr lang="en-AU" b="0" i="0" dirty="0">
                <a:solidFill>
                  <a:srgbClr val="212121"/>
                </a:solidFill>
                <a:effectLst/>
                <a:latin typeface="Roboto" panose="02000000000000000000" pitchFamily="2" charset="0"/>
              </a:rPr>
              <a:t>(12), e32316. https://doi.org/10.7759/cureus.32316</a:t>
            </a:r>
            <a:endParaRPr lang="en-AU" dirty="0"/>
          </a:p>
        </p:txBody>
      </p:sp>
      <p:sp>
        <p:nvSpPr>
          <p:cNvPr id="4" name="Slide Number Placeholder 3"/>
          <p:cNvSpPr>
            <a:spLocks noGrp="1"/>
          </p:cNvSpPr>
          <p:nvPr>
            <p:ph type="sldNum" sz="quarter" idx="5"/>
          </p:nvPr>
        </p:nvSpPr>
        <p:spPr/>
        <p:txBody>
          <a:bodyPr/>
          <a:lstStyle/>
          <a:p>
            <a:fld id="{7C3AAFF3-0120-41A9-8F0B-3DF74EB1D1D7}" type="slidenum">
              <a:rPr lang="en-AU" smtClean="0"/>
              <a:t>5</a:t>
            </a:fld>
            <a:endParaRPr lang="en-AU"/>
          </a:p>
        </p:txBody>
      </p:sp>
    </p:spTree>
    <p:extLst>
      <p:ext uri="{BB962C8B-B14F-4D97-AF65-F5344CB8AC3E}">
        <p14:creationId xmlns:p14="http://schemas.microsoft.com/office/powerpoint/2010/main" val="4085124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Speaker’s notes:</a:t>
            </a:r>
          </a:p>
          <a:p>
            <a:r>
              <a:rPr lang="en-AU" dirty="0"/>
              <a:t>Substance misuse can look different and mean different things for everybody. However, there are several common signs you can look out for. These can include: drinking or taking drugs in larger amounts or more often than intended, struggling to reduce or stop using substances, spending a lot of time getting, using or recovering from drinking or taking drugs, feeling strong cravings to use substances, struggling to partake in work, study, personal, cultural or social responsibilities and activities due to alcohol or drugs, and continuing to drink or take drugs even after you think it is causing harm.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Gambling Help Online. (2024). </a:t>
            </a:r>
            <a:r>
              <a:rPr lang="en-AU" b="0" i="1" dirty="0">
                <a:solidFill>
                  <a:srgbClr val="212121"/>
                </a:solidFill>
                <a:effectLst/>
                <a:latin typeface="Roboto" panose="02000000000000000000" pitchFamily="2" charset="0"/>
              </a:rPr>
              <a:t>Gambling and substance use. </a:t>
            </a:r>
            <a:r>
              <a:rPr lang="en-AU" b="0" i="0" dirty="0">
                <a:solidFill>
                  <a:srgbClr val="212121"/>
                </a:solidFill>
                <a:effectLst/>
                <a:latin typeface="Roboto" panose="02000000000000000000" pitchFamily="2" charset="0"/>
              </a:rPr>
              <a:t>https://www.gamblinghelponline.org.au/support-yourself-or-others/understanding-gambling/gambling-and-alcohol</a:t>
            </a:r>
            <a:endParaRPr lang="en-AU" dirty="0"/>
          </a:p>
          <a:p>
            <a:endParaRPr lang="en-AU" dirty="0"/>
          </a:p>
        </p:txBody>
      </p:sp>
      <p:sp>
        <p:nvSpPr>
          <p:cNvPr id="4" name="Slide Number Placeholder 3"/>
          <p:cNvSpPr>
            <a:spLocks noGrp="1"/>
          </p:cNvSpPr>
          <p:nvPr>
            <p:ph type="sldNum" sz="quarter" idx="5"/>
          </p:nvPr>
        </p:nvSpPr>
        <p:spPr/>
        <p:txBody>
          <a:bodyPr/>
          <a:lstStyle/>
          <a:p>
            <a:fld id="{7C3AAFF3-0120-41A9-8F0B-3DF74EB1D1D7}" type="slidenum">
              <a:rPr lang="en-AU" smtClean="0"/>
              <a:t>6</a:t>
            </a:fld>
            <a:endParaRPr lang="en-AU"/>
          </a:p>
        </p:txBody>
      </p:sp>
    </p:spTree>
    <p:extLst>
      <p:ext uri="{BB962C8B-B14F-4D97-AF65-F5344CB8AC3E}">
        <p14:creationId xmlns:p14="http://schemas.microsoft.com/office/powerpoint/2010/main" val="2272025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Now, let’s talk about the link between gambling and substance use. Research tells us that people who experience gambling harm are more likely to struggle with alcohol and other drugs. </a:t>
            </a:r>
            <a:r>
              <a:rPr lang="en-AU" b="0" i="0" dirty="0">
                <a:solidFill>
                  <a:srgbClr val="313131"/>
                </a:solidFill>
                <a:effectLst/>
                <a:latin typeface="Barlow" panose="00000500000000000000" pitchFamily="2" charset="0"/>
              </a:rPr>
              <a:t>About 60% of people who experience gambling harm also experience substance misuse.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a:solidFill>
                <a:srgbClr val="313131"/>
              </a:solidFill>
              <a:effectLst/>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Generally, people who are experiencing both gambling harm and substance misuse usually use alcohol and other drugs first, which makes them more likely to gamble. However, it can also work the other way too – where people who are experiencing gambling harm struggle with substance misuse because of the consequences of gambling, like using alcohol and other drugs as a coping mechanism for losing money. This can be particularly difficult because many gambling venues serve alcohol, so it’s common for people to drink and gamble at the same time. It’s also easy for people to drink too much or take drugs when they’re gambling online at home. For these reasons gambling and substance use often become linked.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Gambling Help Online. (2024). </a:t>
            </a:r>
            <a:r>
              <a:rPr lang="en-AU" b="0" i="1" dirty="0">
                <a:solidFill>
                  <a:srgbClr val="212121"/>
                </a:solidFill>
                <a:effectLst/>
                <a:latin typeface="Roboto" panose="02000000000000000000" pitchFamily="2" charset="0"/>
              </a:rPr>
              <a:t>Gambling and substance use. </a:t>
            </a:r>
            <a:r>
              <a:rPr lang="en-AU" b="0" i="0" dirty="0">
                <a:solidFill>
                  <a:srgbClr val="212121"/>
                </a:solidFill>
                <a:effectLst/>
                <a:latin typeface="Roboto" panose="02000000000000000000" pitchFamily="2" charset="0"/>
              </a:rPr>
              <a:t>https://www.gamblinghelponline.org.au/support-yourself-or-others/understanding-gambling/gambling-and-alcohol</a:t>
            </a:r>
            <a:endParaRPr lang="en-AU" dirty="0"/>
          </a:p>
        </p:txBody>
      </p:sp>
      <p:sp>
        <p:nvSpPr>
          <p:cNvPr id="4" name="Slide Number Placeholder 3"/>
          <p:cNvSpPr>
            <a:spLocks noGrp="1"/>
          </p:cNvSpPr>
          <p:nvPr>
            <p:ph type="sldNum" sz="quarter" idx="5"/>
          </p:nvPr>
        </p:nvSpPr>
        <p:spPr/>
        <p:txBody>
          <a:bodyPr/>
          <a:lstStyle/>
          <a:p>
            <a:fld id="{7C3AAFF3-0120-41A9-8F0B-3DF74EB1D1D7}" type="slidenum">
              <a:rPr lang="en-AU" smtClean="0"/>
              <a:t>7</a:t>
            </a:fld>
            <a:endParaRPr lang="en-AU"/>
          </a:p>
        </p:txBody>
      </p:sp>
    </p:spTree>
    <p:extLst>
      <p:ext uri="{BB962C8B-B14F-4D97-AF65-F5344CB8AC3E}">
        <p14:creationId xmlns:p14="http://schemas.microsoft.com/office/powerpoint/2010/main" val="3836966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D9FD1345-611B-065E-54D3-8E8F8CB94E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D8462E5-513D-EEC7-18B8-98F08C4710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1" dirty="0"/>
              <a:t>Speaker’s notes:</a:t>
            </a:r>
          </a:p>
          <a:p>
            <a:r>
              <a:rPr lang="en-AU" altLang="en-US" dirty="0"/>
              <a:t>It’s important to understand that the connection between gambling and substance misuse is complex. It can involve many other factors, including family crisis or relationship breakdown, financial stress, mental ill-health, domestic and family violence, homelessness, and other life stresses like work or study stress. It is important to be mindful of how the different parts of somebody’s life can affect a person and the choices they make. </a:t>
            </a:r>
          </a:p>
          <a:p>
            <a:endParaRPr lang="en-AU" altLang="en-US" dirty="0"/>
          </a:p>
          <a:p>
            <a:r>
              <a:rPr lang="en-AU" altLang="en-US"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Gambling Help Online. (2024). </a:t>
            </a:r>
            <a:r>
              <a:rPr lang="en-AU" b="0" i="1" dirty="0">
                <a:solidFill>
                  <a:srgbClr val="212121"/>
                </a:solidFill>
                <a:effectLst/>
                <a:latin typeface="Roboto" panose="02000000000000000000" pitchFamily="2" charset="0"/>
              </a:rPr>
              <a:t>Gambling and family violence. </a:t>
            </a:r>
            <a:r>
              <a:rPr lang="en-AU" b="0" i="0" dirty="0">
                <a:solidFill>
                  <a:srgbClr val="212121"/>
                </a:solidFill>
                <a:effectLst/>
                <a:latin typeface="Roboto" panose="02000000000000000000" pitchFamily="2" charset="0"/>
              </a:rPr>
              <a:t>https://www.gamblinghelponline.org.au/support-yourself-or-others/understanding-gambling/gambling-and-family-violence</a:t>
            </a:r>
          </a:p>
          <a:p>
            <a:endParaRPr lang="en-AU" altLang="en-US" dirty="0"/>
          </a:p>
        </p:txBody>
      </p:sp>
      <p:sp>
        <p:nvSpPr>
          <p:cNvPr id="4" name="Slide Number Placeholder 3">
            <a:extLst>
              <a:ext uri="{FF2B5EF4-FFF2-40B4-BE49-F238E27FC236}">
                <a16:creationId xmlns:a16="http://schemas.microsoft.com/office/drawing/2014/main" id="{D4DE0EFB-EDA9-87C2-10AB-7C686A7DF0BF}"/>
              </a:ext>
            </a:extLst>
          </p:cNvPr>
          <p:cNvSpPr>
            <a:spLocks noGrp="1"/>
          </p:cNvSpPr>
          <p:nvPr>
            <p:ph type="sldNum" sz="quarter" idx="5"/>
          </p:nvPr>
        </p:nvSpPr>
        <p:spPr/>
        <p:txBody>
          <a:bodyPr/>
          <a:lstStyle/>
          <a:p>
            <a:pPr>
              <a:defRPr/>
            </a:pPr>
            <a:fld id="{A7A9C7F7-0D4E-4978-8927-B94CD8D836F4}" type="slidenum">
              <a:rPr lang="en-AU" smtClean="0"/>
              <a:pPr>
                <a:defRPr/>
              </a:pPr>
              <a:t>8</a:t>
            </a:fld>
            <a:endParaRPr lang="en-AU"/>
          </a:p>
        </p:txBody>
      </p:sp>
    </p:spTree>
    <p:extLst>
      <p:ext uri="{BB962C8B-B14F-4D97-AF65-F5344CB8AC3E}">
        <p14:creationId xmlns:p14="http://schemas.microsoft.com/office/powerpoint/2010/main" val="2985783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Note for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More information/resources about self-exclusion and limit setting are available in the Self-exclusion and Limit setting module, </a:t>
            </a:r>
            <a:r>
              <a:rPr lang="en-AU" b="0" u="none" dirty="0"/>
              <a:t>including how to put exclusions, bank blocks and limits in place.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Speaker’s notes:</a:t>
            </a:r>
          </a:p>
          <a:p>
            <a:r>
              <a:rPr lang="en-AU" dirty="0"/>
              <a:t>There are some strategies that you can adopt if you think your alcohol or drug use might be leading to gambling harm. You might like to try putting some of these in place next time you plan to use substances or to gamble. This includes:</a:t>
            </a:r>
          </a:p>
          <a:p>
            <a:pPr marL="228600" indent="-228600">
              <a:buAutoNum type="arabicPeriod"/>
            </a:pPr>
            <a:r>
              <a:rPr lang="en-AU" dirty="0"/>
              <a:t>Monitor your substance use and gambling - </a:t>
            </a:r>
            <a:r>
              <a:rPr lang="en-AU" b="0" i="0" dirty="0">
                <a:solidFill>
                  <a:srgbClr val="313131"/>
                </a:solidFill>
                <a:effectLst/>
                <a:latin typeface="Barlow" panose="00000500000000000000" pitchFamily="2" charset="0"/>
              </a:rPr>
              <a:t>Keep track of when, how much and how often you drink or take drugs, and when, how much, and how often you gamble. It’s a good idea to write it down, so you can look back on it later. A useful way to do this is by keeping a log in the ‘Notes’ app on your mobile. Look to see how often you do both on the same day and in which order you do them. Keeping a record like this can give you a sense of how these behaviours might be connected.</a:t>
            </a:r>
          </a:p>
          <a:p>
            <a:pPr marL="228600" indent="-228600">
              <a:buAutoNum type="arabicPeriod"/>
            </a:pPr>
            <a:r>
              <a:rPr lang="en-AU" b="0" i="0" dirty="0">
                <a:solidFill>
                  <a:srgbClr val="313131"/>
                </a:solidFill>
                <a:effectLst/>
                <a:latin typeface="Barlow" panose="00000500000000000000" pitchFamily="2" charset="0"/>
              </a:rPr>
              <a:t>Set limits – Think about the ways in which you can set limits on the time and money you spend gambling. You can do this by opting to exclude yourself from a gaming venue or product, setting limits through banking blocks, or limiting your gambling on pokies through pre-commitment programs. You can also limit the amount that you drink or use drugs. It’s a good idea to stick to the guidelines recommended by the Australian government – a maximum of 10 standard drinks per week, and no more than four standard drinks per day. It’s also best to only take legal drugs. </a:t>
            </a:r>
          </a:p>
          <a:p>
            <a:pPr marL="228600" indent="-228600">
              <a:buAutoNum type="arabicPeriod"/>
            </a:pPr>
            <a:r>
              <a:rPr lang="en-AU" b="0" i="0" dirty="0">
                <a:solidFill>
                  <a:srgbClr val="313131"/>
                </a:solidFill>
                <a:effectLst/>
                <a:latin typeface="Barlow" panose="00000500000000000000" pitchFamily="2" charset="0"/>
              </a:rPr>
              <a:t>Pay attention to the people around you – Are there any people in your life who encourage you to keep drinking, taking drugs or gambling after you say you’ve had enough? Find ways to limit this risk, by talking to them about your concerns or choosing to spend time with those people at times or in places they’re not likely to gamble or use substances.</a:t>
            </a:r>
          </a:p>
          <a:p>
            <a:pPr marL="228600" indent="-228600">
              <a:buAutoNum type="arabicPeriod"/>
            </a:pPr>
            <a:endParaRPr lang="en-AU" b="0" i="0" dirty="0">
              <a:solidFill>
                <a:srgbClr val="313131"/>
              </a:solidFill>
              <a:effectLst/>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12121"/>
                </a:solidFill>
                <a:effectLst/>
                <a:latin typeface="Roboto" panose="02000000000000000000" pitchFamily="2" charset="0"/>
              </a:rPr>
              <a:t>Gambling Help Online. (2024). </a:t>
            </a:r>
            <a:r>
              <a:rPr lang="en-AU" b="0" i="1" dirty="0">
                <a:solidFill>
                  <a:srgbClr val="212121"/>
                </a:solidFill>
                <a:effectLst/>
                <a:latin typeface="Roboto" panose="02000000000000000000" pitchFamily="2" charset="0"/>
              </a:rPr>
              <a:t>Gambling and substance use. </a:t>
            </a:r>
            <a:r>
              <a:rPr lang="en-AU" b="0" i="0" dirty="0">
                <a:solidFill>
                  <a:srgbClr val="212121"/>
                </a:solidFill>
                <a:effectLst/>
                <a:latin typeface="Roboto" panose="02000000000000000000" pitchFamily="2" charset="0"/>
              </a:rPr>
              <a:t>https://www.gamblinghelponline.org.au/support-yourself-or-others/understanding-gambling/gambling-and-alcohol</a:t>
            </a:r>
            <a:endParaRPr lang="en-AU" dirty="0"/>
          </a:p>
          <a:p>
            <a:pPr marL="0" indent="0">
              <a:buNone/>
            </a:pPr>
            <a:endParaRPr lang="en-AU" dirty="0"/>
          </a:p>
        </p:txBody>
      </p:sp>
      <p:sp>
        <p:nvSpPr>
          <p:cNvPr id="4" name="Slide Number Placeholder 3"/>
          <p:cNvSpPr>
            <a:spLocks noGrp="1"/>
          </p:cNvSpPr>
          <p:nvPr>
            <p:ph type="sldNum" sz="quarter" idx="5"/>
          </p:nvPr>
        </p:nvSpPr>
        <p:spPr/>
        <p:txBody>
          <a:bodyPr/>
          <a:lstStyle/>
          <a:p>
            <a:fld id="{7C3AAFF3-0120-41A9-8F0B-3DF74EB1D1D7}" type="slidenum">
              <a:rPr lang="en-AU" smtClean="0"/>
              <a:t>9</a:t>
            </a:fld>
            <a:endParaRPr lang="en-AU"/>
          </a:p>
        </p:txBody>
      </p:sp>
    </p:spTree>
    <p:extLst>
      <p:ext uri="{BB962C8B-B14F-4D97-AF65-F5344CB8AC3E}">
        <p14:creationId xmlns:p14="http://schemas.microsoft.com/office/powerpoint/2010/main" val="127008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A2E4F-3551-4384-8B87-CF28CB853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C1B26D9-6D33-CAAC-3A1D-F1DC1BE6C5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D796372-6C75-49DD-FD6C-11ED8E133F8E}"/>
              </a:ext>
            </a:extLst>
          </p:cNvPr>
          <p:cNvSpPr>
            <a:spLocks noGrp="1"/>
          </p:cNvSpPr>
          <p:nvPr>
            <p:ph type="dt" sz="half" idx="10"/>
          </p:nvPr>
        </p:nvSpPr>
        <p:spPr/>
        <p:txBody>
          <a:bodyPr/>
          <a:lstStyle/>
          <a:p>
            <a:fld id="{0013FB89-50FF-4E9F-9015-46E05ABCEEDA}" type="datetimeFigureOut">
              <a:rPr lang="en-AU" smtClean="0"/>
              <a:t>6/12/2024</a:t>
            </a:fld>
            <a:endParaRPr lang="en-AU"/>
          </a:p>
        </p:txBody>
      </p:sp>
      <p:sp>
        <p:nvSpPr>
          <p:cNvPr id="5" name="Footer Placeholder 4">
            <a:extLst>
              <a:ext uri="{FF2B5EF4-FFF2-40B4-BE49-F238E27FC236}">
                <a16:creationId xmlns:a16="http://schemas.microsoft.com/office/drawing/2014/main" id="{43417BB2-E363-B34E-9BEC-B17E9452C4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DC1D458-D81C-85FA-5826-735DB7D2CFD5}"/>
              </a:ext>
            </a:extLst>
          </p:cNvPr>
          <p:cNvSpPr>
            <a:spLocks noGrp="1"/>
          </p:cNvSpPr>
          <p:nvPr>
            <p:ph type="sldNum" sz="quarter" idx="12"/>
          </p:nvPr>
        </p:nvSpPr>
        <p:spPr/>
        <p:txBody>
          <a:bodyPr/>
          <a:lstStyle/>
          <a:p>
            <a:fld id="{476BDAC2-42D0-4238-88F3-5A285283149B}" type="slidenum">
              <a:rPr lang="en-AU" smtClean="0"/>
              <a:t>‹#›</a:t>
            </a:fld>
            <a:endParaRPr lang="en-AU"/>
          </a:p>
        </p:txBody>
      </p:sp>
    </p:spTree>
    <p:extLst>
      <p:ext uri="{BB962C8B-B14F-4D97-AF65-F5344CB8AC3E}">
        <p14:creationId xmlns:p14="http://schemas.microsoft.com/office/powerpoint/2010/main" val="4051686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F4F8-BD70-9676-DAE5-E1BA4F4B8D9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099B4B9-8232-6169-8DE8-F8ACC8130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CF1FA8-A793-AE79-AD1F-0DCB253E5F8C}"/>
              </a:ext>
            </a:extLst>
          </p:cNvPr>
          <p:cNvSpPr>
            <a:spLocks noGrp="1"/>
          </p:cNvSpPr>
          <p:nvPr>
            <p:ph type="dt" sz="half" idx="10"/>
          </p:nvPr>
        </p:nvSpPr>
        <p:spPr/>
        <p:txBody>
          <a:bodyPr/>
          <a:lstStyle/>
          <a:p>
            <a:fld id="{0013FB89-50FF-4E9F-9015-46E05ABCEEDA}" type="datetimeFigureOut">
              <a:rPr lang="en-AU" smtClean="0"/>
              <a:t>6/12/2024</a:t>
            </a:fld>
            <a:endParaRPr lang="en-AU"/>
          </a:p>
        </p:txBody>
      </p:sp>
      <p:sp>
        <p:nvSpPr>
          <p:cNvPr id="5" name="Footer Placeholder 4">
            <a:extLst>
              <a:ext uri="{FF2B5EF4-FFF2-40B4-BE49-F238E27FC236}">
                <a16:creationId xmlns:a16="http://schemas.microsoft.com/office/drawing/2014/main" id="{A1564884-5C89-55B3-73B5-4BD0A075827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B4F36F0-BA21-2F6B-0750-4B1BA6691993}"/>
              </a:ext>
            </a:extLst>
          </p:cNvPr>
          <p:cNvSpPr>
            <a:spLocks noGrp="1"/>
          </p:cNvSpPr>
          <p:nvPr>
            <p:ph type="sldNum" sz="quarter" idx="12"/>
          </p:nvPr>
        </p:nvSpPr>
        <p:spPr/>
        <p:txBody>
          <a:bodyPr/>
          <a:lstStyle/>
          <a:p>
            <a:fld id="{476BDAC2-42D0-4238-88F3-5A285283149B}" type="slidenum">
              <a:rPr lang="en-AU" smtClean="0"/>
              <a:t>‹#›</a:t>
            </a:fld>
            <a:endParaRPr lang="en-AU"/>
          </a:p>
        </p:txBody>
      </p:sp>
    </p:spTree>
    <p:extLst>
      <p:ext uri="{BB962C8B-B14F-4D97-AF65-F5344CB8AC3E}">
        <p14:creationId xmlns:p14="http://schemas.microsoft.com/office/powerpoint/2010/main" val="130514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21D070-12CE-95DC-209D-EE9318BD0BC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E52521C-B9AC-9D37-AA79-B00F27B9F6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B87CE80-233B-1ADF-5F2C-F87A654A81CC}"/>
              </a:ext>
            </a:extLst>
          </p:cNvPr>
          <p:cNvSpPr>
            <a:spLocks noGrp="1"/>
          </p:cNvSpPr>
          <p:nvPr>
            <p:ph type="dt" sz="half" idx="10"/>
          </p:nvPr>
        </p:nvSpPr>
        <p:spPr/>
        <p:txBody>
          <a:bodyPr/>
          <a:lstStyle/>
          <a:p>
            <a:fld id="{0013FB89-50FF-4E9F-9015-46E05ABCEEDA}" type="datetimeFigureOut">
              <a:rPr lang="en-AU" smtClean="0"/>
              <a:t>6/12/2024</a:t>
            </a:fld>
            <a:endParaRPr lang="en-AU"/>
          </a:p>
        </p:txBody>
      </p:sp>
      <p:sp>
        <p:nvSpPr>
          <p:cNvPr id="5" name="Footer Placeholder 4">
            <a:extLst>
              <a:ext uri="{FF2B5EF4-FFF2-40B4-BE49-F238E27FC236}">
                <a16:creationId xmlns:a16="http://schemas.microsoft.com/office/drawing/2014/main" id="{B3C03F6B-6E4F-A55C-212D-0B6AD62A3AF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9160D5-1E0F-A6F6-25C7-C80AD4D2DFCC}"/>
              </a:ext>
            </a:extLst>
          </p:cNvPr>
          <p:cNvSpPr>
            <a:spLocks noGrp="1"/>
          </p:cNvSpPr>
          <p:nvPr>
            <p:ph type="sldNum" sz="quarter" idx="12"/>
          </p:nvPr>
        </p:nvSpPr>
        <p:spPr/>
        <p:txBody>
          <a:bodyPr/>
          <a:lstStyle/>
          <a:p>
            <a:fld id="{476BDAC2-42D0-4238-88F3-5A285283149B}" type="slidenum">
              <a:rPr lang="en-AU" smtClean="0"/>
              <a:t>‹#›</a:t>
            </a:fld>
            <a:endParaRPr lang="en-AU"/>
          </a:p>
        </p:txBody>
      </p:sp>
    </p:spTree>
    <p:extLst>
      <p:ext uri="{BB962C8B-B14F-4D97-AF65-F5344CB8AC3E}">
        <p14:creationId xmlns:p14="http://schemas.microsoft.com/office/powerpoint/2010/main" val="3992392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59B4-D56D-0B86-3F5C-CEC82578A1D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EDACC77-5BCA-63F1-11D5-BF00846954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16F69A4-EE02-9754-27C4-C2A9D9012682}"/>
              </a:ext>
            </a:extLst>
          </p:cNvPr>
          <p:cNvSpPr>
            <a:spLocks noGrp="1"/>
          </p:cNvSpPr>
          <p:nvPr>
            <p:ph type="dt" sz="half" idx="10"/>
          </p:nvPr>
        </p:nvSpPr>
        <p:spPr/>
        <p:txBody>
          <a:bodyPr/>
          <a:lstStyle/>
          <a:p>
            <a:fld id="{0013FB89-50FF-4E9F-9015-46E05ABCEEDA}" type="datetimeFigureOut">
              <a:rPr lang="en-AU" smtClean="0"/>
              <a:t>6/12/2024</a:t>
            </a:fld>
            <a:endParaRPr lang="en-AU"/>
          </a:p>
        </p:txBody>
      </p:sp>
      <p:sp>
        <p:nvSpPr>
          <p:cNvPr id="5" name="Footer Placeholder 4">
            <a:extLst>
              <a:ext uri="{FF2B5EF4-FFF2-40B4-BE49-F238E27FC236}">
                <a16:creationId xmlns:a16="http://schemas.microsoft.com/office/drawing/2014/main" id="{35EB5C4F-B3D6-6130-CE69-81B9C07E489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7EF3B11-9B0F-7685-EC4F-EE977845565B}"/>
              </a:ext>
            </a:extLst>
          </p:cNvPr>
          <p:cNvSpPr>
            <a:spLocks noGrp="1"/>
          </p:cNvSpPr>
          <p:nvPr>
            <p:ph type="sldNum" sz="quarter" idx="12"/>
          </p:nvPr>
        </p:nvSpPr>
        <p:spPr/>
        <p:txBody>
          <a:bodyPr/>
          <a:lstStyle/>
          <a:p>
            <a:fld id="{476BDAC2-42D0-4238-88F3-5A285283149B}" type="slidenum">
              <a:rPr lang="en-AU" smtClean="0"/>
              <a:t>‹#›</a:t>
            </a:fld>
            <a:endParaRPr lang="en-AU"/>
          </a:p>
        </p:txBody>
      </p:sp>
    </p:spTree>
    <p:extLst>
      <p:ext uri="{BB962C8B-B14F-4D97-AF65-F5344CB8AC3E}">
        <p14:creationId xmlns:p14="http://schemas.microsoft.com/office/powerpoint/2010/main" val="229176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692A7-02A5-A620-1D37-11B3E4898B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5247163-053E-A9E6-B6D8-7CD54FF2A6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64264A-20D8-6299-4B37-75C6C543ADF1}"/>
              </a:ext>
            </a:extLst>
          </p:cNvPr>
          <p:cNvSpPr>
            <a:spLocks noGrp="1"/>
          </p:cNvSpPr>
          <p:nvPr>
            <p:ph type="dt" sz="half" idx="10"/>
          </p:nvPr>
        </p:nvSpPr>
        <p:spPr/>
        <p:txBody>
          <a:bodyPr/>
          <a:lstStyle/>
          <a:p>
            <a:fld id="{0013FB89-50FF-4E9F-9015-46E05ABCEEDA}" type="datetimeFigureOut">
              <a:rPr lang="en-AU" smtClean="0"/>
              <a:t>6/12/2024</a:t>
            </a:fld>
            <a:endParaRPr lang="en-AU"/>
          </a:p>
        </p:txBody>
      </p:sp>
      <p:sp>
        <p:nvSpPr>
          <p:cNvPr id="5" name="Footer Placeholder 4">
            <a:extLst>
              <a:ext uri="{FF2B5EF4-FFF2-40B4-BE49-F238E27FC236}">
                <a16:creationId xmlns:a16="http://schemas.microsoft.com/office/drawing/2014/main" id="{2591DC8D-8AE5-0312-2A69-ECAEA592FC2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9E5EFA2-A0C4-9B94-45C8-260B1CC9CFCB}"/>
              </a:ext>
            </a:extLst>
          </p:cNvPr>
          <p:cNvSpPr>
            <a:spLocks noGrp="1"/>
          </p:cNvSpPr>
          <p:nvPr>
            <p:ph type="sldNum" sz="quarter" idx="12"/>
          </p:nvPr>
        </p:nvSpPr>
        <p:spPr/>
        <p:txBody>
          <a:bodyPr/>
          <a:lstStyle/>
          <a:p>
            <a:fld id="{476BDAC2-42D0-4238-88F3-5A285283149B}" type="slidenum">
              <a:rPr lang="en-AU" smtClean="0"/>
              <a:t>‹#›</a:t>
            </a:fld>
            <a:endParaRPr lang="en-AU"/>
          </a:p>
        </p:txBody>
      </p:sp>
    </p:spTree>
    <p:extLst>
      <p:ext uri="{BB962C8B-B14F-4D97-AF65-F5344CB8AC3E}">
        <p14:creationId xmlns:p14="http://schemas.microsoft.com/office/powerpoint/2010/main" val="3486884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ABF3-D791-65C1-F3A1-C98C890AF11C}"/>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BD9CCF5-2C6B-4508-4820-60D279C342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E34A7F7-87A7-314A-E608-6B549ACFF8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7F5750E-9F40-5D83-9ACE-2777A829FDE9}"/>
              </a:ext>
            </a:extLst>
          </p:cNvPr>
          <p:cNvSpPr>
            <a:spLocks noGrp="1"/>
          </p:cNvSpPr>
          <p:nvPr>
            <p:ph type="dt" sz="half" idx="10"/>
          </p:nvPr>
        </p:nvSpPr>
        <p:spPr/>
        <p:txBody>
          <a:bodyPr/>
          <a:lstStyle/>
          <a:p>
            <a:fld id="{0013FB89-50FF-4E9F-9015-46E05ABCEEDA}" type="datetimeFigureOut">
              <a:rPr lang="en-AU" smtClean="0"/>
              <a:t>6/12/2024</a:t>
            </a:fld>
            <a:endParaRPr lang="en-AU"/>
          </a:p>
        </p:txBody>
      </p:sp>
      <p:sp>
        <p:nvSpPr>
          <p:cNvPr id="6" name="Footer Placeholder 5">
            <a:extLst>
              <a:ext uri="{FF2B5EF4-FFF2-40B4-BE49-F238E27FC236}">
                <a16:creationId xmlns:a16="http://schemas.microsoft.com/office/drawing/2014/main" id="{CC49E733-7389-E925-E3A5-7027BB9859C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74F9CA5-C535-D10D-7BA6-4A2877E5B234}"/>
              </a:ext>
            </a:extLst>
          </p:cNvPr>
          <p:cNvSpPr>
            <a:spLocks noGrp="1"/>
          </p:cNvSpPr>
          <p:nvPr>
            <p:ph type="sldNum" sz="quarter" idx="12"/>
          </p:nvPr>
        </p:nvSpPr>
        <p:spPr/>
        <p:txBody>
          <a:bodyPr/>
          <a:lstStyle/>
          <a:p>
            <a:fld id="{476BDAC2-42D0-4238-88F3-5A285283149B}" type="slidenum">
              <a:rPr lang="en-AU" smtClean="0"/>
              <a:t>‹#›</a:t>
            </a:fld>
            <a:endParaRPr lang="en-AU"/>
          </a:p>
        </p:txBody>
      </p:sp>
    </p:spTree>
    <p:extLst>
      <p:ext uri="{BB962C8B-B14F-4D97-AF65-F5344CB8AC3E}">
        <p14:creationId xmlns:p14="http://schemas.microsoft.com/office/powerpoint/2010/main" val="366406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5934-C5A7-FB68-0B1D-64FC3BAA4713}"/>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F6B2D7C-489C-709F-95C4-4AFE4B96D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7DBA16-3C42-F558-E322-865B40D07D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D1E79A3-B2C4-27E0-51DF-0E36A1481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59F7C7-B9EF-30BB-E877-AB6BFA084F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3174B36-D691-9116-74D9-497CF5DB24AC}"/>
              </a:ext>
            </a:extLst>
          </p:cNvPr>
          <p:cNvSpPr>
            <a:spLocks noGrp="1"/>
          </p:cNvSpPr>
          <p:nvPr>
            <p:ph type="dt" sz="half" idx="10"/>
          </p:nvPr>
        </p:nvSpPr>
        <p:spPr/>
        <p:txBody>
          <a:bodyPr/>
          <a:lstStyle/>
          <a:p>
            <a:fld id="{0013FB89-50FF-4E9F-9015-46E05ABCEEDA}" type="datetimeFigureOut">
              <a:rPr lang="en-AU" smtClean="0"/>
              <a:t>6/12/2024</a:t>
            </a:fld>
            <a:endParaRPr lang="en-AU"/>
          </a:p>
        </p:txBody>
      </p:sp>
      <p:sp>
        <p:nvSpPr>
          <p:cNvPr id="8" name="Footer Placeholder 7">
            <a:extLst>
              <a:ext uri="{FF2B5EF4-FFF2-40B4-BE49-F238E27FC236}">
                <a16:creationId xmlns:a16="http://schemas.microsoft.com/office/drawing/2014/main" id="{F8082880-6ACC-5888-B85C-74A77CFE8D77}"/>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AF373C2-63FA-EEDD-B6AE-872B51E466F9}"/>
              </a:ext>
            </a:extLst>
          </p:cNvPr>
          <p:cNvSpPr>
            <a:spLocks noGrp="1"/>
          </p:cNvSpPr>
          <p:nvPr>
            <p:ph type="sldNum" sz="quarter" idx="12"/>
          </p:nvPr>
        </p:nvSpPr>
        <p:spPr/>
        <p:txBody>
          <a:bodyPr/>
          <a:lstStyle/>
          <a:p>
            <a:fld id="{476BDAC2-42D0-4238-88F3-5A285283149B}" type="slidenum">
              <a:rPr lang="en-AU" smtClean="0"/>
              <a:t>‹#›</a:t>
            </a:fld>
            <a:endParaRPr lang="en-AU"/>
          </a:p>
        </p:txBody>
      </p:sp>
    </p:spTree>
    <p:extLst>
      <p:ext uri="{BB962C8B-B14F-4D97-AF65-F5344CB8AC3E}">
        <p14:creationId xmlns:p14="http://schemas.microsoft.com/office/powerpoint/2010/main" val="314697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23941-EADA-8846-1F9B-F8775A80802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DFD833A-95A5-BC69-3793-73F04643B1C7}"/>
              </a:ext>
            </a:extLst>
          </p:cNvPr>
          <p:cNvSpPr>
            <a:spLocks noGrp="1"/>
          </p:cNvSpPr>
          <p:nvPr>
            <p:ph type="dt" sz="half" idx="10"/>
          </p:nvPr>
        </p:nvSpPr>
        <p:spPr/>
        <p:txBody>
          <a:bodyPr/>
          <a:lstStyle/>
          <a:p>
            <a:fld id="{0013FB89-50FF-4E9F-9015-46E05ABCEEDA}" type="datetimeFigureOut">
              <a:rPr lang="en-AU" smtClean="0"/>
              <a:t>6/12/2024</a:t>
            </a:fld>
            <a:endParaRPr lang="en-AU"/>
          </a:p>
        </p:txBody>
      </p:sp>
      <p:sp>
        <p:nvSpPr>
          <p:cNvPr id="4" name="Footer Placeholder 3">
            <a:extLst>
              <a:ext uri="{FF2B5EF4-FFF2-40B4-BE49-F238E27FC236}">
                <a16:creationId xmlns:a16="http://schemas.microsoft.com/office/drawing/2014/main" id="{E44AEBE1-1231-E702-2F98-27E71BDCEBF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E5931CE-0531-4863-FB14-DE746DE35FB2}"/>
              </a:ext>
            </a:extLst>
          </p:cNvPr>
          <p:cNvSpPr>
            <a:spLocks noGrp="1"/>
          </p:cNvSpPr>
          <p:nvPr>
            <p:ph type="sldNum" sz="quarter" idx="12"/>
          </p:nvPr>
        </p:nvSpPr>
        <p:spPr/>
        <p:txBody>
          <a:bodyPr/>
          <a:lstStyle/>
          <a:p>
            <a:fld id="{476BDAC2-42D0-4238-88F3-5A285283149B}" type="slidenum">
              <a:rPr lang="en-AU" smtClean="0"/>
              <a:t>‹#›</a:t>
            </a:fld>
            <a:endParaRPr lang="en-AU"/>
          </a:p>
        </p:txBody>
      </p:sp>
    </p:spTree>
    <p:extLst>
      <p:ext uri="{BB962C8B-B14F-4D97-AF65-F5344CB8AC3E}">
        <p14:creationId xmlns:p14="http://schemas.microsoft.com/office/powerpoint/2010/main" val="385695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579B8-E416-6219-C63D-A3BB66B10857}"/>
              </a:ext>
            </a:extLst>
          </p:cNvPr>
          <p:cNvSpPr>
            <a:spLocks noGrp="1"/>
          </p:cNvSpPr>
          <p:nvPr>
            <p:ph type="dt" sz="half" idx="10"/>
          </p:nvPr>
        </p:nvSpPr>
        <p:spPr/>
        <p:txBody>
          <a:bodyPr/>
          <a:lstStyle/>
          <a:p>
            <a:fld id="{0013FB89-50FF-4E9F-9015-46E05ABCEEDA}" type="datetimeFigureOut">
              <a:rPr lang="en-AU" smtClean="0"/>
              <a:t>6/12/2024</a:t>
            </a:fld>
            <a:endParaRPr lang="en-AU"/>
          </a:p>
        </p:txBody>
      </p:sp>
      <p:sp>
        <p:nvSpPr>
          <p:cNvPr id="3" name="Footer Placeholder 2">
            <a:extLst>
              <a:ext uri="{FF2B5EF4-FFF2-40B4-BE49-F238E27FC236}">
                <a16:creationId xmlns:a16="http://schemas.microsoft.com/office/drawing/2014/main" id="{FA5E873E-48BC-C3E2-BD3C-BC9072607F7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4F35AC97-FE94-B092-E87C-B9A33B37801B}"/>
              </a:ext>
            </a:extLst>
          </p:cNvPr>
          <p:cNvSpPr>
            <a:spLocks noGrp="1"/>
          </p:cNvSpPr>
          <p:nvPr>
            <p:ph type="sldNum" sz="quarter" idx="12"/>
          </p:nvPr>
        </p:nvSpPr>
        <p:spPr/>
        <p:txBody>
          <a:bodyPr/>
          <a:lstStyle/>
          <a:p>
            <a:fld id="{476BDAC2-42D0-4238-88F3-5A285283149B}" type="slidenum">
              <a:rPr lang="en-AU" smtClean="0"/>
              <a:t>‹#›</a:t>
            </a:fld>
            <a:endParaRPr lang="en-AU"/>
          </a:p>
        </p:txBody>
      </p:sp>
    </p:spTree>
    <p:extLst>
      <p:ext uri="{BB962C8B-B14F-4D97-AF65-F5344CB8AC3E}">
        <p14:creationId xmlns:p14="http://schemas.microsoft.com/office/powerpoint/2010/main" val="392595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C4735-BFD8-0273-2ED7-B55F18B171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C6C6474-3D36-4C47-AD77-5D159AE1A3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3A55E24-B8DA-2D20-FA64-DF520F6B8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0AD25-E101-AD39-F55E-668162538A25}"/>
              </a:ext>
            </a:extLst>
          </p:cNvPr>
          <p:cNvSpPr>
            <a:spLocks noGrp="1"/>
          </p:cNvSpPr>
          <p:nvPr>
            <p:ph type="dt" sz="half" idx="10"/>
          </p:nvPr>
        </p:nvSpPr>
        <p:spPr/>
        <p:txBody>
          <a:bodyPr/>
          <a:lstStyle/>
          <a:p>
            <a:fld id="{0013FB89-50FF-4E9F-9015-46E05ABCEEDA}" type="datetimeFigureOut">
              <a:rPr lang="en-AU" smtClean="0"/>
              <a:t>6/12/2024</a:t>
            </a:fld>
            <a:endParaRPr lang="en-AU"/>
          </a:p>
        </p:txBody>
      </p:sp>
      <p:sp>
        <p:nvSpPr>
          <p:cNvPr id="6" name="Footer Placeholder 5">
            <a:extLst>
              <a:ext uri="{FF2B5EF4-FFF2-40B4-BE49-F238E27FC236}">
                <a16:creationId xmlns:a16="http://schemas.microsoft.com/office/drawing/2014/main" id="{527D9B03-6473-B703-04C2-8EC624295E5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A8AFF0E-9F8D-82BD-510D-1F07DC80B5D4}"/>
              </a:ext>
            </a:extLst>
          </p:cNvPr>
          <p:cNvSpPr>
            <a:spLocks noGrp="1"/>
          </p:cNvSpPr>
          <p:nvPr>
            <p:ph type="sldNum" sz="quarter" idx="12"/>
          </p:nvPr>
        </p:nvSpPr>
        <p:spPr/>
        <p:txBody>
          <a:bodyPr/>
          <a:lstStyle/>
          <a:p>
            <a:fld id="{476BDAC2-42D0-4238-88F3-5A285283149B}" type="slidenum">
              <a:rPr lang="en-AU" smtClean="0"/>
              <a:t>‹#›</a:t>
            </a:fld>
            <a:endParaRPr lang="en-AU"/>
          </a:p>
        </p:txBody>
      </p:sp>
    </p:spTree>
    <p:extLst>
      <p:ext uri="{BB962C8B-B14F-4D97-AF65-F5344CB8AC3E}">
        <p14:creationId xmlns:p14="http://schemas.microsoft.com/office/powerpoint/2010/main" val="13301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FB3B-B81A-2350-290F-69310A2C9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AB2B99C-0E52-A990-CE22-8843B4F85F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9783784-FC15-FEC5-D8EE-BD95A8128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A9FEFF-45F7-3993-BCE2-0B63CBF1E087}"/>
              </a:ext>
            </a:extLst>
          </p:cNvPr>
          <p:cNvSpPr>
            <a:spLocks noGrp="1"/>
          </p:cNvSpPr>
          <p:nvPr>
            <p:ph type="dt" sz="half" idx="10"/>
          </p:nvPr>
        </p:nvSpPr>
        <p:spPr/>
        <p:txBody>
          <a:bodyPr/>
          <a:lstStyle/>
          <a:p>
            <a:fld id="{0013FB89-50FF-4E9F-9015-46E05ABCEEDA}" type="datetimeFigureOut">
              <a:rPr lang="en-AU" smtClean="0"/>
              <a:t>6/12/2024</a:t>
            </a:fld>
            <a:endParaRPr lang="en-AU"/>
          </a:p>
        </p:txBody>
      </p:sp>
      <p:sp>
        <p:nvSpPr>
          <p:cNvPr id="6" name="Footer Placeholder 5">
            <a:extLst>
              <a:ext uri="{FF2B5EF4-FFF2-40B4-BE49-F238E27FC236}">
                <a16:creationId xmlns:a16="http://schemas.microsoft.com/office/drawing/2014/main" id="{6D9D5D5D-1882-D7BC-7FD5-DFA525BC6A3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B20CE2B-CFFE-7472-EB74-CF7BF4F05066}"/>
              </a:ext>
            </a:extLst>
          </p:cNvPr>
          <p:cNvSpPr>
            <a:spLocks noGrp="1"/>
          </p:cNvSpPr>
          <p:nvPr>
            <p:ph type="sldNum" sz="quarter" idx="12"/>
          </p:nvPr>
        </p:nvSpPr>
        <p:spPr/>
        <p:txBody>
          <a:bodyPr/>
          <a:lstStyle/>
          <a:p>
            <a:fld id="{476BDAC2-42D0-4238-88F3-5A285283149B}" type="slidenum">
              <a:rPr lang="en-AU" smtClean="0"/>
              <a:t>‹#›</a:t>
            </a:fld>
            <a:endParaRPr lang="en-AU"/>
          </a:p>
        </p:txBody>
      </p:sp>
    </p:spTree>
    <p:extLst>
      <p:ext uri="{BB962C8B-B14F-4D97-AF65-F5344CB8AC3E}">
        <p14:creationId xmlns:p14="http://schemas.microsoft.com/office/powerpoint/2010/main" val="334656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CD1F54-B60D-375F-DE95-B7ABFDEACF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C95E8FC-C3D2-E89A-FEFA-17452E97E8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0B797C0-9658-8276-FC8D-8BD79F7397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13FB89-50FF-4E9F-9015-46E05ABCEEDA}" type="datetimeFigureOut">
              <a:rPr lang="en-AU" smtClean="0"/>
              <a:t>6/12/2024</a:t>
            </a:fld>
            <a:endParaRPr lang="en-AU"/>
          </a:p>
        </p:txBody>
      </p:sp>
      <p:sp>
        <p:nvSpPr>
          <p:cNvPr id="5" name="Footer Placeholder 4">
            <a:extLst>
              <a:ext uri="{FF2B5EF4-FFF2-40B4-BE49-F238E27FC236}">
                <a16:creationId xmlns:a16="http://schemas.microsoft.com/office/drawing/2014/main" id="{DE5214DE-CF6B-4499-C78F-C86D14FCF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F65DC4B-F882-F8FC-E5CF-4FD576E254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BDAC2-42D0-4238-88F3-5A285283149B}" type="slidenum">
              <a:rPr lang="en-AU" smtClean="0"/>
              <a:t>‹#›</a:t>
            </a:fld>
            <a:endParaRPr lang="en-AU"/>
          </a:p>
        </p:txBody>
      </p:sp>
    </p:spTree>
    <p:extLst>
      <p:ext uri="{BB962C8B-B14F-4D97-AF65-F5344CB8AC3E}">
        <p14:creationId xmlns:p14="http://schemas.microsoft.com/office/powerpoint/2010/main" val="305485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Gambling and substance use</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9E80EBF-B9F7-1F86-3970-47E976D65D5A}"/>
              </a:ext>
            </a:extLst>
          </p:cNvPr>
          <p:cNvSpPr>
            <a:spLocks noGrp="1" noChangeArrowheads="1"/>
          </p:cNvSpPr>
          <p:nvPr>
            <p:ph type="title"/>
          </p:nvPr>
        </p:nvSpPr>
        <p:spPr/>
        <p:txBody>
          <a:bodyPr/>
          <a:lstStyle/>
          <a:p>
            <a:pPr eaLnBrk="1" hangingPunct="1"/>
            <a:r>
              <a:rPr lang="en-AU" altLang="en-US" dirty="0">
                <a:solidFill>
                  <a:srgbClr val="5EA443"/>
                </a:solidFill>
                <a:latin typeface="Arial Rounded MT Bold" panose="020F0704030504030204" pitchFamily="34" charset="0"/>
              </a:rPr>
              <a:t>Strategies for safer gambling</a:t>
            </a:r>
          </a:p>
        </p:txBody>
      </p:sp>
      <p:sp>
        <p:nvSpPr>
          <p:cNvPr id="14339" name="TextBox 19">
            <a:extLst>
              <a:ext uri="{FF2B5EF4-FFF2-40B4-BE49-F238E27FC236}">
                <a16:creationId xmlns:a16="http://schemas.microsoft.com/office/drawing/2014/main" id="{4D80B51B-D282-06AC-C637-2E00DEFFD581}"/>
              </a:ext>
            </a:extLst>
          </p:cNvPr>
          <p:cNvSpPr txBox="1">
            <a:spLocks noChangeArrowheads="1"/>
          </p:cNvSpPr>
          <p:nvPr/>
        </p:nvSpPr>
        <p:spPr bwMode="auto">
          <a:xfrm>
            <a:off x="1295400" y="2884488"/>
            <a:ext cx="26019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Understand the risk</a:t>
            </a:r>
          </a:p>
        </p:txBody>
      </p:sp>
      <p:sp>
        <p:nvSpPr>
          <p:cNvPr id="14340" name="TextBox 20">
            <a:extLst>
              <a:ext uri="{FF2B5EF4-FFF2-40B4-BE49-F238E27FC236}">
                <a16:creationId xmlns:a16="http://schemas.microsoft.com/office/drawing/2014/main" id="{D04F3600-F745-2514-5844-48EFAF84F629}"/>
              </a:ext>
            </a:extLst>
          </p:cNvPr>
          <p:cNvSpPr txBox="1">
            <a:spLocks noChangeArrowheads="1"/>
          </p:cNvSpPr>
          <p:nvPr/>
        </p:nvSpPr>
        <p:spPr bwMode="auto">
          <a:xfrm>
            <a:off x="4795838" y="2884488"/>
            <a:ext cx="2600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Set limits with your money</a:t>
            </a:r>
          </a:p>
        </p:txBody>
      </p:sp>
      <p:sp>
        <p:nvSpPr>
          <p:cNvPr id="14341" name="TextBox 21">
            <a:extLst>
              <a:ext uri="{FF2B5EF4-FFF2-40B4-BE49-F238E27FC236}">
                <a16:creationId xmlns:a16="http://schemas.microsoft.com/office/drawing/2014/main" id="{09BF6E27-2867-B427-98BF-21899F847F54}"/>
              </a:ext>
            </a:extLst>
          </p:cNvPr>
          <p:cNvSpPr txBox="1">
            <a:spLocks noChangeArrowheads="1"/>
          </p:cNvSpPr>
          <p:nvPr/>
        </p:nvSpPr>
        <p:spPr bwMode="auto">
          <a:xfrm>
            <a:off x="8294688" y="2887663"/>
            <a:ext cx="2806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Set limits with your time</a:t>
            </a:r>
          </a:p>
        </p:txBody>
      </p:sp>
      <p:sp>
        <p:nvSpPr>
          <p:cNvPr id="14342" name="TextBox 22">
            <a:extLst>
              <a:ext uri="{FF2B5EF4-FFF2-40B4-BE49-F238E27FC236}">
                <a16:creationId xmlns:a16="http://schemas.microsoft.com/office/drawing/2014/main" id="{13F6870E-5F9C-93C2-49C2-E422AB58F553}"/>
              </a:ext>
            </a:extLst>
          </p:cNvPr>
          <p:cNvSpPr txBox="1">
            <a:spLocks noChangeArrowheads="1"/>
          </p:cNvSpPr>
          <p:nvPr/>
        </p:nvSpPr>
        <p:spPr bwMode="auto">
          <a:xfrm>
            <a:off x="2951163" y="4924425"/>
            <a:ext cx="26019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Gamble with a clear mind</a:t>
            </a:r>
          </a:p>
        </p:txBody>
      </p:sp>
      <p:sp>
        <p:nvSpPr>
          <p:cNvPr id="14343" name="TextBox 23">
            <a:extLst>
              <a:ext uri="{FF2B5EF4-FFF2-40B4-BE49-F238E27FC236}">
                <a16:creationId xmlns:a16="http://schemas.microsoft.com/office/drawing/2014/main" id="{1804718B-5557-6C3E-8256-FDDC6688C129}"/>
              </a:ext>
            </a:extLst>
          </p:cNvPr>
          <p:cNvSpPr txBox="1">
            <a:spLocks noChangeArrowheads="1"/>
          </p:cNvSpPr>
          <p:nvPr/>
        </p:nvSpPr>
        <p:spPr bwMode="auto">
          <a:xfrm>
            <a:off x="6638925" y="4924425"/>
            <a:ext cx="28067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a:solidFill>
                  <a:srgbClr val="5EA443"/>
                </a:solidFill>
                <a:latin typeface="Arial Nova" panose="020B0504020202020204" pitchFamily="34" charset="0"/>
              </a:rPr>
              <a:t>Maintain balance in life</a:t>
            </a:r>
          </a:p>
        </p:txBody>
      </p:sp>
      <p:pic>
        <p:nvPicPr>
          <p:cNvPr id="14344" name="Graphic 2" descr="Football with solid fill">
            <a:extLst>
              <a:ext uri="{FF2B5EF4-FFF2-40B4-BE49-F238E27FC236}">
                <a16:creationId xmlns:a16="http://schemas.microsoft.com/office/drawing/2014/main" id="{30BB88BB-F41E-2E33-AFFD-921140E05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5" y="17986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Graphic 4" descr="Money with solid fill">
            <a:extLst>
              <a:ext uri="{FF2B5EF4-FFF2-40B4-BE49-F238E27FC236}">
                <a16:creationId xmlns:a16="http://schemas.microsoft.com/office/drawing/2014/main" id="{F94DDB5F-A1AF-1081-0B12-066B2CF03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075" y="1693863"/>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Graphic 6" descr="Clock with solid fill">
            <a:extLst>
              <a:ext uri="{FF2B5EF4-FFF2-40B4-BE49-F238E27FC236}">
                <a16:creationId xmlns:a16="http://schemas.microsoft.com/office/drawing/2014/main" id="{B1E2A4ED-E8FB-C113-6567-EDDFBCDCAC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5113" y="17986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Graphic 8" descr="Partial sun with solid fill">
            <a:extLst>
              <a:ext uri="{FF2B5EF4-FFF2-40B4-BE49-F238E27FC236}">
                <a16:creationId xmlns:a16="http://schemas.microsoft.com/office/drawing/2014/main" id="{EE7EE4C8-E7A1-3C99-A63D-69C8A0F3B5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38052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Graphic 10" descr="Yoga with solid fill">
            <a:extLst>
              <a:ext uri="{FF2B5EF4-FFF2-40B4-BE49-F238E27FC236}">
                <a16:creationId xmlns:a16="http://schemas.microsoft.com/office/drawing/2014/main" id="{56CBB43D-D0EC-7F33-6A23-C7918025D6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9350" y="3805238"/>
            <a:ext cx="10858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Person in therapy">
            <a:extLst>
              <a:ext uri="{FF2B5EF4-FFF2-40B4-BE49-F238E27FC236}">
                <a16:creationId xmlns:a16="http://schemas.microsoft.com/office/drawing/2014/main" id="{880324BE-5313-9E3A-4CCB-7A07301F4956}"/>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43338" y="0"/>
            <a:ext cx="8348662"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791AF1B-8522-B3B9-72B2-00BCB0752480}"/>
              </a:ext>
            </a:extLst>
          </p:cNvPr>
          <p:cNvSpPr/>
          <p:nvPr/>
        </p:nvSpPr>
        <p:spPr>
          <a:xfrm rot="5400000">
            <a:off x="2220881" y="-2169317"/>
            <a:ext cx="6176953" cy="1051559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0966" name="Title 1">
            <a:extLst>
              <a:ext uri="{FF2B5EF4-FFF2-40B4-BE49-F238E27FC236}">
                <a16:creationId xmlns:a16="http://schemas.microsoft.com/office/drawing/2014/main" id="{925EFC99-92F0-CF92-7269-6A39435F0E24}"/>
              </a:ext>
            </a:extLst>
          </p:cNvPr>
          <p:cNvSpPr>
            <a:spLocks noGrp="1" noChangeArrowheads="1"/>
          </p:cNvSpPr>
          <p:nvPr>
            <p:ph type="title"/>
          </p:nvPr>
        </p:nvSpPr>
        <p:spPr/>
        <p:txBody>
          <a:bodyPr/>
          <a:lstStyle/>
          <a:p>
            <a:r>
              <a:rPr lang="en-AU" altLang="en-US">
                <a:latin typeface="Arial Rounded MT Bold" panose="020F0704030504030204" pitchFamily="34" charset="0"/>
              </a:rPr>
              <a:t>Support services</a:t>
            </a:r>
          </a:p>
        </p:txBody>
      </p:sp>
      <p:sp>
        <p:nvSpPr>
          <p:cNvPr id="3" name="Content Placeholder 2">
            <a:extLst>
              <a:ext uri="{FF2B5EF4-FFF2-40B4-BE49-F238E27FC236}">
                <a16:creationId xmlns:a16="http://schemas.microsoft.com/office/drawing/2014/main" id="{04D3E3C0-3162-5E97-3E77-FA6A472DA71C}"/>
              </a:ext>
            </a:extLst>
          </p:cNvPr>
          <p:cNvSpPr txBox="1">
            <a:spLocks noChangeArrowheads="1"/>
          </p:cNvSpPr>
          <p:nvPr/>
        </p:nvSpPr>
        <p:spPr bwMode="auto">
          <a:xfrm>
            <a:off x="838200" y="1825621"/>
            <a:ext cx="57673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tLang="en-US" dirty="0">
                <a:latin typeface="Arial Nova" panose="020B0504020202020204" pitchFamily="34" charset="0"/>
              </a:rPr>
              <a:t>Free and confidential counselling</a:t>
            </a:r>
          </a:p>
          <a:p>
            <a:r>
              <a:rPr lang="en-AU" altLang="en-US" dirty="0">
                <a:latin typeface="Arial Nova" panose="020B0504020202020204" pitchFamily="34" charset="0"/>
              </a:rPr>
              <a:t>Support is available either face-to-face, over the phone or online</a:t>
            </a:r>
          </a:p>
          <a:p>
            <a:endParaRPr lang="en-AU" altLang="en-US" dirty="0">
              <a:latin typeface="Arial Nova" panose="020B0504020202020204" pitchFamily="34" charset="0"/>
            </a:endParaRPr>
          </a:p>
          <a:p>
            <a:pPr marL="0" indent="0">
              <a:buFont typeface="Arial" panose="020B0604020202020204" pitchFamily="34" charset="0"/>
              <a:buNone/>
            </a:pPr>
            <a:r>
              <a:rPr lang="en-AU" altLang="en-US" b="1" dirty="0">
                <a:solidFill>
                  <a:srgbClr val="5B9F41"/>
                </a:solidFill>
                <a:latin typeface="Arial Nova" panose="020B0504020202020204" pitchFamily="34" charset="0"/>
              </a:rPr>
              <a:t>Phone us:</a:t>
            </a:r>
          </a:p>
          <a:p>
            <a:pPr marL="0" indent="0">
              <a:buFont typeface="Arial" panose="020B0604020202020204" pitchFamily="34" charset="0"/>
              <a:buNone/>
            </a:pPr>
            <a:r>
              <a:rPr lang="en-AU" altLang="en-US" b="1" dirty="0">
                <a:solidFill>
                  <a:srgbClr val="5B9F41"/>
                </a:solidFill>
                <a:latin typeface="Arial Nova" panose="020B0504020202020204" pitchFamily="34" charset="0"/>
              </a:rPr>
              <a:t>Visit our website: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19DE2662-B182-6398-6A1B-2334EFA6A287}"/>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Other local support services</a:t>
            </a:r>
          </a:p>
        </p:txBody>
      </p:sp>
      <p:graphicFrame>
        <p:nvGraphicFramePr>
          <p:cNvPr id="2" name="Table 2">
            <a:extLst>
              <a:ext uri="{FF2B5EF4-FFF2-40B4-BE49-F238E27FC236}">
                <a16:creationId xmlns:a16="http://schemas.microsoft.com/office/drawing/2014/main" id="{B08A9C70-C0DA-0982-9689-45F17155FBD8}"/>
              </a:ext>
            </a:extLst>
          </p:cNvPr>
          <p:cNvGraphicFramePr>
            <a:graphicFrameLocks noGrp="1"/>
          </p:cNvGraphicFramePr>
          <p:nvPr>
            <p:ph idx="1"/>
          </p:nvPr>
        </p:nvGraphicFramePr>
        <p:xfrm>
          <a:off x="838200" y="1825625"/>
          <a:ext cx="10515600" cy="3609975"/>
        </p:xfrm>
        <a:graphic>
          <a:graphicData uri="http://schemas.openxmlformats.org/drawingml/2006/table">
            <a:tbl>
              <a:tblPr firstRow="1" bandRow="1">
                <a:tableStyleId>{68D230F3-CF80-4859-8CE7-A43EE81993B5}</a:tableStyleId>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721995">
                <a:tc>
                  <a:txBody>
                    <a:bodyPr/>
                    <a:lstStyle/>
                    <a:p>
                      <a:r>
                        <a:rPr lang="en-AU" sz="2400" dirty="0">
                          <a:latin typeface="Arial Nova" panose="020B0504020202020204" pitchFamily="34" charset="0"/>
                        </a:rPr>
                        <a:t>Support service</a:t>
                      </a:r>
                    </a:p>
                  </a:txBody>
                  <a:tcPr marT="45727" marB="45727">
                    <a:lnR w="12700" cap="flat" cmpd="sng" algn="ctr">
                      <a:solidFill>
                        <a:srgbClr val="5EA443"/>
                      </a:solidFill>
                      <a:prstDash val="solid"/>
                      <a:round/>
                      <a:headEnd type="none" w="med" len="med"/>
                      <a:tailEnd type="none" w="med" len="med"/>
                    </a:lnR>
                  </a:tcPr>
                </a:tc>
                <a:tc>
                  <a:txBody>
                    <a:bodyPr/>
                    <a:lstStyle/>
                    <a:p>
                      <a:r>
                        <a:rPr lang="en-AU" sz="2400" dirty="0">
                          <a:latin typeface="Arial Nova" panose="020B0504020202020204" pitchFamily="34" charset="0"/>
                        </a:rPr>
                        <a:t>Contact information</a:t>
                      </a: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0"/>
                  </a:ext>
                </a:extLst>
              </a:tr>
              <a:tr h="721995">
                <a:tc>
                  <a:txBody>
                    <a:bodyPr/>
                    <a:lstStyle/>
                    <a:p>
                      <a:r>
                        <a:rPr lang="en-AU" sz="2400" dirty="0">
                          <a:latin typeface="Arial Nova" panose="020B0504020202020204" pitchFamily="34" charset="0"/>
                        </a:rPr>
                        <a:t>Mental health support</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1"/>
                  </a:ext>
                </a:extLst>
              </a:tr>
              <a:tr h="721995">
                <a:tc>
                  <a:txBody>
                    <a:bodyPr/>
                    <a:lstStyle/>
                    <a:p>
                      <a:r>
                        <a:rPr lang="en-AU" sz="2400" dirty="0">
                          <a:latin typeface="Arial Nova" panose="020B0504020202020204" pitchFamily="34" charset="0"/>
                        </a:rPr>
                        <a:t>Domestic and family violence</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2"/>
                  </a:ext>
                </a:extLst>
              </a:tr>
              <a:tr h="721995">
                <a:tc>
                  <a:txBody>
                    <a:bodyPr/>
                    <a:lstStyle/>
                    <a:p>
                      <a:r>
                        <a:rPr lang="en-AU" sz="2400" dirty="0">
                          <a:latin typeface="Arial Nova" panose="020B0504020202020204" pitchFamily="34" charset="0"/>
                        </a:rPr>
                        <a:t>Alcohol and other drug use</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3"/>
                  </a:ext>
                </a:extLst>
              </a:tr>
              <a:tr h="721995">
                <a:tc>
                  <a:txBody>
                    <a:bodyPr/>
                    <a:lstStyle/>
                    <a:p>
                      <a:r>
                        <a:rPr lang="en-AU" sz="2400" dirty="0">
                          <a:latin typeface="Arial Nova" panose="020B0504020202020204" pitchFamily="34" charset="0"/>
                        </a:rPr>
                        <a:t>Financial counselling</a:t>
                      </a:r>
                    </a:p>
                  </a:txBody>
                  <a:tcPr marT="45727" marB="45727">
                    <a:lnR w="12700" cap="flat" cmpd="sng" algn="ctr">
                      <a:solidFill>
                        <a:srgbClr val="5EA443"/>
                      </a:solidFill>
                      <a:prstDash val="solid"/>
                      <a:round/>
                      <a:headEnd type="none" w="med" len="med"/>
                      <a:tailEnd type="none" w="med" len="med"/>
                    </a:lnR>
                  </a:tcPr>
                </a:tc>
                <a:tc>
                  <a:txBody>
                    <a:bodyPr/>
                    <a:lstStyle/>
                    <a:p>
                      <a:endParaRPr lang="en-AU" sz="2400" dirty="0">
                        <a:latin typeface="Arial Nova" panose="020B0504020202020204" pitchFamily="34" charset="0"/>
                      </a:endParaRPr>
                    </a:p>
                  </a:txBody>
                  <a:tcPr marT="45727" marB="45727">
                    <a:lnL w="12700" cap="flat" cmpd="sng" algn="ctr">
                      <a:solidFill>
                        <a:srgbClr val="5EA443"/>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5A14-4A1B-F09A-C985-6703009E1647}"/>
              </a:ext>
            </a:extLst>
          </p:cNvPr>
          <p:cNvSpPr>
            <a:spLocks noGrp="1"/>
          </p:cNvSpPr>
          <p:nvPr>
            <p:ph type="title"/>
          </p:nvPr>
        </p:nvSpPr>
        <p:spPr/>
        <p:txBody>
          <a:bodyPr/>
          <a:lstStyle/>
          <a:p>
            <a:r>
              <a:rPr lang="en-AU" altLang="en-US" dirty="0">
                <a:latin typeface="Arial Rounded MT Bold" panose="020F0704030504030204" pitchFamily="34" charset="0"/>
              </a:rPr>
              <a:t>Support services</a:t>
            </a:r>
            <a:endParaRPr lang="en-AU" dirty="0"/>
          </a:p>
        </p:txBody>
      </p:sp>
      <p:sp>
        <p:nvSpPr>
          <p:cNvPr id="3" name="Content Placeholder 2">
            <a:extLst>
              <a:ext uri="{FF2B5EF4-FFF2-40B4-BE49-F238E27FC236}">
                <a16:creationId xmlns:a16="http://schemas.microsoft.com/office/drawing/2014/main" id="{3E1146C7-7828-C13A-AC1A-1492632FE06D}"/>
              </a:ext>
            </a:extLst>
          </p:cNvPr>
          <p:cNvSpPr>
            <a:spLocks noGrp="1"/>
          </p:cNvSpPr>
          <p:nvPr>
            <p:ph idx="1"/>
          </p:nvPr>
        </p:nvSpPr>
        <p:spPr>
          <a:xfrm>
            <a:off x="4198916" y="1801875"/>
            <a:ext cx="6631380" cy="4351338"/>
          </a:xfrm>
        </p:spPr>
        <p:txBody>
          <a:bodyPr/>
          <a:lstStyle/>
          <a:p>
            <a:pPr marL="0" indent="0">
              <a:buNone/>
            </a:pPr>
            <a:r>
              <a:rPr lang="en-AU" b="1" dirty="0">
                <a:solidFill>
                  <a:srgbClr val="5EA443"/>
                </a:solidFill>
                <a:latin typeface="Arial Nova" panose="020B0504020202020204" pitchFamily="34" charset="0"/>
              </a:rPr>
              <a:t>Counselling Online</a:t>
            </a:r>
          </a:p>
          <a:p>
            <a:pPr marL="0" indent="0">
              <a:buNone/>
            </a:pPr>
            <a:r>
              <a:rPr lang="en-AU" dirty="0">
                <a:latin typeface="Arial Nova" panose="020B0504020202020204" pitchFamily="34" charset="0"/>
              </a:rPr>
              <a:t>www.counsellingonline.org.au/</a:t>
            </a:r>
          </a:p>
          <a:p>
            <a:pPr marL="0" indent="0">
              <a:buNone/>
            </a:pPr>
            <a:endParaRPr lang="en-AU" dirty="0">
              <a:latin typeface="Arial Nova" panose="020B0504020202020204" pitchFamily="34" charset="0"/>
            </a:endParaRPr>
          </a:p>
          <a:p>
            <a:pPr marL="0" indent="0">
              <a:buNone/>
            </a:pPr>
            <a:endParaRPr lang="en-AU" dirty="0">
              <a:latin typeface="Arial Nova" panose="020B0504020202020204" pitchFamily="34" charset="0"/>
            </a:endParaRPr>
          </a:p>
          <a:p>
            <a:pPr marL="0" indent="0">
              <a:buNone/>
            </a:pPr>
            <a:r>
              <a:rPr lang="en-AU" b="1" dirty="0">
                <a:solidFill>
                  <a:srgbClr val="5EA443"/>
                </a:solidFill>
                <a:latin typeface="Arial Nova" panose="020B0504020202020204" pitchFamily="34" charset="0"/>
              </a:rPr>
              <a:t>National Alcohol &amp; Other Drug Hotline</a:t>
            </a:r>
          </a:p>
          <a:p>
            <a:pPr marL="0" indent="0">
              <a:buNone/>
            </a:pPr>
            <a:r>
              <a:rPr lang="en-AU" dirty="0">
                <a:latin typeface="Arial Nova" panose="020B0504020202020204" pitchFamily="34" charset="0"/>
              </a:rPr>
              <a:t>1800 250 015</a:t>
            </a:r>
          </a:p>
        </p:txBody>
      </p:sp>
      <p:pic>
        <p:nvPicPr>
          <p:cNvPr id="1026" name="Picture 2" descr="Counselling Online">
            <a:extLst>
              <a:ext uri="{FF2B5EF4-FFF2-40B4-BE49-F238E27FC236}">
                <a16:creationId xmlns:a16="http://schemas.microsoft.com/office/drawing/2014/main" id="{DE56AC21-8978-6B92-CB5A-16918D78C769}"/>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11582" t="11001" r="11950" b="14399"/>
          <a:stretch/>
        </p:blipFill>
        <p:spPr bwMode="auto">
          <a:xfrm>
            <a:off x="1514042" y="1801875"/>
            <a:ext cx="1638794" cy="15987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ational Alcohol &amp; Other Drug Hotline">
            <a:extLst>
              <a:ext uri="{FF2B5EF4-FFF2-40B4-BE49-F238E27FC236}">
                <a16:creationId xmlns:a16="http://schemas.microsoft.com/office/drawing/2014/main" id="{B27BC6A3-0A54-031D-2A51-CD98E805F614}"/>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38200" y="3821941"/>
            <a:ext cx="2990540" cy="99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14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rson using smartphone">
            <a:extLst>
              <a:ext uri="{FF2B5EF4-FFF2-40B4-BE49-F238E27FC236}">
                <a16:creationId xmlns:a16="http://schemas.microsoft.com/office/drawing/2014/main" id="{780B0C40-D25F-0639-6B62-A67A51BEFC1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56055"/>
          <a:stretch/>
        </p:blipFill>
        <p:spPr>
          <a:xfrm>
            <a:off x="1908517" y="0"/>
            <a:ext cx="10283483" cy="6176954"/>
          </a:xfrm>
          <a:prstGeom prst="rect">
            <a:avLst/>
          </a:prstGeom>
        </p:spPr>
      </p:pic>
      <p:sp>
        <p:nvSpPr>
          <p:cNvPr id="4" name="Rectangle 3">
            <a:extLst>
              <a:ext uri="{FF2B5EF4-FFF2-40B4-BE49-F238E27FC236}">
                <a16:creationId xmlns:a16="http://schemas.microsoft.com/office/drawing/2014/main" id="{72216390-2AF6-F4A8-6D95-2E8F8C0DE06C}"/>
              </a:ext>
            </a:extLst>
          </p:cNvPr>
          <p:cNvSpPr/>
          <p:nvPr/>
        </p:nvSpPr>
        <p:spPr>
          <a:xfrm rot="5400000">
            <a:off x="1497269" y="-1445706"/>
            <a:ext cx="6176953" cy="9068381"/>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5058" name="Title 1">
            <a:extLst>
              <a:ext uri="{FF2B5EF4-FFF2-40B4-BE49-F238E27FC236}">
                <a16:creationId xmlns:a16="http://schemas.microsoft.com/office/drawing/2014/main" id="{DD11C05A-A6A6-6778-F786-BFCE114D4C91}"/>
              </a:ext>
            </a:extLst>
          </p:cNvPr>
          <p:cNvSpPr>
            <a:spLocks noGrp="1" noChangeArrowheads="1"/>
          </p:cNvSpPr>
          <p:nvPr>
            <p:ph type="title"/>
          </p:nvPr>
        </p:nvSpPr>
        <p:spPr/>
        <p:txBody>
          <a:bodyPr/>
          <a:lstStyle/>
          <a:p>
            <a:r>
              <a:rPr lang="en-AU" altLang="en-US" dirty="0">
                <a:latin typeface="Arial Rounded MT Bold" panose="020F0704030504030204" pitchFamily="34" charset="0"/>
              </a:rPr>
              <a:t>Gambling Help support services</a:t>
            </a:r>
            <a:endParaRPr lang="en-AU" altLang="en-US" dirty="0"/>
          </a:p>
        </p:txBody>
      </p:sp>
      <p:sp>
        <p:nvSpPr>
          <p:cNvPr id="45059" name="Content Placeholder 4">
            <a:extLst>
              <a:ext uri="{FF2B5EF4-FFF2-40B4-BE49-F238E27FC236}">
                <a16:creationId xmlns:a16="http://schemas.microsoft.com/office/drawing/2014/main" id="{619A1BCD-26C1-676D-EB9E-F38674513EA2}"/>
              </a:ext>
            </a:extLst>
          </p:cNvPr>
          <p:cNvSpPr>
            <a:spLocks noGrp="1" noChangeArrowheads="1"/>
          </p:cNvSpPr>
          <p:nvPr>
            <p:ph idx="1"/>
          </p:nvPr>
        </p:nvSpPr>
        <p:spPr/>
        <p:txBody>
          <a:bodyPr/>
          <a:lstStyle/>
          <a:p>
            <a:pPr marL="0" indent="0">
              <a:buFont typeface="Arial" panose="020B0604020202020204" pitchFamily="34" charset="0"/>
              <a:buNone/>
            </a:pPr>
            <a:r>
              <a:rPr lang="da-DK" altLang="en-US" b="1" dirty="0">
                <a:solidFill>
                  <a:srgbClr val="5EA443"/>
                </a:solidFill>
                <a:latin typeface="Arial Nova" panose="020B0504020202020204" pitchFamily="34" charset="0"/>
              </a:rPr>
              <a:t>Gambling Help Queensland</a:t>
            </a:r>
          </a:p>
          <a:p>
            <a:pPr marL="0" indent="0">
              <a:buFont typeface="Arial" panose="020B0604020202020204" pitchFamily="34" charset="0"/>
              <a:buNone/>
            </a:pPr>
            <a:r>
              <a:rPr lang="da-DK" altLang="en-US" dirty="0">
                <a:latin typeface="Arial Nova" panose="020B0504020202020204" pitchFamily="34" charset="0"/>
              </a:rPr>
              <a:t>1800 858 858</a:t>
            </a:r>
          </a:p>
          <a:p>
            <a:pPr marL="0" indent="0">
              <a:buFont typeface="Arial" panose="020B0604020202020204" pitchFamily="34" charset="0"/>
              <a:buNone/>
            </a:pPr>
            <a:r>
              <a:rPr lang="en-AU" altLang="en-US" dirty="0">
                <a:latin typeface="Arial Nova" panose="020B0504020202020204" pitchFamily="34" charset="0"/>
              </a:rPr>
              <a:t>www.gamblinghelpqld.org.au</a:t>
            </a:r>
          </a:p>
          <a:p>
            <a:pPr marL="0" indent="0">
              <a:buFont typeface="Arial" panose="020B0604020202020204" pitchFamily="34" charset="0"/>
              <a:buNone/>
            </a:pPr>
            <a:endParaRPr lang="en-AU" altLang="en-US" dirty="0"/>
          </a:p>
          <a:p>
            <a:pPr marL="0" indent="0">
              <a:buFont typeface="Arial" panose="020B0604020202020204" pitchFamily="34" charset="0"/>
              <a:buNone/>
            </a:pPr>
            <a:r>
              <a:rPr lang="en-AU" altLang="en-US" b="1" dirty="0">
                <a:solidFill>
                  <a:srgbClr val="5EA443"/>
                </a:solidFill>
                <a:latin typeface="Arial Nova" panose="020B0504020202020204" pitchFamily="34" charset="0"/>
              </a:rPr>
              <a:t>Gambling Help Online</a:t>
            </a:r>
          </a:p>
          <a:p>
            <a:pPr marL="0" indent="0">
              <a:buFont typeface="Arial" panose="020B0604020202020204" pitchFamily="34" charset="0"/>
              <a:buNone/>
            </a:pPr>
            <a:r>
              <a:rPr lang="en-AU" altLang="en-US" dirty="0">
                <a:latin typeface="Arial Nova" panose="020B0504020202020204" pitchFamily="34" charset="0"/>
              </a:rPr>
              <a:t>1800 858 858</a:t>
            </a:r>
          </a:p>
          <a:p>
            <a:pPr marL="0" indent="0">
              <a:buFont typeface="Arial" panose="020B0604020202020204" pitchFamily="34" charset="0"/>
              <a:buNone/>
            </a:pPr>
            <a:r>
              <a:rPr lang="en-AU" altLang="en-US" dirty="0">
                <a:latin typeface="Arial Nova" panose="020B0504020202020204" pitchFamily="34" charset="0"/>
              </a:rPr>
              <a:t>www.gamblinghelponline.org.au</a:t>
            </a:r>
          </a:p>
          <a:p>
            <a:pPr marL="0" indent="0">
              <a:buFont typeface="Arial" panose="020B0604020202020204" pitchFamily="34" charset="0"/>
              <a:buNone/>
            </a:pPr>
            <a:endParaRPr lang="en-AU" altLang="en-US" dirty="0"/>
          </a:p>
        </p:txBody>
      </p:sp>
    </p:spTree>
    <p:extLst>
      <p:ext uri="{BB962C8B-B14F-4D97-AF65-F5344CB8AC3E}">
        <p14:creationId xmlns:p14="http://schemas.microsoft.com/office/powerpoint/2010/main" val="2124035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DD11C05A-A6A6-6778-F786-BFCE114D4C91}"/>
              </a:ext>
            </a:extLst>
          </p:cNvPr>
          <p:cNvSpPr>
            <a:spLocks noGrp="1" noChangeArrowheads="1"/>
          </p:cNvSpPr>
          <p:nvPr>
            <p:ph type="title"/>
          </p:nvPr>
        </p:nvSpPr>
        <p:spPr/>
        <p:txBody>
          <a:bodyPr/>
          <a:lstStyle/>
          <a:p>
            <a:r>
              <a:rPr lang="en-AU" altLang="en-US" dirty="0">
                <a:latin typeface="Arial Rounded MT Bold" panose="020F0704030504030204" pitchFamily="34" charset="0"/>
              </a:rPr>
              <a:t>Group therapy support services</a:t>
            </a:r>
            <a:endParaRPr lang="en-AU" altLang="en-US" dirty="0"/>
          </a:p>
        </p:txBody>
      </p:sp>
      <p:sp>
        <p:nvSpPr>
          <p:cNvPr id="45059" name="Content Placeholder 4">
            <a:extLst>
              <a:ext uri="{FF2B5EF4-FFF2-40B4-BE49-F238E27FC236}">
                <a16:creationId xmlns:a16="http://schemas.microsoft.com/office/drawing/2014/main" id="{619A1BCD-26C1-676D-EB9E-F38674513EA2}"/>
              </a:ext>
            </a:extLst>
          </p:cNvPr>
          <p:cNvSpPr>
            <a:spLocks noGrp="1" noChangeArrowheads="1"/>
          </p:cNvSpPr>
          <p:nvPr>
            <p:ph idx="1"/>
          </p:nvPr>
        </p:nvSpPr>
        <p:spPr/>
        <p:txBody>
          <a:bodyPr/>
          <a:lstStyle/>
          <a:p>
            <a:pPr marL="0" indent="0">
              <a:buFont typeface="Arial" panose="020B0604020202020204" pitchFamily="34" charset="0"/>
              <a:buNone/>
            </a:pPr>
            <a:r>
              <a:rPr lang="en-AU" altLang="en-US" b="1" dirty="0">
                <a:solidFill>
                  <a:srgbClr val="5EA443"/>
                </a:solidFill>
                <a:latin typeface="Arial Nova" panose="020B0504020202020204" pitchFamily="34" charset="0"/>
              </a:rPr>
              <a:t>Gamblers Anonymous Queensland</a:t>
            </a:r>
          </a:p>
          <a:p>
            <a:pPr marL="0" indent="0">
              <a:buFont typeface="Arial" panose="020B0604020202020204" pitchFamily="34" charset="0"/>
              <a:buNone/>
            </a:pPr>
            <a:r>
              <a:rPr lang="en-AU" altLang="en-US" dirty="0">
                <a:latin typeface="Arial Nova" panose="020B0504020202020204" pitchFamily="34" charset="0"/>
              </a:rPr>
              <a:t>0467 655 799</a:t>
            </a:r>
          </a:p>
          <a:p>
            <a:pPr marL="0" indent="0">
              <a:buFont typeface="Arial" panose="020B0604020202020204" pitchFamily="34" charset="0"/>
              <a:buNone/>
            </a:pPr>
            <a:r>
              <a:rPr lang="en-AU" altLang="en-US" dirty="0">
                <a:latin typeface="Arial Nova" panose="020B0504020202020204" pitchFamily="34" charset="0"/>
              </a:rPr>
              <a:t>www.gaaustralia.org.au</a:t>
            </a:r>
          </a:p>
          <a:p>
            <a:pPr marL="0" indent="0">
              <a:buFont typeface="Arial" panose="020B0604020202020204" pitchFamily="34" charset="0"/>
              <a:buNone/>
            </a:pPr>
            <a:endParaRPr lang="en-AU" altLang="en-US" dirty="0">
              <a:latin typeface="Arial Nova" panose="020B0504020202020204" pitchFamily="34" charset="0"/>
            </a:endParaRPr>
          </a:p>
          <a:p>
            <a:pPr marL="0" indent="0">
              <a:buFont typeface="Arial" panose="020B0604020202020204" pitchFamily="34" charset="0"/>
              <a:buNone/>
            </a:pPr>
            <a:r>
              <a:rPr lang="en-AU" altLang="en-US" b="1" dirty="0">
                <a:solidFill>
                  <a:srgbClr val="5EA443"/>
                </a:solidFill>
                <a:latin typeface="Arial Nova" panose="020B0504020202020204" pitchFamily="34" charset="0"/>
              </a:rPr>
              <a:t>Gam-Anon Queensland</a:t>
            </a:r>
          </a:p>
          <a:p>
            <a:pPr marL="0" indent="0">
              <a:buFont typeface="Arial" panose="020B0604020202020204" pitchFamily="34" charset="0"/>
              <a:buNone/>
            </a:pPr>
            <a:r>
              <a:rPr lang="en-AU" altLang="en-US" dirty="0">
                <a:latin typeface="Arial Nova" panose="020B0504020202020204" pitchFamily="34" charset="0"/>
              </a:rPr>
              <a:t>0467 655 799</a:t>
            </a:r>
          </a:p>
          <a:p>
            <a:pPr marL="0" indent="0">
              <a:buFont typeface="Arial" panose="020B0604020202020204" pitchFamily="34" charset="0"/>
              <a:buNone/>
            </a:pPr>
            <a:r>
              <a:rPr lang="en-AU" altLang="en-US" dirty="0">
                <a:latin typeface="Arial Nova" panose="020B0504020202020204" pitchFamily="34" charset="0"/>
              </a:rPr>
              <a:t>www.gaaustralia.org.au/gam-anon/</a:t>
            </a:r>
          </a:p>
          <a:p>
            <a:pPr marL="0" indent="0">
              <a:buFont typeface="Arial" panose="020B0604020202020204" pitchFamily="34" charset="0"/>
              <a:buNone/>
            </a:pPr>
            <a:endParaRPr lang="en-AU" altLang="en-US" dirty="0"/>
          </a:p>
          <a:p>
            <a:pPr marL="0" indent="0">
              <a:buFont typeface="Arial" panose="020B0604020202020204" pitchFamily="34" charset="0"/>
              <a:buNone/>
            </a:pPr>
            <a:endParaRPr lang="en-AU" altLang="en-US" dirty="0"/>
          </a:p>
        </p:txBody>
      </p:sp>
      <p:pic>
        <p:nvPicPr>
          <p:cNvPr id="4" name="Picture 3" descr="A computer with a screen on&#10;&#10;Description automatically generated">
            <a:extLst>
              <a:ext uri="{FF2B5EF4-FFF2-40B4-BE49-F238E27FC236}">
                <a16:creationId xmlns:a16="http://schemas.microsoft.com/office/drawing/2014/main" id="{2A2AF23F-9A22-D5DE-7B6E-35A7778904EA}"/>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701589" y="2273111"/>
            <a:ext cx="5490411" cy="3903852"/>
          </a:xfrm>
          <a:prstGeom prst="rect">
            <a:avLst/>
          </a:prstGeom>
        </p:spPr>
      </p:pic>
    </p:spTree>
    <p:extLst>
      <p:ext uri="{BB962C8B-B14F-4D97-AF65-F5344CB8AC3E}">
        <p14:creationId xmlns:p14="http://schemas.microsoft.com/office/powerpoint/2010/main" val="3361927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956F807C-BEBD-70CE-925E-8EB93D857B79}"/>
              </a:ext>
            </a:extLst>
          </p:cNvPr>
          <p:cNvSpPr>
            <a:spLocks noGrp="1" noChangeArrowheads="1"/>
          </p:cNvSpPr>
          <p:nvPr>
            <p:ph type="title"/>
          </p:nvPr>
        </p:nvSpPr>
        <p:spPr/>
        <p:txBody>
          <a:bodyPr/>
          <a:lstStyle/>
          <a:p>
            <a:r>
              <a:rPr lang="en-AU" altLang="en-US">
                <a:latin typeface="Arial Rounded MT Bold" panose="020F0704030504030204" pitchFamily="34" charset="0"/>
              </a:rPr>
              <a:t>Crisis support</a:t>
            </a:r>
            <a:endParaRPr lang="en-AU" altLang="en-US"/>
          </a:p>
        </p:txBody>
      </p:sp>
      <p:sp>
        <p:nvSpPr>
          <p:cNvPr id="47107" name="Content Placeholder 2">
            <a:extLst>
              <a:ext uri="{FF2B5EF4-FFF2-40B4-BE49-F238E27FC236}">
                <a16:creationId xmlns:a16="http://schemas.microsoft.com/office/drawing/2014/main" id="{DDB653CE-7F2B-5EE3-A55E-C616E50D91FC}"/>
              </a:ext>
            </a:extLst>
          </p:cNvPr>
          <p:cNvSpPr>
            <a:spLocks noGrp="1" noChangeArrowheads="1"/>
          </p:cNvSpPr>
          <p:nvPr>
            <p:ph idx="1"/>
          </p:nvPr>
        </p:nvSpPr>
        <p:spPr/>
        <p:txBody>
          <a:bodyPr/>
          <a:lstStyle/>
          <a:p>
            <a:pPr marL="0" indent="0">
              <a:buFont typeface="Arial" panose="020B0604020202020204" pitchFamily="34" charset="0"/>
              <a:buNone/>
            </a:pPr>
            <a:endParaRPr lang="en-AU" altLang="en-US" b="1">
              <a:latin typeface="Arial Nova" panose="020B0504020202020204" pitchFamily="34" charset="0"/>
            </a:endParaRPr>
          </a:p>
          <a:p>
            <a:pPr marL="0" indent="0">
              <a:buFont typeface="Arial" panose="020B0604020202020204" pitchFamily="34" charset="0"/>
              <a:buNone/>
            </a:pPr>
            <a:endParaRPr lang="en-AU" altLang="en-US" b="1">
              <a:latin typeface="Arial Nova" panose="020B0504020202020204" pitchFamily="34" charset="0"/>
            </a:endParaRPr>
          </a:p>
        </p:txBody>
      </p:sp>
      <p:pic>
        <p:nvPicPr>
          <p:cNvPr id="47108" name="Picture 4" descr="No photo description available.">
            <a:extLst>
              <a:ext uri="{FF2B5EF4-FFF2-40B4-BE49-F238E27FC236}">
                <a16:creationId xmlns:a16="http://schemas.microsoft.com/office/drawing/2014/main" id="{0106187F-C7B7-4A59-5D77-EB34D4C9464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14600" y="1825625"/>
            <a:ext cx="71628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ck of rocks on a table&#10;&#10;Description automatically generated">
            <a:extLst>
              <a:ext uri="{FF2B5EF4-FFF2-40B4-BE49-F238E27FC236}">
                <a16:creationId xmlns:a16="http://schemas.microsoft.com/office/drawing/2014/main" id="{8D1C79D2-536E-8567-F15E-903485DDB92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20">
            <a:extLst>
              <a:ext uri="{FF2B5EF4-FFF2-40B4-BE49-F238E27FC236}">
                <a16:creationId xmlns:a16="http://schemas.microsoft.com/office/drawing/2014/main" id="{1B812384-3746-0256-5DC1-7FC580C2404F}"/>
              </a:ext>
            </a:extLst>
          </p:cNvPr>
          <p:cNvSpPr txBox="1">
            <a:spLocks/>
          </p:cNvSpPr>
          <p:nvPr/>
        </p:nvSpPr>
        <p:spPr>
          <a:xfrm>
            <a:off x="3223260" y="2418238"/>
            <a:ext cx="8500110" cy="1770063"/>
          </a:xfrm>
          <a:prstGeom prst="rect">
            <a:avLst/>
          </a:prstGeom>
          <a:effectLst>
            <a:outerShdw blurRad="50800" dist="38100" dir="2700000" algn="tl" rotWithShape="0">
              <a:prstClr val="black">
                <a:alpha val="60000"/>
              </a:prstClr>
            </a:outerShdw>
          </a:effectLst>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AU" sz="6000" dirty="0">
                <a:solidFill>
                  <a:schemeClr val="bg1"/>
                </a:solidFill>
                <a:effectLst>
                  <a:outerShdw blurRad="50800" dist="38100" dir="2700000" algn="tl" rotWithShape="0">
                    <a:prstClr val="black">
                      <a:alpha val="40000"/>
                    </a:prstClr>
                  </a:outerShdw>
                </a:effectLst>
                <a:latin typeface="Arial Rounded MT Bold" panose="020F0704030504030204" pitchFamily="34" charset="0"/>
                <a:ea typeface="ADLaM Display" panose="020B0604020202020204" pitchFamily="2" charset="0"/>
                <a:cs typeface="ADLaM Display" panose="020B0604020202020204" pitchFamily="2" charset="0"/>
              </a:rPr>
              <a:t>Questions?</a:t>
            </a:r>
          </a:p>
        </p:txBody>
      </p:sp>
      <p:pic>
        <p:nvPicPr>
          <p:cNvPr id="4102" name="Picture 6" descr="A black and green logo&#10;&#10;Description automatically generated">
            <a:extLst>
              <a:ext uri="{FF2B5EF4-FFF2-40B4-BE49-F238E27FC236}">
                <a16:creationId xmlns:a16="http://schemas.microsoft.com/office/drawing/2014/main" id="{BDADC177-0740-0768-D272-8E3F7D764BBB}"/>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382125" y="6089650"/>
            <a:ext cx="257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9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 in tall grass">
            <a:extLst>
              <a:ext uri="{FF2B5EF4-FFF2-40B4-BE49-F238E27FC236}">
                <a16:creationId xmlns:a16="http://schemas.microsoft.com/office/drawing/2014/main" id="{1CB1863D-0492-0E3D-0D30-EA18BF87FFF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10"/>
            <a:ext cx="12192000" cy="6176954"/>
          </a:xfrm>
          <a:prstGeom prst="rect">
            <a:avLst/>
          </a:prstGeom>
        </p:spPr>
      </p:pic>
      <p:sp>
        <p:nvSpPr>
          <p:cNvPr id="7" name="Rectangle: Rounded Corners 6">
            <a:extLst>
              <a:ext uri="{FF2B5EF4-FFF2-40B4-BE49-F238E27FC236}">
                <a16:creationId xmlns:a16="http://schemas.microsoft.com/office/drawing/2014/main" id="{1D6B1495-9CF9-3442-8939-D20EF934F94D}"/>
              </a:ext>
            </a:extLst>
          </p:cNvPr>
          <p:cNvSpPr/>
          <p:nvPr/>
        </p:nvSpPr>
        <p:spPr>
          <a:xfrm>
            <a:off x="668740" y="4863835"/>
            <a:ext cx="9244694" cy="759099"/>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Rounded Corners 7">
            <a:extLst>
              <a:ext uri="{FF2B5EF4-FFF2-40B4-BE49-F238E27FC236}">
                <a16:creationId xmlns:a16="http://schemas.microsoft.com/office/drawing/2014/main" id="{4F5DE73B-960D-254B-7119-507C25F35E03}"/>
              </a:ext>
            </a:extLst>
          </p:cNvPr>
          <p:cNvSpPr/>
          <p:nvPr/>
        </p:nvSpPr>
        <p:spPr>
          <a:xfrm>
            <a:off x="668739" y="4309825"/>
            <a:ext cx="8564471" cy="759099"/>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57D33EF2-86A1-B9CD-4B60-56908743F577}"/>
              </a:ext>
            </a:extLst>
          </p:cNvPr>
          <p:cNvSpPr>
            <a:spLocks noGrp="1"/>
          </p:cNvSpPr>
          <p:nvPr>
            <p:ph type="title"/>
          </p:nvPr>
        </p:nvSpPr>
        <p:spPr/>
        <p:txBody>
          <a:bodyPr/>
          <a:lstStyle/>
          <a:p>
            <a:r>
              <a:rPr lang="en-AU" dirty="0">
                <a:latin typeface="Arial Rounded MT Bold" panose="020F0704030504030204" pitchFamily="34" charset="0"/>
              </a:rPr>
              <a:t>Just to let you know…</a:t>
            </a:r>
          </a:p>
        </p:txBody>
      </p:sp>
      <p:sp>
        <p:nvSpPr>
          <p:cNvPr id="3" name="Content Placeholder 2">
            <a:extLst>
              <a:ext uri="{FF2B5EF4-FFF2-40B4-BE49-F238E27FC236}">
                <a16:creationId xmlns:a16="http://schemas.microsoft.com/office/drawing/2014/main" id="{629ACD42-3ABF-BE56-72D1-AA8B377B38AF}"/>
              </a:ext>
            </a:extLst>
          </p:cNvPr>
          <p:cNvSpPr>
            <a:spLocks noGrp="1"/>
          </p:cNvSpPr>
          <p:nvPr>
            <p:ph idx="1"/>
          </p:nvPr>
        </p:nvSpPr>
        <p:spPr/>
        <p:txBody>
          <a:bodyPr>
            <a:normAutofit/>
          </a:bodyPr>
          <a:lstStyle/>
          <a:p>
            <a:r>
              <a:rPr lang="en-AU" dirty="0">
                <a:latin typeface="Arial Nova" panose="020B0504020202020204" pitchFamily="34" charset="0"/>
              </a:rPr>
              <a:t>Some of the content we are about to talk about in the next few slides might be difficult or confronting</a:t>
            </a:r>
          </a:p>
          <a:p>
            <a:r>
              <a:rPr lang="en-AU" dirty="0">
                <a:latin typeface="Arial Nova" panose="020B0504020202020204" pitchFamily="34" charset="0"/>
              </a:rPr>
              <a:t>If you think engaging in a conversation about substance misuse might be harmful or distressing for you right now, we understand</a:t>
            </a:r>
          </a:p>
          <a:p>
            <a:pPr marL="0" indent="0">
              <a:buNone/>
            </a:pPr>
            <a:endParaRPr lang="en-AU" dirty="0">
              <a:latin typeface="Arial Nova" panose="020B0504020202020204" pitchFamily="34" charset="0"/>
            </a:endParaRPr>
          </a:p>
          <a:p>
            <a:pPr marL="0" indent="0">
              <a:buNone/>
            </a:pPr>
            <a:r>
              <a:rPr lang="en-AU" b="1" dirty="0">
                <a:solidFill>
                  <a:srgbClr val="5EA443"/>
                </a:solidFill>
                <a:latin typeface="Arial Nova" panose="020B0504020202020204" pitchFamily="34" charset="0"/>
              </a:rPr>
              <a:t>Counselling Online: </a:t>
            </a:r>
            <a:r>
              <a:rPr lang="en-AU" dirty="0">
                <a:latin typeface="Arial Nova" panose="020B0504020202020204" pitchFamily="34" charset="0"/>
              </a:rPr>
              <a:t>www.counsellingonline.org.au</a:t>
            </a:r>
          </a:p>
          <a:p>
            <a:pPr marL="0" indent="0">
              <a:buNone/>
            </a:pPr>
            <a:r>
              <a:rPr lang="en-AU" b="1" dirty="0">
                <a:solidFill>
                  <a:srgbClr val="5EA443"/>
                </a:solidFill>
                <a:latin typeface="Arial Nova" panose="020B0504020202020204" pitchFamily="34" charset="0"/>
              </a:rPr>
              <a:t>National Alcohol &amp; Other Drug Hotline: </a:t>
            </a:r>
            <a:r>
              <a:rPr lang="en-AU" dirty="0">
                <a:latin typeface="Arial Nova" panose="020B0504020202020204" pitchFamily="34" charset="0"/>
              </a:rPr>
              <a:t>1800 250 015</a:t>
            </a:r>
          </a:p>
        </p:txBody>
      </p:sp>
    </p:spTree>
    <p:extLst>
      <p:ext uri="{BB962C8B-B14F-4D97-AF65-F5344CB8AC3E}">
        <p14:creationId xmlns:p14="http://schemas.microsoft.com/office/powerpoint/2010/main" val="13305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rson checking the window">
            <a:extLst>
              <a:ext uri="{FF2B5EF4-FFF2-40B4-BE49-F238E27FC236}">
                <a16:creationId xmlns:a16="http://schemas.microsoft.com/office/drawing/2014/main" id="{53F9DFEC-68D5-B360-C73F-D92525D58BB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194"/>
          <a:stretch/>
        </p:blipFill>
        <p:spPr>
          <a:xfrm>
            <a:off x="2921620" y="-8"/>
            <a:ext cx="9270380" cy="6180253"/>
          </a:xfrm>
          <a:prstGeom prst="rect">
            <a:avLst/>
          </a:prstGeom>
        </p:spPr>
      </p:pic>
      <p:sp>
        <p:nvSpPr>
          <p:cNvPr id="5" name="Rectangle 4">
            <a:extLst>
              <a:ext uri="{FF2B5EF4-FFF2-40B4-BE49-F238E27FC236}">
                <a16:creationId xmlns:a16="http://schemas.microsoft.com/office/drawing/2014/main" id="{951F1F90-80ED-5550-DB61-FA388C9AC5C5}"/>
              </a:ext>
            </a:extLst>
          </p:cNvPr>
          <p:cNvSpPr/>
          <p:nvPr/>
        </p:nvSpPr>
        <p:spPr>
          <a:xfrm rot="5400000">
            <a:off x="1838260" y="-1786700"/>
            <a:ext cx="6176953" cy="975036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43014" name="Title 1">
            <a:extLst>
              <a:ext uri="{FF2B5EF4-FFF2-40B4-BE49-F238E27FC236}">
                <a16:creationId xmlns:a16="http://schemas.microsoft.com/office/drawing/2014/main" id="{1F2D9F6B-5EFA-85AB-F56A-0CA0C5062F1F}"/>
              </a:ext>
            </a:extLst>
          </p:cNvPr>
          <p:cNvSpPr>
            <a:spLocks noGrp="1" noChangeArrowheads="1"/>
          </p:cNvSpPr>
          <p:nvPr>
            <p:ph type="title"/>
          </p:nvPr>
        </p:nvSpPr>
        <p:spPr/>
        <p:txBody>
          <a:bodyPr/>
          <a:lstStyle/>
          <a:p>
            <a:pPr eaLnBrk="1" hangingPunct="1"/>
            <a:r>
              <a:rPr lang="en-AU" altLang="en-US">
                <a:latin typeface="Arial Rounded MT Bold" panose="020F0704030504030204" pitchFamily="34" charset="0"/>
              </a:rPr>
              <a:t>Overview</a:t>
            </a:r>
          </a:p>
        </p:txBody>
      </p:sp>
      <p:sp>
        <p:nvSpPr>
          <p:cNvPr id="43015" name="Content Placeholder 2">
            <a:extLst>
              <a:ext uri="{FF2B5EF4-FFF2-40B4-BE49-F238E27FC236}">
                <a16:creationId xmlns:a16="http://schemas.microsoft.com/office/drawing/2014/main" id="{1D0A50BF-3432-79E4-EC0F-897A57072195}"/>
              </a:ext>
            </a:extLst>
          </p:cNvPr>
          <p:cNvSpPr>
            <a:spLocks noGrp="1" noChangeArrowheads="1"/>
          </p:cNvSpPr>
          <p:nvPr>
            <p:ph idx="1"/>
          </p:nvPr>
        </p:nvSpPr>
        <p:spPr/>
        <p:txBody>
          <a:bodyPr/>
          <a:lstStyle/>
          <a:p>
            <a:pPr eaLnBrk="1" hangingPunct="1"/>
            <a:r>
              <a:rPr lang="en-AU" altLang="en-US" dirty="0">
                <a:latin typeface="Arial Nova" panose="020B0504020202020204" pitchFamily="34" charset="0"/>
              </a:rPr>
              <a:t>What is substance use?</a:t>
            </a:r>
          </a:p>
          <a:p>
            <a:pPr eaLnBrk="1" hangingPunct="1"/>
            <a:r>
              <a:rPr lang="en-AU" altLang="en-US" dirty="0">
                <a:latin typeface="Arial Nova" panose="020B0504020202020204" pitchFamily="34" charset="0"/>
              </a:rPr>
              <a:t>Signs of substance misuse</a:t>
            </a:r>
          </a:p>
          <a:p>
            <a:pPr eaLnBrk="1" hangingPunct="1"/>
            <a:r>
              <a:rPr lang="en-AU" altLang="en-US" dirty="0">
                <a:latin typeface="Arial Nova" panose="020B0504020202020204" pitchFamily="34" charset="0"/>
              </a:rPr>
              <a:t>Gambling and substance use</a:t>
            </a:r>
          </a:p>
          <a:p>
            <a:pPr eaLnBrk="1" hangingPunct="1"/>
            <a:r>
              <a:rPr lang="en-AU" altLang="en-US" dirty="0">
                <a:latin typeface="Arial Nova" panose="020B0504020202020204" pitchFamily="34" charset="0"/>
              </a:rPr>
              <a:t>Strategies to support yourself</a:t>
            </a:r>
          </a:p>
          <a:p>
            <a:pPr eaLnBrk="1" hangingPunct="1"/>
            <a:r>
              <a:rPr lang="en-AU" altLang="en-US" dirty="0">
                <a:latin typeface="Arial Nova" panose="020B0504020202020204" pitchFamily="34" charset="0"/>
              </a:rPr>
              <a:t>Strategies for safer gambling</a:t>
            </a:r>
          </a:p>
          <a:p>
            <a:pPr eaLnBrk="1" hangingPunct="1"/>
            <a:r>
              <a:rPr lang="en-AU" altLang="en-US" dirty="0">
                <a:latin typeface="Arial Nova" panose="020B0504020202020204" pitchFamily="34" charset="0"/>
              </a:rPr>
              <a:t>Support services</a:t>
            </a:r>
          </a:p>
        </p:txBody>
      </p:sp>
    </p:spTree>
    <p:extLst>
      <p:ext uri="{BB962C8B-B14F-4D97-AF65-F5344CB8AC3E}">
        <p14:creationId xmlns:p14="http://schemas.microsoft.com/office/powerpoint/2010/main" val="224157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ber bottle of gel capsules">
            <a:extLst>
              <a:ext uri="{FF2B5EF4-FFF2-40B4-BE49-F238E27FC236}">
                <a16:creationId xmlns:a16="http://schemas.microsoft.com/office/drawing/2014/main" id="{447B82EB-05BD-6D93-CD10-36B27207A74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46198"/>
          <a:stretch/>
        </p:blipFill>
        <p:spPr>
          <a:xfrm>
            <a:off x="1905000" y="0"/>
            <a:ext cx="10287000" cy="6176963"/>
          </a:xfrm>
          <a:prstGeom prst="rect">
            <a:avLst/>
          </a:prstGeom>
        </p:spPr>
      </p:pic>
      <p:sp>
        <p:nvSpPr>
          <p:cNvPr id="5" name="Rectangle 4">
            <a:extLst>
              <a:ext uri="{FF2B5EF4-FFF2-40B4-BE49-F238E27FC236}">
                <a16:creationId xmlns:a16="http://schemas.microsoft.com/office/drawing/2014/main" id="{3272CCEB-E028-6D4A-94ED-D8292A2E213F}"/>
              </a:ext>
            </a:extLst>
          </p:cNvPr>
          <p:cNvSpPr/>
          <p:nvPr/>
        </p:nvSpPr>
        <p:spPr>
          <a:xfrm rot="5400000">
            <a:off x="2067244" y="-2015675"/>
            <a:ext cx="6176953" cy="10208320"/>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2" name="Title 1">
            <a:extLst>
              <a:ext uri="{FF2B5EF4-FFF2-40B4-BE49-F238E27FC236}">
                <a16:creationId xmlns:a16="http://schemas.microsoft.com/office/drawing/2014/main" id="{EE8926EF-A9C4-9EA8-D919-3EF90392EE2D}"/>
              </a:ext>
            </a:extLst>
          </p:cNvPr>
          <p:cNvSpPr>
            <a:spLocks noGrp="1"/>
          </p:cNvSpPr>
          <p:nvPr>
            <p:ph type="title"/>
          </p:nvPr>
        </p:nvSpPr>
        <p:spPr/>
        <p:txBody>
          <a:bodyPr/>
          <a:lstStyle/>
          <a:p>
            <a:r>
              <a:rPr lang="en-AU" dirty="0">
                <a:latin typeface="Arial Rounded MT Bold" panose="020F0704030504030204" pitchFamily="34" charset="0"/>
              </a:rPr>
              <a:t>What is substance use?</a:t>
            </a:r>
          </a:p>
        </p:txBody>
      </p:sp>
      <p:sp>
        <p:nvSpPr>
          <p:cNvPr id="3" name="Content Placeholder 2">
            <a:extLst>
              <a:ext uri="{FF2B5EF4-FFF2-40B4-BE49-F238E27FC236}">
                <a16:creationId xmlns:a16="http://schemas.microsoft.com/office/drawing/2014/main" id="{EE49B49D-6CA6-E434-F5EA-1A35DDB2D6D7}"/>
              </a:ext>
            </a:extLst>
          </p:cNvPr>
          <p:cNvSpPr>
            <a:spLocks noGrp="1"/>
          </p:cNvSpPr>
          <p:nvPr>
            <p:ph idx="1"/>
          </p:nvPr>
        </p:nvSpPr>
        <p:spPr>
          <a:xfrm>
            <a:off x="838200" y="1825625"/>
            <a:ext cx="5752605" cy="4351338"/>
          </a:xfrm>
        </p:spPr>
        <p:txBody>
          <a:bodyPr/>
          <a:lstStyle/>
          <a:p>
            <a:r>
              <a:rPr lang="en-AU" dirty="0">
                <a:latin typeface="Arial Nova" panose="020B0504020202020204" pitchFamily="34" charset="0"/>
              </a:rPr>
              <a:t>Refers to the use of alcohol, tobacco and other drugs</a:t>
            </a:r>
          </a:p>
          <a:p>
            <a:r>
              <a:rPr lang="en-AU" dirty="0">
                <a:latin typeface="Arial Nova" panose="020B0504020202020204" pitchFamily="34" charset="0"/>
              </a:rPr>
              <a:t>Includes legal drugs, illegal drugs and prescribed medications</a:t>
            </a:r>
          </a:p>
          <a:p>
            <a:r>
              <a:rPr lang="en-AU" dirty="0">
                <a:latin typeface="Arial Nova" panose="020B0504020202020204" pitchFamily="34" charset="0"/>
              </a:rPr>
              <a:t>Substance misuse refers to when a person uses these substances too much, causing harm to themselves or others</a:t>
            </a:r>
          </a:p>
          <a:p>
            <a:endParaRPr lang="en-AU" dirty="0"/>
          </a:p>
        </p:txBody>
      </p:sp>
    </p:spTree>
    <p:extLst>
      <p:ext uri="{BB962C8B-B14F-4D97-AF65-F5344CB8AC3E}">
        <p14:creationId xmlns:p14="http://schemas.microsoft.com/office/powerpoint/2010/main" val="760381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erson carrying box">
            <a:extLst>
              <a:ext uri="{FF2B5EF4-FFF2-40B4-BE49-F238E27FC236}">
                <a16:creationId xmlns:a16="http://schemas.microsoft.com/office/drawing/2014/main" id="{C545CD53-D94C-B921-7F43-F2FB5C52A2E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28201" t="-51"/>
          <a:stretch/>
        </p:blipFill>
        <p:spPr>
          <a:xfrm>
            <a:off x="1899722" y="-3184"/>
            <a:ext cx="10292278" cy="6176954"/>
          </a:xfrm>
          <a:prstGeom prst="rect">
            <a:avLst/>
          </a:prstGeom>
        </p:spPr>
      </p:pic>
      <p:sp>
        <p:nvSpPr>
          <p:cNvPr id="5" name="Rectangle 4">
            <a:extLst>
              <a:ext uri="{FF2B5EF4-FFF2-40B4-BE49-F238E27FC236}">
                <a16:creationId xmlns:a16="http://schemas.microsoft.com/office/drawing/2014/main" id="{40AB8A0D-3667-CA65-B72F-1DC4745E851E}"/>
              </a:ext>
            </a:extLst>
          </p:cNvPr>
          <p:cNvSpPr/>
          <p:nvPr/>
        </p:nvSpPr>
        <p:spPr>
          <a:xfrm rot="5400000">
            <a:off x="1727669" y="-1676098"/>
            <a:ext cx="6176953" cy="9529170"/>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2" name="Title 1">
            <a:extLst>
              <a:ext uri="{FF2B5EF4-FFF2-40B4-BE49-F238E27FC236}">
                <a16:creationId xmlns:a16="http://schemas.microsoft.com/office/drawing/2014/main" id="{3AFDE3A2-3897-5650-7A73-F83B22F64EB0}"/>
              </a:ext>
            </a:extLst>
          </p:cNvPr>
          <p:cNvSpPr>
            <a:spLocks noGrp="1"/>
          </p:cNvSpPr>
          <p:nvPr>
            <p:ph type="title"/>
          </p:nvPr>
        </p:nvSpPr>
        <p:spPr/>
        <p:txBody>
          <a:bodyPr/>
          <a:lstStyle/>
          <a:p>
            <a:r>
              <a:rPr lang="en-AU" dirty="0">
                <a:latin typeface="Arial Rounded MT Bold" panose="020F0704030504030204" pitchFamily="34" charset="0"/>
              </a:rPr>
              <a:t>Substance misuse risk factors</a:t>
            </a:r>
          </a:p>
        </p:txBody>
      </p:sp>
      <p:sp>
        <p:nvSpPr>
          <p:cNvPr id="3" name="Content Placeholder 2">
            <a:extLst>
              <a:ext uri="{FF2B5EF4-FFF2-40B4-BE49-F238E27FC236}">
                <a16:creationId xmlns:a16="http://schemas.microsoft.com/office/drawing/2014/main" id="{A77C014C-47CB-A5C5-B005-3485BEEEF953}"/>
              </a:ext>
            </a:extLst>
          </p:cNvPr>
          <p:cNvSpPr>
            <a:spLocks noGrp="1"/>
          </p:cNvSpPr>
          <p:nvPr>
            <p:ph idx="1"/>
          </p:nvPr>
        </p:nvSpPr>
        <p:spPr>
          <a:xfrm>
            <a:off x="838200" y="1825625"/>
            <a:ext cx="5906984" cy="4351338"/>
          </a:xfrm>
        </p:spPr>
        <p:txBody>
          <a:bodyPr/>
          <a:lstStyle/>
          <a:p>
            <a:r>
              <a:rPr lang="en-AU" dirty="0">
                <a:latin typeface="Arial Nova" panose="020B0504020202020204" pitchFamily="34" charset="0"/>
              </a:rPr>
              <a:t>Major life changes</a:t>
            </a:r>
          </a:p>
          <a:p>
            <a:r>
              <a:rPr lang="en-AU" dirty="0">
                <a:latin typeface="Arial Nova" panose="020B0504020202020204" pitchFamily="34" charset="0"/>
              </a:rPr>
              <a:t>Increased stress</a:t>
            </a:r>
          </a:p>
          <a:p>
            <a:r>
              <a:rPr lang="en-AU" dirty="0">
                <a:latin typeface="Arial Nova" panose="020B0504020202020204" pitchFamily="34" charset="0"/>
              </a:rPr>
              <a:t>Mental health concerns</a:t>
            </a:r>
          </a:p>
          <a:p>
            <a:r>
              <a:rPr lang="en-AU" dirty="0">
                <a:latin typeface="Arial Nova" panose="020B0504020202020204" pitchFamily="34" charset="0"/>
              </a:rPr>
              <a:t>Experiences of domestic and family violence</a:t>
            </a:r>
          </a:p>
          <a:p>
            <a:r>
              <a:rPr lang="en-AU" dirty="0">
                <a:latin typeface="Arial Nova" panose="020B0504020202020204" pitchFamily="34" charset="0"/>
              </a:rPr>
              <a:t>Previous exposure to substance misuse</a:t>
            </a:r>
          </a:p>
        </p:txBody>
      </p:sp>
    </p:spTree>
    <p:extLst>
      <p:ext uri="{BB962C8B-B14F-4D97-AF65-F5344CB8AC3E}">
        <p14:creationId xmlns:p14="http://schemas.microsoft.com/office/powerpoint/2010/main" val="3058005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erson sitting on a bed&#10;&#10;Description automatically generated">
            <a:extLst>
              <a:ext uri="{FF2B5EF4-FFF2-40B4-BE49-F238E27FC236}">
                <a16:creationId xmlns:a16="http://schemas.microsoft.com/office/drawing/2014/main" id="{F9608018-9A08-4303-EF86-E03A3A8CCCA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1025" r="-1"/>
          <a:stretch/>
        </p:blipFill>
        <p:spPr>
          <a:xfrm>
            <a:off x="1896484" y="0"/>
            <a:ext cx="10287000" cy="6176954"/>
          </a:xfrm>
          <a:prstGeom prst="rect">
            <a:avLst/>
          </a:prstGeom>
        </p:spPr>
      </p:pic>
      <p:sp>
        <p:nvSpPr>
          <p:cNvPr id="6" name="Rectangle 5">
            <a:extLst>
              <a:ext uri="{FF2B5EF4-FFF2-40B4-BE49-F238E27FC236}">
                <a16:creationId xmlns:a16="http://schemas.microsoft.com/office/drawing/2014/main" id="{D0C17BCB-05C3-6280-E427-793761D52662}"/>
              </a:ext>
            </a:extLst>
          </p:cNvPr>
          <p:cNvSpPr/>
          <p:nvPr/>
        </p:nvSpPr>
        <p:spPr>
          <a:xfrm rot="5400000">
            <a:off x="2067244" y="-2015675"/>
            <a:ext cx="6176953" cy="10208320"/>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sp>
        <p:nvSpPr>
          <p:cNvPr id="4" name="Content Placeholder 3">
            <a:extLst>
              <a:ext uri="{FF2B5EF4-FFF2-40B4-BE49-F238E27FC236}">
                <a16:creationId xmlns:a16="http://schemas.microsoft.com/office/drawing/2014/main" id="{8B297608-E87A-2ED9-20C2-8905CB29BF7A}"/>
              </a:ext>
            </a:extLst>
          </p:cNvPr>
          <p:cNvSpPr>
            <a:spLocks noGrp="1"/>
          </p:cNvSpPr>
          <p:nvPr>
            <p:ph idx="1"/>
          </p:nvPr>
        </p:nvSpPr>
        <p:spPr>
          <a:xfrm>
            <a:off x="838200" y="1690688"/>
            <a:ext cx="6109010" cy="4351338"/>
          </a:xfrm>
        </p:spPr>
        <p:txBody>
          <a:bodyPr>
            <a:normAutofit/>
          </a:bodyPr>
          <a:lstStyle/>
          <a:p>
            <a:r>
              <a:rPr lang="en-AU" dirty="0">
                <a:latin typeface="Arial Nova" panose="020B0504020202020204" pitchFamily="34" charset="0"/>
              </a:rPr>
              <a:t>Using substances in larger amounts or more often than intended</a:t>
            </a:r>
          </a:p>
          <a:p>
            <a:r>
              <a:rPr lang="en-AU" dirty="0">
                <a:latin typeface="Arial Nova" panose="020B0504020202020204" pitchFamily="34" charset="0"/>
              </a:rPr>
              <a:t>Struggling to reduce or stop using substances</a:t>
            </a:r>
          </a:p>
          <a:p>
            <a:r>
              <a:rPr lang="en-AU" dirty="0">
                <a:latin typeface="Arial Nova" panose="020B0504020202020204" pitchFamily="34" charset="0"/>
              </a:rPr>
              <a:t>Feeling strong cravings </a:t>
            </a:r>
          </a:p>
          <a:p>
            <a:r>
              <a:rPr lang="en-AU" dirty="0">
                <a:latin typeface="Arial Nova" panose="020B0504020202020204" pitchFamily="34" charset="0"/>
              </a:rPr>
              <a:t>Struggling to partake in other parts of life</a:t>
            </a:r>
          </a:p>
          <a:p>
            <a:r>
              <a:rPr lang="en-AU" dirty="0">
                <a:latin typeface="Arial Nova" panose="020B0504020202020204" pitchFamily="34" charset="0"/>
              </a:rPr>
              <a:t>Continuing to use substances even after it causes harm</a:t>
            </a:r>
          </a:p>
          <a:p>
            <a:endParaRPr lang="en-AU" dirty="0"/>
          </a:p>
        </p:txBody>
      </p:sp>
      <p:sp>
        <p:nvSpPr>
          <p:cNvPr id="3" name="Rectangle: Rounded Corners 2">
            <a:extLst>
              <a:ext uri="{FF2B5EF4-FFF2-40B4-BE49-F238E27FC236}">
                <a16:creationId xmlns:a16="http://schemas.microsoft.com/office/drawing/2014/main" id="{1EB9B69D-E163-C8A7-DFCF-72DF896E334B}"/>
              </a:ext>
            </a:extLst>
          </p:cNvPr>
          <p:cNvSpPr/>
          <p:nvPr/>
        </p:nvSpPr>
        <p:spPr>
          <a:xfrm>
            <a:off x="3595715" y="559465"/>
            <a:ext cx="4833700" cy="996287"/>
          </a:xfrm>
          <a:prstGeom prst="roundRect">
            <a:avLst/>
          </a:prstGeom>
          <a:solidFill>
            <a:schemeClr val="bg1">
              <a:alpha val="63000"/>
            </a:schemeClr>
          </a:solidFill>
          <a:ln>
            <a:solidFill>
              <a:schemeClr val="bg1"/>
            </a:solid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30354BA-6026-9480-3294-1039C0A2A561}"/>
              </a:ext>
            </a:extLst>
          </p:cNvPr>
          <p:cNvSpPr>
            <a:spLocks noGrp="1"/>
          </p:cNvSpPr>
          <p:nvPr>
            <p:ph type="title"/>
          </p:nvPr>
        </p:nvSpPr>
        <p:spPr/>
        <p:txBody>
          <a:bodyPr/>
          <a:lstStyle/>
          <a:p>
            <a:r>
              <a:rPr lang="en-AU" dirty="0">
                <a:latin typeface="Arial Rounded MT Bold" panose="020F0704030504030204" pitchFamily="34" charset="0"/>
              </a:rPr>
              <a:t>Signs of substance misuse</a:t>
            </a:r>
          </a:p>
        </p:txBody>
      </p:sp>
    </p:spTree>
    <p:extLst>
      <p:ext uri="{BB962C8B-B14F-4D97-AF65-F5344CB8AC3E}">
        <p14:creationId xmlns:p14="http://schemas.microsoft.com/office/powerpoint/2010/main" val="3645256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erson in garage">
            <a:extLst>
              <a:ext uri="{FF2B5EF4-FFF2-40B4-BE49-F238E27FC236}">
                <a16:creationId xmlns:a16="http://schemas.microsoft.com/office/drawing/2014/main" id="{7F026130-BAC7-4EF9-81DE-E5291FBC06A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2336"/>
          <a:stretch/>
        </p:blipFill>
        <p:spPr>
          <a:xfrm>
            <a:off x="2926568" y="-8"/>
            <a:ext cx="9265431" cy="6176954"/>
          </a:xfrm>
          <a:prstGeom prst="rect">
            <a:avLst/>
          </a:prstGeom>
        </p:spPr>
      </p:pic>
      <p:sp>
        <p:nvSpPr>
          <p:cNvPr id="9" name="Rectangle 8">
            <a:extLst>
              <a:ext uri="{FF2B5EF4-FFF2-40B4-BE49-F238E27FC236}">
                <a16:creationId xmlns:a16="http://schemas.microsoft.com/office/drawing/2014/main" id="{948BE1D5-B41B-85CF-FB2A-465FCABC5793}"/>
              </a:ext>
            </a:extLst>
          </p:cNvPr>
          <p:cNvSpPr/>
          <p:nvPr/>
        </p:nvSpPr>
        <p:spPr>
          <a:xfrm rot="5400000">
            <a:off x="2262012" y="-2210443"/>
            <a:ext cx="6176953" cy="10597857"/>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dirty="0"/>
          </a:p>
        </p:txBody>
      </p:sp>
      <p:graphicFrame>
        <p:nvGraphicFramePr>
          <p:cNvPr id="7" name="Chart 6">
            <a:extLst>
              <a:ext uri="{FF2B5EF4-FFF2-40B4-BE49-F238E27FC236}">
                <a16:creationId xmlns:a16="http://schemas.microsoft.com/office/drawing/2014/main" id="{6BA346CF-F6FD-4E4E-AE8A-4AADA8A2296A}"/>
              </a:ext>
            </a:extLst>
          </p:cNvPr>
          <p:cNvGraphicFramePr/>
          <p:nvPr/>
        </p:nvGraphicFramePr>
        <p:xfrm>
          <a:off x="838198" y="3781925"/>
          <a:ext cx="2319130" cy="235510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D5F2FCC2-8510-12EF-6269-77D630B83E78}"/>
              </a:ext>
            </a:extLst>
          </p:cNvPr>
          <p:cNvSpPr>
            <a:spLocks noGrp="1"/>
          </p:cNvSpPr>
          <p:nvPr>
            <p:ph type="title"/>
          </p:nvPr>
        </p:nvSpPr>
        <p:spPr/>
        <p:txBody>
          <a:bodyPr/>
          <a:lstStyle/>
          <a:p>
            <a:r>
              <a:rPr lang="en-AU" dirty="0">
                <a:latin typeface="Arial Rounded MT Bold" panose="020F0704030504030204" pitchFamily="34" charset="0"/>
              </a:rPr>
              <a:t>Gambling and substance use</a:t>
            </a:r>
          </a:p>
        </p:txBody>
      </p:sp>
      <p:sp>
        <p:nvSpPr>
          <p:cNvPr id="3" name="Content Placeholder 2">
            <a:extLst>
              <a:ext uri="{FF2B5EF4-FFF2-40B4-BE49-F238E27FC236}">
                <a16:creationId xmlns:a16="http://schemas.microsoft.com/office/drawing/2014/main" id="{54E13BFB-EB10-C76D-64A0-9AE60C730CDE}"/>
              </a:ext>
            </a:extLst>
          </p:cNvPr>
          <p:cNvSpPr>
            <a:spLocks noGrp="1"/>
          </p:cNvSpPr>
          <p:nvPr>
            <p:ph idx="1"/>
          </p:nvPr>
        </p:nvSpPr>
        <p:spPr>
          <a:xfrm>
            <a:off x="838199" y="1690688"/>
            <a:ext cx="7058891" cy="4351338"/>
          </a:xfrm>
        </p:spPr>
        <p:txBody>
          <a:bodyPr/>
          <a:lstStyle/>
          <a:p>
            <a:r>
              <a:rPr lang="en-AU" dirty="0">
                <a:latin typeface="Arial Nova" panose="020B0504020202020204" pitchFamily="34" charset="0"/>
              </a:rPr>
              <a:t>People who experience gambling harm are more likely to struggle with alcohol and other drugs</a:t>
            </a:r>
          </a:p>
          <a:p>
            <a:r>
              <a:rPr lang="en-AU" dirty="0">
                <a:latin typeface="Arial Nova" panose="020B0504020202020204" pitchFamily="34" charset="0"/>
              </a:rPr>
              <a:t>Often use substances as a coping mechanism for losing money</a:t>
            </a:r>
            <a:endParaRPr lang="en-AU" dirty="0"/>
          </a:p>
        </p:txBody>
      </p:sp>
      <p:sp>
        <p:nvSpPr>
          <p:cNvPr id="5" name="TextBox 4">
            <a:extLst>
              <a:ext uri="{FF2B5EF4-FFF2-40B4-BE49-F238E27FC236}">
                <a16:creationId xmlns:a16="http://schemas.microsoft.com/office/drawing/2014/main" id="{4240913C-F008-A246-3AB5-E08056FE8857}"/>
              </a:ext>
            </a:extLst>
          </p:cNvPr>
          <p:cNvSpPr txBox="1"/>
          <p:nvPr/>
        </p:nvSpPr>
        <p:spPr>
          <a:xfrm>
            <a:off x="3157328" y="4336120"/>
            <a:ext cx="4354433" cy="1200329"/>
          </a:xfrm>
          <a:prstGeom prst="rect">
            <a:avLst/>
          </a:prstGeom>
          <a:noFill/>
        </p:spPr>
        <p:txBody>
          <a:bodyPr wrap="square">
            <a:spAutoFit/>
          </a:bodyPr>
          <a:lstStyle/>
          <a:p>
            <a:r>
              <a:rPr lang="en-AU" sz="2400" dirty="0">
                <a:latin typeface="Arial Nova" panose="020B0504020202020204" pitchFamily="34" charset="0"/>
              </a:rPr>
              <a:t>of people who experience gambling harm also struggle with substance misuse</a:t>
            </a:r>
          </a:p>
        </p:txBody>
      </p:sp>
      <p:sp>
        <p:nvSpPr>
          <p:cNvPr id="6" name="TextBox 5">
            <a:extLst>
              <a:ext uri="{FF2B5EF4-FFF2-40B4-BE49-F238E27FC236}">
                <a16:creationId xmlns:a16="http://schemas.microsoft.com/office/drawing/2014/main" id="{F93BBF08-D1B1-800A-A3B2-297E27B299F2}"/>
              </a:ext>
            </a:extLst>
          </p:cNvPr>
          <p:cNvSpPr txBox="1"/>
          <p:nvPr/>
        </p:nvSpPr>
        <p:spPr>
          <a:xfrm>
            <a:off x="1377263" y="4474620"/>
            <a:ext cx="1627195" cy="923330"/>
          </a:xfrm>
          <a:prstGeom prst="rect">
            <a:avLst/>
          </a:prstGeom>
          <a:noFill/>
        </p:spPr>
        <p:txBody>
          <a:bodyPr wrap="square" rtlCol="0">
            <a:spAutoFit/>
          </a:bodyPr>
          <a:lstStyle/>
          <a:p>
            <a:r>
              <a:rPr lang="en-AU" sz="5400" dirty="0">
                <a:latin typeface="Arial Rounded MT Bold" panose="020F0704030504030204" pitchFamily="34" charset="0"/>
              </a:rPr>
              <a:t>60%</a:t>
            </a:r>
          </a:p>
        </p:txBody>
      </p:sp>
    </p:spTree>
    <p:extLst>
      <p:ext uri="{BB962C8B-B14F-4D97-AF65-F5344CB8AC3E}">
        <p14:creationId xmlns:p14="http://schemas.microsoft.com/office/powerpoint/2010/main" val="48886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A group of people holding hands&#10;&#10;Description automatically generated">
            <a:extLst>
              <a:ext uri="{FF2B5EF4-FFF2-40B4-BE49-F238E27FC236}">
                <a16:creationId xmlns:a16="http://schemas.microsoft.com/office/drawing/2014/main" id="{983B9FC7-58E3-F7A7-5434-B3B35ECBEAF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l="-8272"/>
          <a:stretch/>
        </p:blipFill>
        <p:spPr bwMode="auto">
          <a:xfrm>
            <a:off x="5694363" y="0"/>
            <a:ext cx="6497637"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5FC15E9F-9316-1D84-D30C-59DB645FEFBB}"/>
              </a:ext>
            </a:extLst>
          </p:cNvPr>
          <p:cNvSpPr/>
          <p:nvPr/>
        </p:nvSpPr>
        <p:spPr>
          <a:xfrm rot="5400000">
            <a:off x="2521675" y="-2470108"/>
            <a:ext cx="6176953" cy="11117188"/>
          </a:xfrm>
          <a:prstGeom prst="rect">
            <a:avLst/>
          </a:prstGeom>
          <a:gradFill>
            <a:gsLst>
              <a:gs pos="19000">
                <a:schemeClr val="accent1">
                  <a:lumMod val="5000"/>
                  <a:lumOff val="95000"/>
                  <a:alpha val="0"/>
                </a:schemeClr>
              </a:gs>
              <a:gs pos="52000">
                <a:schemeClr val="bg1"/>
              </a:gs>
              <a:gs pos="39000">
                <a:schemeClr val="bg1"/>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0486" name="Title 1">
            <a:extLst>
              <a:ext uri="{FF2B5EF4-FFF2-40B4-BE49-F238E27FC236}">
                <a16:creationId xmlns:a16="http://schemas.microsoft.com/office/drawing/2014/main" id="{CDDE2309-FFBA-5B4A-2950-5413485939B2}"/>
              </a:ext>
            </a:extLst>
          </p:cNvPr>
          <p:cNvSpPr>
            <a:spLocks noGrp="1" noChangeArrowheads="1"/>
          </p:cNvSpPr>
          <p:nvPr>
            <p:ph type="title"/>
          </p:nvPr>
        </p:nvSpPr>
        <p:spPr/>
        <p:txBody>
          <a:bodyPr/>
          <a:lstStyle/>
          <a:p>
            <a:r>
              <a:rPr lang="en-AU" altLang="en-US">
                <a:latin typeface="Arial Rounded MT Bold" panose="020F0704030504030204" pitchFamily="34" charset="0"/>
              </a:rPr>
              <a:t>Other considerations</a:t>
            </a:r>
          </a:p>
        </p:txBody>
      </p:sp>
      <p:sp>
        <p:nvSpPr>
          <p:cNvPr id="20487" name="Content Placeholder 2">
            <a:extLst>
              <a:ext uri="{FF2B5EF4-FFF2-40B4-BE49-F238E27FC236}">
                <a16:creationId xmlns:a16="http://schemas.microsoft.com/office/drawing/2014/main" id="{DEBDF41C-6D94-16A5-EC76-3364EF3E3928}"/>
              </a:ext>
            </a:extLst>
          </p:cNvPr>
          <p:cNvSpPr>
            <a:spLocks noGrp="1" noChangeArrowheads="1"/>
          </p:cNvSpPr>
          <p:nvPr>
            <p:ph idx="1"/>
          </p:nvPr>
        </p:nvSpPr>
        <p:spPr>
          <a:xfrm>
            <a:off x="838200" y="1690688"/>
            <a:ext cx="6412454" cy="4486275"/>
          </a:xfrm>
        </p:spPr>
        <p:txBody>
          <a:bodyPr/>
          <a:lstStyle/>
          <a:p>
            <a:r>
              <a:rPr lang="en-AU" altLang="en-US" dirty="0">
                <a:latin typeface="Arial Nova" panose="020B0504020202020204" pitchFamily="34" charset="0"/>
              </a:rPr>
              <a:t>The connection between gambling and substance misuse is complex</a:t>
            </a:r>
          </a:p>
          <a:p>
            <a:r>
              <a:rPr lang="en-AU" altLang="en-US" dirty="0">
                <a:latin typeface="Arial Nova" panose="020B0504020202020204" pitchFamily="34" charset="0"/>
              </a:rPr>
              <a:t>It can involve many other factors, including…</a:t>
            </a:r>
          </a:p>
          <a:p>
            <a:pPr lvl="1"/>
            <a:r>
              <a:rPr lang="en-AU" altLang="en-US" dirty="0">
                <a:latin typeface="Arial Nova" panose="020B0504020202020204" pitchFamily="34" charset="0"/>
              </a:rPr>
              <a:t>Family crisis or relationship breakdown</a:t>
            </a:r>
          </a:p>
          <a:p>
            <a:pPr lvl="1"/>
            <a:r>
              <a:rPr lang="en-AU" altLang="en-US" dirty="0">
                <a:latin typeface="Arial Nova" panose="020B0504020202020204" pitchFamily="34" charset="0"/>
              </a:rPr>
              <a:t>Financial stress</a:t>
            </a:r>
          </a:p>
          <a:p>
            <a:pPr lvl="1"/>
            <a:r>
              <a:rPr lang="en-AU" altLang="en-US" dirty="0">
                <a:latin typeface="Arial Nova" panose="020B0504020202020204" pitchFamily="34" charset="0"/>
              </a:rPr>
              <a:t>Mental ill-health</a:t>
            </a:r>
          </a:p>
          <a:p>
            <a:pPr lvl="1"/>
            <a:r>
              <a:rPr lang="en-AU" altLang="en-US" dirty="0">
                <a:latin typeface="Arial Nova" panose="020B0504020202020204" pitchFamily="34" charset="0"/>
              </a:rPr>
              <a:t>Domestic and family violence</a:t>
            </a:r>
          </a:p>
          <a:p>
            <a:pPr lvl="1"/>
            <a:r>
              <a:rPr lang="en-AU" altLang="en-US" dirty="0">
                <a:latin typeface="Arial Nova" panose="020B0504020202020204" pitchFamily="34" charset="0"/>
              </a:rPr>
              <a:t>Homelessness</a:t>
            </a:r>
          </a:p>
          <a:p>
            <a:pPr lvl="1"/>
            <a:r>
              <a:rPr lang="en-AU" altLang="en-US" dirty="0">
                <a:latin typeface="Arial Nova" panose="020B0504020202020204" pitchFamily="34" charset="0"/>
              </a:rPr>
              <a:t>Other life stresses</a:t>
            </a:r>
          </a:p>
        </p:txBody>
      </p:sp>
    </p:spTree>
    <p:extLst>
      <p:ext uri="{BB962C8B-B14F-4D97-AF65-F5344CB8AC3E}">
        <p14:creationId xmlns:p14="http://schemas.microsoft.com/office/powerpoint/2010/main" val="255929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B30E-994F-C406-4AF7-69B99FC69CB4}"/>
              </a:ext>
            </a:extLst>
          </p:cNvPr>
          <p:cNvSpPr>
            <a:spLocks noGrp="1"/>
          </p:cNvSpPr>
          <p:nvPr>
            <p:ph type="title"/>
          </p:nvPr>
        </p:nvSpPr>
        <p:spPr/>
        <p:txBody>
          <a:bodyPr/>
          <a:lstStyle/>
          <a:p>
            <a:r>
              <a:rPr lang="en-AU" dirty="0">
                <a:solidFill>
                  <a:srgbClr val="5EA443"/>
                </a:solidFill>
                <a:latin typeface="Arial Rounded MT Bold" panose="020F0704030504030204" pitchFamily="34" charset="0"/>
              </a:rPr>
              <a:t>Strategies to support yourself</a:t>
            </a:r>
          </a:p>
        </p:txBody>
      </p:sp>
      <p:sp>
        <p:nvSpPr>
          <p:cNvPr id="4" name="TextBox 19">
            <a:extLst>
              <a:ext uri="{FF2B5EF4-FFF2-40B4-BE49-F238E27FC236}">
                <a16:creationId xmlns:a16="http://schemas.microsoft.com/office/drawing/2014/main" id="{091C20F6-6B89-5508-520F-558A1ED17BE6}"/>
              </a:ext>
            </a:extLst>
          </p:cNvPr>
          <p:cNvSpPr txBox="1">
            <a:spLocks noChangeArrowheads="1"/>
          </p:cNvSpPr>
          <p:nvPr/>
        </p:nvSpPr>
        <p:spPr bwMode="auto">
          <a:xfrm>
            <a:off x="1042987" y="3573252"/>
            <a:ext cx="26019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dirty="0">
                <a:solidFill>
                  <a:srgbClr val="5EA443"/>
                </a:solidFill>
                <a:latin typeface="Arial Nova" panose="020B0504020202020204" pitchFamily="34" charset="0"/>
              </a:rPr>
              <a:t>Monitor your gambling and substance use</a:t>
            </a:r>
          </a:p>
        </p:txBody>
      </p:sp>
      <p:sp>
        <p:nvSpPr>
          <p:cNvPr id="5" name="TextBox 20">
            <a:extLst>
              <a:ext uri="{FF2B5EF4-FFF2-40B4-BE49-F238E27FC236}">
                <a16:creationId xmlns:a16="http://schemas.microsoft.com/office/drawing/2014/main" id="{CFCDAFBF-04A0-0ED4-8790-5CE521098172}"/>
              </a:ext>
            </a:extLst>
          </p:cNvPr>
          <p:cNvSpPr txBox="1">
            <a:spLocks noChangeArrowheads="1"/>
          </p:cNvSpPr>
          <p:nvPr/>
        </p:nvSpPr>
        <p:spPr bwMode="auto">
          <a:xfrm>
            <a:off x="4598812" y="3573255"/>
            <a:ext cx="299437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dirty="0">
                <a:solidFill>
                  <a:srgbClr val="5EA443"/>
                </a:solidFill>
                <a:latin typeface="Arial Nova" panose="020B0504020202020204" pitchFamily="34" charset="0"/>
              </a:rPr>
              <a:t>Set limits on your gambling and substance use</a:t>
            </a:r>
          </a:p>
        </p:txBody>
      </p:sp>
      <p:sp>
        <p:nvSpPr>
          <p:cNvPr id="6" name="TextBox 21">
            <a:extLst>
              <a:ext uri="{FF2B5EF4-FFF2-40B4-BE49-F238E27FC236}">
                <a16:creationId xmlns:a16="http://schemas.microsoft.com/office/drawing/2014/main" id="{28E16FBC-9F88-189A-C1DE-864B41E717DB}"/>
              </a:ext>
            </a:extLst>
          </p:cNvPr>
          <p:cNvSpPr txBox="1">
            <a:spLocks noChangeArrowheads="1"/>
          </p:cNvSpPr>
          <p:nvPr/>
        </p:nvSpPr>
        <p:spPr bwMode="auto">
          <a:xfrm>
            <a:off x="8547100" y="3573253"/>
            <a:ext cx="28067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AU" altLang="en-US" dirty="0">
                <a:solidFill>
                  <a:srgbClr val="5EA443"/>
                </a:solidFill>
                <a:latin typeface="Arial Nova" panose="020B0504020202020204" pitchFamily="34" charset="0"/>
              </a:rPr>
              <a:t>Pay attention to the people around you</a:t>
            </a:r>
          </a:p>
        </p:txBody>
      </p:sp>
      <p:pic>
        <p:nvPicPr>
          <p:cNvPr id="8" name="Graphic 7" descr="Magnifying glass with solid fill">
            <a:extLst>
              <a:ext uri="{FF2B5EF4-FFF2-40B4-BE49-F238E27FC236}">
                <a16:creationId xmlns:a16="http://schemas.microsoft.com/office/drawing/2014/main" id="{F97CF0AD-F9D0-3E9F-A2B9-E60133072D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9865" y="2052223"/>
            <a:ext cx="1128156" cy="1128156"/>
          </a:xfrm>
          <a:prstGeom prst="rect">
            <a:avLst/>
          </a:prstGeom>
        </p:spPr>
      </p:pic>
      <p:pic>
        <p:nvPicPr>
          <p:cNvPr id="10" name="Graphic 9" descr="Alarm clock with solid fill">
            <a:extLst>
              <a:ext uri="{FF2B5EF4-FFF2-40B4-BE49-F238E27FC236}">
                <a16:creationId xmlns:a16="http://schemas.microsoft.com/office/drawing/2014/main" id="{D76CDC8F-D2F1-3CFB-F67C-BD98D86AD9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47805" y="1968106"/>
            <a:ext cx="1296390" cy="1296390"/>
          </a:xfrm>
          <a:prstGeom prst="rect">
            <a:avLst/>
          </a:prstGeom>
        </p:spPr>
      </p:pic>
      <p:pic>
        <p:nvPicPr>
          <p:cNvPr id="20" name="Graphic 19" descr="Users with solid fill">
            <a:extLst>
              <a:ext uri="{FF2B5EF4-FFF2-40B4-BE49-F238E27FC236}">
                <a16:creationId xmlns:a16="http://schemas.microsoft.com/office/drawing/2014/main" id="{AAB76AAF-D1D0-47A1-3578-C26C5CEE2F5A}"/>
              </a:ext>
            </a:extLst>
          </p:cNvPr>
          <p:cNvPicPr>
            <a:picLocks noChangeAspect="1"/>
          </p:cNvPicPr>
          <p:nvPr/>
        </p:nvPicPr>
        <p:blipFill rotWithShape="1">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rcRect t="12977" b="12654"/>
          <a:stretch/>
        </p:blipFill>
        <p:spPr>
          <a:xfrm>
            <a:off x="9233930" y="2198762"/>
            <a:ext cx="1433039" cy="1065734"/>
          </a:xfrm>
          <a:prstGeom prst="rect">
            <a:avLst/>
          </a:prstGeom>
        </p:spPr>
      </p:pic>
    </p:spTree>
    <p:extLst>
      <p:ext uri="{BB962C8B-B14F-4D97-AF65-F5344CB8AC3E}">
        <p14:creationId xmlns:p14="http://schemas.microsoft.com/office/powerpoint/2010/main" val="17928587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3059</Words>
  <Application>Microsoft Office PowerPoint</Application>
  <PresentationFormat>Widescreen</PresentationFormat>
  <Paragraphs>220</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Nova</vt:lpstr>
      <vt:lpstr>Arial Rounded MT Bold</vt:lpstr>
      <vt:lpstr>Barlow</vt:lpstr>
      <vt:lpstr>Calibri</vt:lpstr>
      <vt:lpstr>Calibri Light</vt:lpstr>
      <vt:lpstr>Metropolis-Regular</vt:lpstr>
      <vt:lpstr>Roboto</vt:lpstr>
      <vt:lpstr>Office Theme</vt:lpstr>
      <vt:lpstr>PowerPoint Presentation</vt:lpstr>
      <vt:lpstr>Just to let you know…</vt:lpstr>
      <vt:lpstr>Overview</vt:lpstr>
      <vt:lpstr>What is substance use?</vt:lpstr>
      <vt:lpstr>Substance misuse risk factors</vt:lpstr>
      <vt:lpstr>Signs of substance misuse</vt:lpstr>
      <vt:lpstr>Gambling and substance use</vt:lpstr>
      <vt:lpstr>Other considerations</vt:lpstr>
      <vt:lpstr>Strategies to support yourself</vt:lpstr>
      <vt:lpstr>Strategies for safer gambling</vt:lpstr>
      <vt:lpstr>Support services</vt:lpstr>
      <vt:lpstr>Other local support services</vt:lpstr>
      <vt:lpstr>Support services</vt:lpstr>
      <vt:lpstr>Gambling Help support services</vt:lpstr>
      <vt:lpstr>Group therapy support services</vt:lpstr>
      <vt:lpstr>Crisis support</vt:lpstr>
      <vt:lpstr>PowerPoint Presentation</vt:lpstr>
    </vt:vector>
  </TitlesOfParts>
  <Company>Department of Justice and Attorney-General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Bell</dc:creator>
  <cp:lastModifiedBy>Elizabeth Costello</cp:lastModifiedBy>
  <cp:revision>29</cp:revision>
  <dcterms:created xsi:type="dcterms:W3CDTF">2024-05-29T23:42:13Z</dcterms:created>
  <dcterms:modified xsi:type="dcterms:W3CDTF">2024-12-06T00:37:39Z</dcterms:modified>
</cp:coreProperties>
</file>