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92" r:id="rId5"/>
    <p:sldId id="257" r:id="rId6"/>
    <p:sldId id="258" r:id="rId7"/>
    <p:sldId id="286" r:id="rId8"/>
    <p:sldId id="291" r:id="rId9"/>
    <p:sldId id="289" r:id="rId10"/>
    <p:sldId id="285" r:id="rId11"/>
    <p:sldId id="288" r:id="rId12"/>
    <p:sldId id="313"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0024" autoAdjust="0"/>
  </p:normalViewPr>
  <p:slideViewPr>
    <p:cSldViewPr snapToGrid="0">
      <p:cViewPr varScale="1">
        <p:scale>
          <a:sx n="88" d="100"/>
          <a:sy n="88" d="100"/>
        </p:scale>
        <p:origin x="756"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352061-5538-1094-B214-E832B4A7D0F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AU"/>
          </a:p>
        </p:txBody>
      </p:sp>
      <p:sp>
        <p:nvSpPr>
          <p:cNvPr id="3" name="Date Placeholder 2">
            <a:extLst>
              <a:ext uri="{FF2B5EF4-FFF2-40B4-BE49-F238E27FC236}">
                <a16:creationId xmlns:a16="http://schemas.microsoft.com/office/drawing/2014/main" id="{658B537A-08F8-5419-48DB-F4200EE35F7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43CC33C-BBED-4679-9FF3-ECBE81A37A45}" type="datetimeFigureOut">
              <a:rPr lang="en-AU"/>
              <a:pPr>
                <a:defRPr/>
              </a:pPr>
              <a:t>6/09/2024</a:t>
            </a:fld>
            <a:endParaRPr lang="en-AU"/>
          </a:p>
        </p:txBody>
      </p:sp>
      <p:sp>
        <p:nvSpPr>
          <p:cNvPr id="4" name="Slide Image Placeholder 3">
            <a:extLst>
              <a:ext uri="{FF2B5EF4-FFF2-40B4-BE49-F238E27FC236}">
                <a16:creationId xmlns:a16="http://schemas.microsoft.com/office/drawing/2014/main" id="{50271767-7BAC-6BF0-A061-D89FD1C983F6}"/>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6C6BCD2A-9129-7555-B92D-2FBBD355931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F2CFDF3F-3A15-6D75-8AD4-8C3B1D31B4C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AU"/>
          </a:p>
        </p:txBody>
      </p:sp>
      <p:sp>
        <p:nvSpPr>
          <p:cNvPr id="7" name="Slide Number Placeholder 6">
            <a:extLst>
              <a:ext uri="{FF2B5EF4-FFF2-40B4-BE49-F238E27FC236}">
                <a16:creationId xmlns:a16="http://schemas.microsoft.com/office/drawing/2014/main" id="{8DF54C3E-5CFF-BE29-B75A-5AF47E74F9A1}"/>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5E88816-FF33-460E-A166-A44092BC6CC6}" type="slidenum">
              <a:rPr lang="en-AU"/>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Version: </a:t>
            </a:r>
            <a:r>
              <a:rPr lang="en-AU" dirty="0"/>
              <a:t>September 2024.</a:t>
            </a:r>
          </a:p>
          <a:p>
            <a:endParaRPr lang="en-AU" dirty="0"/>
          </a:p>
        </p:txBody>
      </p:sp>
      <p:sp>
        <p:nvSpPr>
          <p:cNvPr id="4" name="Slide Number Placeholder 3"/>
          <p:cNvSpPr>
            <a:spLocks noGrp="1"/>
          </p:cNvSpPr>
          <p:nvPr>
            <p:ph type="sldNum" sz="quarter" idx="5"/>
          </p:nvPr>
        </p:nvSpPr>
        <p:spPr/>
        <p:txBody>
          <a:bodyPr/>
          <a:lstStyle/>
          <a:p>
            <a:pPr>
              <a:defRPr/>
            </a:pPr>
            <a:fld id="{50AD6519-EC1D-450C-ABA3-0910BB67F9AF}" type="slidenum">
              <a:rPr lang="en-AU" smtClean="0"/>
              <a:pPr>
                <a:defRPr/>
              </a:pPr>
              <a:t>1</a:t>
            </a:fld>
            <a:endParaRPr lang="en-AU"/>
          </a:p>
        </p:txBody>
      </p:sp>
    </p:spTree>
    <p:extLst>
      <p:ext uri="{BB962C8B-B14F-4D97-AF65-F5344CB8AC3E}">
        <p14:creationId xmlns:p14="http://schemas.microsoft.com/office/powerpoint/2010/main" val="3899848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95B4797-9272-18FF-2030-1A8488CB8B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D3789F03-C0FA-9538-2E0C-9E562B071E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a:t>Speaker’s notes:</a:t>
            </a:r>
          </a:p>
          <a:p>
            <a:pPr eaLnBrk="1" hangingPunct="1">
              <a:spcBef>
                <a:spcPct val="0"/>
              </a:spcBef>
            </a:pPr>
            <a:r>
              <a:rPr lang="en-AU" altLang="en-US"/>
              <a:t>The following slides will detail the impact of gambling on the brain. We’ll give an introduction to dopamine, explain how gambling can change the brain, the concept of ‘near misses’ and its impact, and provide some tips for safer gambling. </a:t>
            </a:r>
          </a:p>
        </p:txBody>
      </p:sp>
      <p:sp>
        <p:nvSpPr>
          <p:cNvPr id="5124" name="Slide Number Placeholder 3">
            <a:extLst>
              <a:ext uri="{FF2B5EF4-FFF2-40B4-BE49-F238E27FC236}">
                <a16:creationId xmlns:a16="http://schemas.microsoft.com/office/drawing/2014/main" id="{92B44B12-797C-2868-250C-06CB1C2B45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7CD835F-C9F8-419B-B520-06468F5580DD}" type="slidenum">
              <a:rPr lang="en-AU" altLang="en-US" smtClean="0"/>
              <a:pPr fontAlgn="base">
                <a:spcBef>
                  <a:spcPct val="0"/>
                </a:spcBef>
                <a:spcAft>
                  <a:spcPct val="0"/>
                </a:spcAft>
              </a:pPr>
              <a:t>2</a:t>
            </a:fld>
            <a:endParaRPr lang="en-A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D98C3C1D-28B0-55E2-2A76-FE18721CB0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679280E5-D5C5-1092-D2C1-1DC85ED661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a:t>Speaker’s notes:</a:t>
            </a:r>
          </a:p>
          <a:p>
            <a:pPr eaLnBrk="1" hangingPunct="1">
              <a:spcBef>
                <a:spcPct val="0"/>
              </a:spcBef>
            </a:pPr>
            <a:r>
              <a:rPr lang="en-AU" altLang="en-US"/>
              <a:t>Dopamine is a chemical produced in the brain that makes us feel good. It plays a big role in our memory, mood, sleep, learning, concentration, movement and many other body functions.</a:t>
            </a:r>
          </a:p>
          <a:p>
            <a:pPr eaLnBrk="1" hangingPunct="1">
              <a:spcBef>
                <a:spcPct val="0"/>
              </a:spcBef>
            </a:pPr>
            <a:endParaRPr lang="en-AU" altLang="en-US"/>
          </a:p>
          <a:p>
            <a:pPr eaLnBrk="1" hangingPunct="1">
              <a:spcBef>
                <a:spcPct val="0"/>
              </a:spcBef>
            </a:pPr>
            <a:r>
              <a:rPr lang="en-AU" altLang="en-US"/>
              <a:t>Dopamine is released in our brains when we do something that gives us satisfaction or pleasure, like eating good food, playing sport, and spending time with family and friends. It is also released when we drink alcohol or use drugs.</a:t>
            </a:r>
          </a:p>
          <a:p>
            <a:pPr eaLnBrk="1" hangingPunct="1">
              <a:spcBef>
                <a:spcPct val="0"/>
              </a:spcBef>
            </a:pPr>
            <a:endParaRPr lang="en-AU" altLang="en-US"/>
          </a:p>
          <a:p>
            <a:pPr eaLnBrk="1" hangingPunct="1">
              <a:spcBef>
                <a:spcPct val="0"/>
              </a:spcBef>
            </a:pPr>
            <a:r>
              <a:rPr lang="en-AU" altLang="en-US" b="1"/>
              <a:t>References:</a:t>
            </a:r>
          </a:p>
          <a:p>
            <a:pPr eaLnBrk="1" hangingPunct="1">
              <a:spcBef>
                <a:spcPct val="0"/>
              </a:spcBef>
            </a:pPr>
            <a:r>
              <a:rPr lang="en-AU" altLang="en-US">
                <a:solidFill>
                  <a:srgbClr val="212121"/>
                </a:solidFill>
                <a:latin typeface="Roboto" panose="02000000000000000000" pitchFamily="2" charset="0"/>
              </a:rPr>
              <a:t>Anselme, P., &amp; Robinson, M. J. (2013). What motivates gambling behavior? Insight into dopamine's role. </a:t>
            </a:r>
            <a:r>
              <a:rPr lang="en-AU" altLang="en-US" i="1">
                <a:solidFill>
                  <a:srgbClr val="212121"/>
                </a:solidFill>
                <a:latin typeface="Roboto" panose="02000000000000000000" pitchFamily="2" charset="0"/>
              </a:rPr>
              <a:t>Frontiers in behavioral neuroscience</a:t>
            </a:r>
            <a:r>
              <a:rPr lang="en-AU" altLang="en-US">
                <a:solidFill>
                  <a:srgbClr val="212121"/>
                </a:solidFill>
                <a:latin typeface="Roboto" panose="02000000000000000000" pitchFamily="2" charset="0"/>
              </a:rPr>
              <a:t>, </a:t>
            </a:r>
            <a:r>
              <a:rPr lang="en-AU" altLang="en-US" i="1">
                <a:solidFill>
                  <a:srgbClr val="212121"/>
                </a:solidFill>
                <a:latin typeface="Roboto" panose="02000000000000000000" pitchFamily="2" charset="0"/>
              </a:rPr>
              <a:t>7</a:t>
            </a:r>
            <a:r>
              <a:rPr lang="en-AU" altLang="en-US">
                <a:solidFill>
                  <a:srgbClr val="212121"/>
                </a:solidFill>
                <a:latin typeface="Roboto" panose="02000000000000000000" pitchFamily="2" charset="0"/>
              </a:rPr>
              <a:t>, 182. https://doi.org/10.3389/fnbeh.2013.00182</a:t>
            </a:r>
            <a:endParaRPr lang="en-AU" altLang="en-US"/>
          </a:p>
          <a:p>
            <a:pPr eaLnBrk="1" hangingPunct="1">
              <a:spcBef>
                <a:spcPct val="0"/>
              </a:spcBef>
            </a:pPr>
            <a:endParaRPr lang="en-AU" altLang="en-US"/>
          </a:p>
        </p:txBody>
      </p:sp>
      <p:sp>
        <p:nvSpPr>
          <p:cNvPr id="7172" name="Slide Number Placeholder 3">
            <a:extLst>
              <a:ext uri="{FF2B5EF4-FFF2-40B4-BE49-F238E27FC236}">
                <a16:creationId xmlns:a16="http://schemas.microsoft.com/office/drawing/2014/main" id="{02509048-9613-FC63-C868-E3EA932C40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EC5FF78-A75C-4EC0-83C8-3FD3B6C61192}" type="slidenum">
              <a:rPr lang="en-AU" altLang="en-US" smtClean="0"/>
              <a:pPr fontAlgn="base">
                <a:spcBef>
                  <a:spcPct val="0"/>
                </a:spcBef>
                <a:spcAft>
                  <a:spcPct val="0"/>
                </a:spcAft>
              </a:pPr>
              <a:t>3</a:t>
            </a:fld>
            <a:endParaRPr lang="en-AU"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8B246D44-7613-7344-A8FA-E4C851A3E5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A05E299A-B7B6-420F-A3D6-6F290D6A8F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a:t>Speaker’s notes:</a:t>
            </a:r>
          </a:p>
          <a:p>
            <a:pPr eaLnBrk="1" hangingPunct="1">
              <a:spcBef>
                <a:spcPct val="0"/>
              </a:spcBef>
            </a:pPr>
            <a:r>
              <a:rPr lang="en-AU" altLang="en-US"/>
              <a:t>Dopamine is released in the brain when someone gambles. It helps us feel good and makes us want to keep gambling, so we can continue to feel good. But when someone gambles often, the brain can get used to the dopamine, which can make it harder to keep getting that good feeling. This might lead someone to gamble more and more to feel the same level of pleasure. It can also lead someone to crave gambling, like experiencing a rush or a high. </a:t>
            </a:r>
          </a:p>
          <a:p>
            <a:pPr eaLnBrk="1" hangingPunct="1">
              <a:spcBef>
                <a:spcPct val="0"/>
              </a:spcBef>
            </a:pPr>
            <a:endParaRPr lang="en-AU" altLang="en-US" b="1"/>
          </a:p>
          <a:p>
            <a:pPr eaLnBrk="1" hangingPunct="1">
              <a:spcBef>
                <a:spcPct val="0"/>
              </a:spcBef>
            </a:pPr>
            <a:r>
              <a:rPr lang="en-AU" altLang="en-US" b="1"/>
              <a:t>References:</a:t>
            </a:r>
          </a:p>
          <a:p>
            <a:pPr eaLnBrk="1" hangingPunct="1">
              <a:spcBef>
                <a:spcPct val="0"/>
              </a:spcBef>
            </a:pPr>
            <a:r>
              <a:rPr lang="en-AU" altLang="en-US">
                <a:solidFill>
                  <a:srgbClr val="212121"/>
                </a:solidFill>
                <a:latin typeface="Roboto" panose="02000000000000000000" pitchFamily="2" charset="0"/>
              </a:rPr>
              <a:t>Anselme, P., &amp; Robinson, M. J. (2013). What motivates gambling behavior? Insight into dopamine's role. </a:t>
            </a:r>
            <a:r>
              <a:rPr lang="en-AU" altLang="en-US" i="1">
                <a:solidFill>
                  <a:srgbClr val="212121"/>
                </a:solidFill>
                <a:latin typeface="Roboto" panose="02000000000000000000" pitchFamily="2" charset="0"/>
              </a:rPr>
              <a:t>Frontiers in behavioral neuroscience</a:t>
            </a:r>
            <a:r>
              <a:rPr lang="en-AU" altLang="en-US">
                <a:solidFill>
                  <a:srgbClr val="212121"/>
                </a:solidFill>
                <a:latin typeface="Roboto" panose="02000000000000000000" pitchFamily="2" charset="0"/>
              </a:rPr>
              <a:t>, </a:t>
            </a:r>
            <a:r>
              <a:rPr lang="en-AU" altLang="en-US" i="1">
                <a:solidFill>
                  <a:srgbClr val="212121"/>
                </a:solidFill>
                <a:latin typeface="Roboto" panose="02000000000000000000" pitchFamily="2" charset="0"/>
              </a:rPr>
              <a:t>7</a:t>
            </a:r>
            <a:r>
              <a:rPr lang="en-AU" altLang="en-US">
                <a:solidFill>
                  <a:srgbClr val="212121"/>
                </a:solidFill>
                <a:latin typeface="Roboto" panose="02000000000000000000" pitchFamily="2" charset="0"/>
              </a:rPr>
              <a:t>, 182. https://doi.org/10.3389/fnbeh.2013.00182</a:t>
            </a:r>
            <a:endParaRPr lang="en-AU" altLang="en-US"/>
          </a:p>
          <a:p>
            <a:pPr eaLnBrk="1" hangingPunct="1">
              <a:spcBef>
                <a:spcPct val="0"/>
              </a:spcBef>
            </a:pPr>
            <a:r>
              <a:rPr lang="en-AU" altLang="en-US"/>
              <a:t>Gambler’s Help. (2024). </a:t>
            </a:r>
            <a:r>
              <a:rPr lang="en-AU" altLang="en-US" i="1"/>
              <a:t>Gambling and how it affects the brain. </a:t>
            </a:r>
            <a:r>
              <a:rPr lang="en-AU" altLang="en-US"/>
              <a:t>https://gamblershelp.com.au/learn-about-gambling/gambling-and-how-it-affects-the-brain/ </a:t>
            </a:r>
          </a:p>
          <a:p>
            <a:pPr eaLnBrk="1" hangingPunct="1">
              <a:spcBef>
                <a:spcPct val="0"/>
              </a:spcBef>
            </a:pPr>
            <a:endParaRPr lang="en-AU" altLang="en-US"/>
          </a:p>
        </p:txBody>
      </p:sp>
      <p:sp>
        <p:nvSpPr>
          <p:cNvPr id="9220" name="Slide Number Placeholder 3">
            <a:extLst>
              <a:ext uri="{FF2B5EF4-FFF2-40B4-BE49-F238E27FC236}">
                <a16:creationId xmlns:a16="http://schemas.microsoft.com/office/drawing/2014/main" id="{027478E9-D277-357F-EF04-A918E567AC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36EBB07-4A72-4AC2-AC38-921448651ADD}" type="slidenum">
              <a:rPr lang="en-AU" altLang="en-US" smtClean="0"/>
              <a:pPr fontAlgn="base">
                <a:spcBef>
                  <a:spcPct val="0"/>
                </a:spcBef>
                <a:spcAft>
                  <a:spcPct val="0"/>
                </a:spcAft>
              </a:pPr>
              <a:t>4</a:t>
            </a:fld>
            <a:endParaRPr lang="en-AU"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02B73638-B26A-6913-934B-CA73B1D6AF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6935E2EC-D59C-34A8-CADF-823A4BFF2448}"/>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AU" altLang="en-US" b="1" dirty="0"/>
              <a:t>Speaker’s notes:</a:t>
            </a:r>
          </a:p>
          <a:p>
            <a:pPr eaLnBrk="1" hangingPunct="1">
              <a:spcBef>
                <a:spcPct val="0"/>
              </a:spcBef>
              <a:defRPr/>
            </a:pPr>
            <a:r>
              <a:rPr lang="en-AU" altLang="en-US" dirty="0"/>
              <a:t>Some gambling products, like pokies, make our brains think that we’re winning, even if we’re not. Their design – such as flashing lights, confetti and celebratory sounds – can trick our brains into thinking we’ve won, or almost won. These are called “near misses”. Research has found that near misses have the same impact on the brain as an actual win. It triggers the brain to release dopamine, making us want to gamble more and more. </a:t>
            </a:r>
          </a:p>
          <a:p>
            <a:pPr eaLnBrk="1" hangingPunct="1">
              <a:spcBef>
                <a:spcPct val="0"/>
              </a:spcBef>
              <a:defRPr/>
            </a:pPr>
            <a:endParaRPr lang="en-AU" altLang="en-US" dirty="0"/>
          </a:p>
          <a:p>
            <a:pPr eaLnBrk="1" hangingPunct="1">
              <a:spcBef>
                <a:spcPct val="0"/>
              </a:spcBef>
              <a:defRPr/>
            </a:pPr>
            <a:r>
              <a:rPr lang="en-AU" altLang="en-US" dirty="0"/>
              <a:t>It’s important to remember that this isn’t an accident or coincidence. Pokies are programmed using sophisticated psychological techniques to maximise users’ bet sizes and time spent on the machine. This </a:t>
            </a:r>
            <a:r>
              <a:rPr lang="en-AU" altLang="en-US" dirty="0">
                <a:highlight>
                  <a:srgbClr val="FFFF00"/>
                </a:highlight>
              </a:rPr>
              <a:t>contributes to </a:t>
            </a:r>
            <a:r>
              <a:rPr lang="en-AU" altLang="en-US" dirty="0"/>
              <a:t>the game’s potential to be addictive. </a:t>
            </a:r>
          </a:p>
          <a:p>
            <a:pPr eaLnBrk="1" hangingPunct="1">
              <a:spcBef>
                <a:spcPct val="0"/>
              </a:spcBef>
              <a:defRPr/>
            </a:pPr>
            <a:endParaRPr lang="en-AU" altLang="en-US" b="1" dirty="0"/>
          </a:p>
          <a:p>
            <a:pPr eaLnBrk="1" hangingPunct="1">
              <a:spcBef>
                <a:spcPct val="0"/>
              </a:spcBef>
              <a:defRPr/>
            </a:pPr>
            <a:r>
              <a:rPr lang="en-AU" altLang="en-US" b="1" dirty="0"/>
              <a:t>References:</a:t>
            </a:r>
          </a:p>
          <a:p>
            <a:pPr eaLnBrk="1" hangingPunct="1">
              <a:spcBef>
                <a:spcPct val="0"/>
              </a:spcBef>
              <a:defRPr/>
            </a:pPr>
            <a:r>
              <a:rPr lang="en-AU" dirty="0" err="1">
                <a:solidFill>
                  <a:srgbClr val="212121"/>
                </a:solidFill>
                <a:latin typeface="Roboto" panose="02000000000000000000" pitchFamily="2" charset="0"/>
              </a:rPr>
              <a:t>Anselme</a:t>
            </a:r>
            <a:r>
              <a:rPr lang="en-AU" dirty="0">
                <a:solidFill>
                  <a:srgbClr val="212121"/>
                </a:solidFill>
                <a:latin typeface="Roboto" panose="02000000000000000000" pitchFamily="2" charset="0"/>
              </a:rPr>
              <a:t>, P., &amp; Robinson, M. J. (2013). What motivates gambling </a:t>
            </a:r>
            <a:r>
              <a:rPr lang="en-AU" dirty="0" err="1">
                <a:solidFill>
                  <a:srgbClr val="212121"/>
                </a:solidFill>
                <a:latin typeface="Roboto" panose="02000000000000000000" pitchFamily="2" charset="0"/>
              </a:rPr>
              <a:t>behavior</a:t>
            </a:r>
            <a:r>
              <a:rPr lang="en-AU" dirty="0">
                <a:solidFill>
                  <a:srgbClr val="212121"/>
                </a:solidFill>
                <a:latin typeface="Roboto" panose="02000000000000000000" pitchFamily="2" charset="0"/>
              </a:rPr>
              <a:t>? Insight into dopamine's role. </a:t>
            </a:r>
            <a:r>
              <a:rPr lang="en-AU" i="1" dirty="0">
                <a:solidFill>
                  <a:srgbClr val="212121"/>
                </a:solidFill>
                <a:latin typeface="Roboto" panose="02000000000000000000" pitchFamily="2" charset="0"/>
              </a:rPr>
              <a:t>Frontiers in </a:t>
            </a:r>
            <a:r>
              <a:rPr lang="en-AU" i="1" dirty="0" err="1">
                <a:solidFill>
                  <a:srgbClr val="212121"/>
                </a:solidFill>
                <a:latin typeface="Roboto" panose="02000000000000000000" pitchFamily="2" charset="0"/>
              </a:rPr>
              <a:t>behavioral</a:t>
            </a:r>
            <a:r>
              <a:rPr lang="en-AU" i="1" dirty="0">
                <a:solidFill>
                  <a:srgbClr val="212121"/>
                </a:solidFill>
                <a:latin typeface="Roboto" panose="02000000000000000000" pitchFamily="2" charset="0"/>
              </a:rPr>
              <a:t> neuroscience</a:t>
            </a:r>
            <a:r>
              <a:rPr lang="en-AU" dirty="0">
                <a:solidFill>
                  <a:srgbClr val="212121"/>
                </a:solidFill>
                <a:latin typeface="Roboto" panose="02000000000000000000" pitchFamily="2" charset="0"/>
              </a:rPr>
              <a:t>, </a:t>
            </a:r>
            <a:r>
              <a:rPr lang="en-AU" i="1" dirty="0">
                <a:solidFill>
                  <a:srgbClr val="212121"/>
                </a:solidFill>
                <a:latin typeface="Roboto" panose="02000000000000000000" pitchFamily="2" charset="0"/>
              </a:rPr>
              <a:t>7</a:t>
            </a:r>
            <a:r>
              <a:rPr lang="en-AU" dirty="0">
                <a:solidFill>
                  <a:srgbClr val="212121"/>
                </a:solidFill>
                <a:latin typeface="Roboto" panose="02000000000000000000" pitchFamily="2" charset="0"/>
              </a:rPr>
              <a:t>, 182. https://doi.org/10.3389/fnbeh.2013.00182</a:t>
            </a:r>
            <a:endParaRPr lang="en-AU" altLang="en-US" dirty="0"/>
          </a:p>
          <a:p>
            <a:pPr eaLnBrk="1" hangingPunct="1">
              <a:spcBef>
                <a:spcPct val="0"/>
              </a:spcBef>
              <a:defRPr/>
            </a:pPr>
            <a:r>
              <a:rPr lang="en-AU" altLang="en-US" dirty="0"/>
              <a:t>Australian Gambling Research Centre. (2017). </a:t>
            </a:r>
            <a:r>
              <a:rPr lang="en-AU" altLang="en-US" i="1" dirty="0"/>
              <a:t>How electronic gambling machines work</a:t>
            </a:r>
            <a:r>
              <a:rPr lang="en-AU" altLang="en-US" dirty="0"/>
              <a:t>. Australian Institute of Family Studies. https://aifs.gov.au/resources/policy-and-practice-papers/how-electronic-gambling-machines-work</a:t>
            </a:r>
          </a:p>
        </p:txBody>
      </p:sp>
      <p:sp>
        <p:nvSpPr>
          <p:cNvPr id="11268" name="Slide Number Placeholder 3">
            <a:extLst>
              <a:ext uri="{FF2B5EF4-FFF2-40B4-BE49-F238E27FC236}">
                <a16:creationId xmlns:a16="http://schemas.microsoft.com/office/drawing/2014/main" id="{E56E9008-8FC0-8DEA-7C22-E257CC1528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EA40BE0-D15C-400C-A444-67B59880F902}" type="slidenum">
              <a:rPr lang="en-AU" altLang="en-US" smtClean="0"/>
              <a:pPr fontAlgn="base">
                <a:spcBef>
                  <a:spcPct val="0"/>
                </a:spcBef>
                <a:spcAft>
                  <a:spcPct val="0"/>
                </a:spcAft>
              </a:pPr>
              <a:t>5</a:t>
            </a:fld>
            <a:endParaRPr lang="en-AU"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1FC9DF0E-B046-75B7-838C-3934DE7A11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172972F9-2B4A-AD5F-850E-BC078AD893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a:t>Speaker’s notes:</a:t>
            </a:r>
          </a:p>
          <a:p>
            <a:r>
              <a:rPr lang="en-AU" altLang="en-US"/>
              <a:t>This video provides some useful insight into how near misses impact the brain.</a:t>
            </a:r>
          </a:p>
          <a:p>
            <a:endParaRPr lang="en-AU" altLang="en-US"/>
          </a:p>
          <a:p>
            <a:r>
              <a:rPr lang="en-AU" altLang="en-US" b="1"/>
              <a:t>References:</a:t>
            </a:r>
          </a:p>
          <a:p>
            <a:r>
              <a:rPr lang="en-AU" altLang="en-US"/>
              <a:t>Victorian Responsible Gambling Foundation. (2019). </a:t>
            </a:r>
            <a:r>
              <a:rPr lang="en-AU" altLang="en-US" i="1"/>
              <a:t>Can You Beat The Odds – The Near Miss Effect. </a:t>
            </a:r>
            <a:r>
              <a:rPr lang="en-AU" altLang="en-US"/>
              <a:t>https://www.youtube.com/watch?v=jS9LjzPPRmA</a:t>
            </a:r>
          </a:p>
        </p:txBody>
      </p:sp>
      <p:sp>
        <p:nvSpPr>
          <p:cNvPr id="4" name="Slide Number Placeholder 3">
            <a:extLst>
              <a:ext uri="{FF2B5EF4-FFF2-40B4-BE49-F238E27FC236}">
                <a16:creationId xmlns:a16="http://schemas.microsoft.com/office/drawing/2014/main" id="{7BFAEC67-158A-1380-FD76-0BE075FFB046}"/>
              </a:ext>
            </a:extLst>
          </p:cNvPr>
          <p:cNvSpPr>
            <a:spLocks noGrp="1"/>
          </p:cNvSpPr>
          <p:nvPr>
            <p:ph type="sldNum" sz="quarter" idx="5"/>
          </p:nvPr>
        </p:nvSpPr>
        <p:spPr/>
        <p:txBody>
          <a:bodyPr/>
          <a:lstStyle/>
          <a:p>
            <a:pPr>
              <a:defRPr/>
            </a:pPr>
            <a:fld id="{388B5265-4A2F-4356-8495-22E870EA6A11}" type="slidenum">
              <a:rPr lang="en-AU" smtClean="0"/>
              <a:pPr>
                <a:defRPr/>
              </a:pPr>
              <a:t>6</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DF0CFAB-896C-F4CA-53DA-3CBF61BCF4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C2B6DDDC-1EC5-8C57-487A-D9C188D656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a:t>Speaker’s notes:</a:t>
            </a:r>
          </a:p>
          <a:p>
            <a:pPr eaLnBrk="1" hangingPunct="1">
              <a:spcBef>
                <a:spcPct val="0"/>
              </a:spcBef>
            </a:pPr>
            <a:r>
              <a:rPr lang="en-AU" altLang="en-US"/>
              <a:t>An excess amount of dopamine in the brain can have big impacts. When someone gambles too often, it can affect the way they process information, control impulses and weigh up risks. In some cases, when a person is experiencing severe gambling harm, they can go through symptoms of withdrawal, such as distress, agitation and insomnia – similar to the experiences of alcohol or drug abuse. This is how it can become difficult to stop gambling.</a:t>
            </a:r>
          </a:p>
          <a:p>
            <a:pPr eaLnBrk="1" hangingPunct="1">
              <a:spcBef>
                <a:spcPct val="0"/>
              </a:spcBef>
            </a:pPr>
            <a:endParaRPr lang="en-AU" altLang="en-US"/>
          </a:p>
          <a:p>
            <a:pPr eaLnBrk="1" hangingPunct="1">
              <a:spcBef>
                <a:spcPct val="0"/>
              </a:spcBef>
            </a:pPr>
            <a:r>
              <a:rPr lang="en-AU" altLang="en-US" b="1"/>
              <a:t>References:</a:t>
            </a:r>
          </a:p>
          <a:p>
            <a:pPr eaLnBrk="1" hangingPunct="1">
              <a:spcBef>
                <a:spcPct val="0"/>
              </a:spcBef>
            </a:pPr>
            <a:r>
              <a:rPr lang="en-AU" altLang="en-US">
                <a:solidFill>
                  <a:srgbClr val="212121"/>
                </a:solidFill>
                <a:latin typeface="Roboto" panose="02000000000000000000" pitchFamily="2" charset="0"/>
              </a:rPr>
              <a:t>Anselme, P., &amp; Robinson, M. J. (2013). What motivates gambling behavior? Insight into dopamine's role. </a:t>
            </a:r>
            <a:r>
              <a:rPr lang="en-AU" altLang="en-US" i="1">
                <a:solidFill>
                  <a:srgbClr val="212121"/>
                </a:solidFill>
                <a:latin typeface="Roboto" panose="02000000000000000000" pitchFamily="2" charset="0"/>
              </a:rPr>
              <a:t>Frontiers in behavioral neuroscience</a:t>
            </a:r>
            <a:r>
              <a:rPr lang="en-AU" altLang="en-US">
                <a:solidFill>
                  <a:srgbClr val="212121"/>
                </a:solidFill>
                <a:latin typeface="Roboto" panose="02000000000000000000" pitchFamily="2" charset="0"/>
              </a:rPr>
              <a:t>, </a:t>
            </a:r>
            <a:r>
              <a:rPr lang="en-AU" altLang="en-US" i="1">
                <a:solidFill>
                  <a:srgbClr val="212121"/>
                </a:solidFill>
                <a:latin typeface="Roboto" panose="02000000000000000000" pitchFamily="2" charset="0"/>
              </a:rPr>
              <a:t>7</a:t>
            </a:r>
            <a:r>
              <a:rPr lang="en-AU" altLang="en-US">
                <a:solidFill>
                  <a:srgbClr val="212121"/>
                </a:solidFill>
                <a:latin typeface="Roboto" panose="02000000000000000000" pitchFamily="2" charset="0"/>
              </a:rPr>
              <a:t>, 182. https://doi.org/10.3389/fnbeh.2013.00182</a:t>
            </a:r>
            <a:endParaRPr lang="en-AU" altLang="en-US"/>
          </a:p>
        </p:txBody>
      </p:sp>
      <p:sp>
        <p:nvSpPr>
          <p:cNvPr id="15364" name="Slide Number Placeholder 3">
            <a:extLst>
              <a:ext uri="{FF2B5EF4-FFF2-40B4-BE49-F238E27FC236}">
                <a16:creationId xmlns:a16="http://schemas.microsoft.com/office/drawing/2014/main" id="{4FB1F85B-4528-0C5D-D922-AF42E8542D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EC89B53-EAA9-43D9-BF6A-6E0A7C692FA3}" type="slidenum">
              <a:rPr lang="en-AU" altLang="en-US" smtClean="0"/>
              <a:pPr fontAlgn="base">
                <a:spcBef>
                  <a:spcPct val="0"/>
                </a:spcBef>
                <a:spcAft>
                  <a:spcPct val="0"/>
                </a:spcAft>
              </a:pPr>
              <a:t>7</a:t>
            </a:fld>
            <a:endParaRPr lang="en-AU"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A5AE2D8-78D2-73A8-92D3-5D741F0722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7047EA8F-01A7-8334-147C-E070B7ABB0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a:t>Speaker’s notes:</a:t>
            </a:r>
          </a:p>
          <a:p>
            <a:pPr eaLnBrk="1" hangingPunct="1">
              <a:spcBef>
                <a:spcPct val="0"/>
              </a:spcBef>
            </a:pPr>
            <a:r>
              <a:rPr lang="en-AU" altLang="en-US"/>
              <a:t>These tips can help you avoid gambling harm and practice safer gambling. </a:t>
            </a:r>
          </a:p>
          <a:p>
            <a:pPr eaLnBrk="1" hangingPunct="1">
              <a:spcBef>
                <a:spcPct val="0"/>
              </a:spcBef>
            </a:pPr>
            <a:endParaRPr lang="en-AU" altLang="en-US"/>
          </a:p>
          <a:p>
            <a:pPr eaLnBrk="1" hangingPunct="1">
              <a:spcBef>
                <a:spcPct val="0"/>
              </a:spcBef>
            </a:pPr>
            <a:r>
              <a:rPr lang="en-AU" altLang="en-US"/>
              <a:t>Tip 1: Understand the risk.</a:t>
            </a:r>
          </a:p>
          <a:p>
            <a:pPr eaLnBrk="1" hangingPunct="1">
              <a:spcBef>
                <a:spcPct val="0"/>
              </a:spcBef>
            </a:pPr>
            <a:r>
              <a:rPr lang="en-AU" altLang="en-US">
                <a:solidFill>
                  <a:srgbClr val="524B48"/>
                </a:solidFill>
                <a:latin typeface="Metropolis-Regular"/>
              </a:rPr>
              <a:t>When we’re honest with ourselves about the risks of gambling, it’s easier to understand that the likelihood of winning isn’t very high. Remember the gambling industry exists to make a profit. There is a high chance you will lose, and the odds will always be in the house’s favour. </a:t>
            </a:r>
          </a:p>
          <a:p>
            <a:pPr eaLnBrk="1" hangingPunct="1">
              <a:spcBef>
                <a:spcPct val="0"/>
              </a:spcBef>
            </a:pPr>
            <a:endParaRPr lang="en-AU" altLang="en-US">
              <a:solidFill>
                <a:srgbClr val="524B48"/>
              </a:solidFill>
              <a:latin typeface="Metropolis-Regular"/>
            </a:endParaRPr>
          </a:p>
          <a:p>
            <a:pPr eaLnBrk="1" hangingPunct="1">
              <a:spcBef>
                <a:spcPct val="0"/>
              </a:spcBef>
            </a:pPr>
            <a:r>
              <a:rPr lang="en-AU" altLang="en-US">
                <a:solidFill>
                  <a:srgbClr val="524B48"/>
                </a:solidFill>
                <a:latin typeface="Metropolis-Regular"/>
              </a:rPr>
              <a:t>Tip 2: Set limits with your money.</a:t>
            </a:r>
          </a:p>
          <a:p>
            <a:pPr eaLnBrk="1" hangingPunct="1">
              <a:spcBef>
                <a:spcPct val="0"/>
              </a:spcBef>
            </a:pPr>
            <a:r>
              <a:rPr lang="en-AU" altLang="en-US">
                <a:solidFill>
                  <a:srgbClr val="524B48"/>
                </a:solidFill>
                <a:latin typeface="Metropolis-Regular"/>
              </a:rPr>
              <a:t>Decide in advance the amount of money you will spend on gambling per week or month. Keep an eye on your current and past spending. Try look for patterns or trends.</a:t>
            </a:r>
          </a:p>
          <a:p>
            <a:pPr eaLnBrk="1" hangingPunct="1">
              <a:spcBef>
                <a:spcPct val="0"/>
              </a:spcBef>
            </a:pPr>
            <a:endParaRPr lang="en-AU" altLang="en-US">
              <a:solidFill>
                <a:srgbClr val="524B48"/>
              </a:solidFill>
              <a:latin typeface="Metropolis-Regular"/>
            </a:endParaRPr>
          </a:p>
          <a:p>
            <a:pPr eaLnBrk="1" hangingPunct="1">
              <a:spcBef>
                <a:spcPct val="0"/>
              </a:spcBef>
            </a:pPr>
            <a:r>
              <a:rPr lang="en-AU" altLang="en-US">
                <a:solidFill>
                  <a:srgbClr val="524B48"/>
                </a:solidFill>
                <a:latin typeface="Metropolis-Regular"/>
              </a:rPr>
              <a:t>Tip 3: Set limits with your time. </a:t>
            </a:r>
          </a:p>
          <a:p>
            <a:pPr eaLnBrk="1" hangingPunct="1">
              <a:spcBef>
                <a:spcPct val="0"/>
              </a:spcBef>
            </a:pPr>
            <a:r>
              <a:rPr lang="en-AU" altLang="en-US">
                <a:solidFill>
                  <a:srgbClr val="524B48"/>
                </a:solidFill>
                <a:latin typeface="Metropolis-Regular"/>
              </a:rPr>
              <a:t>It can be easy to lose track of time. Set start times and finish times for when you will gamble. Choose an ideal duration for play. Set a timer to remind you to stop or take a break in play.</a:t>
            </a:r>
          </a:p>
          <a:p>
            <a:pPr eaLnBrk="1" hangingPunct="1">
              <a:spcBef>
                <a:spcPct val="0"/>
              </a:spcBef>
            </a:pPr>
            <a:endParaRPr lang="en-AU" altLang="en-US">
              <a:solidFill>
                <a:srgbClr val="524B48"/>
              </a:solidFill>
              <a:latin typeface="Metropolis-Regular"/>
            </a:endParaRPr>
          </a:p>
          <a:p>
            <a:pPr eaLnBrk="1" hangingPunct="1">
              <a:spcBef>
                <a:spcPct val="0"/>
              </a:spcBef>
            </a:pPr>
            <a:r>
              <a:rPr lang="en-AU" altLang="en-US">
                <a:solidFill>
                  <a:srgbClr val="524B48"/>
                </a:solidFill>
                <a:latin typeface="Metropolis-Regular"/>
              </a:rPr>
              <a:t>Tip 4: Only gamble with a clear mind.</a:t>
            </a:r>
          </a:p>
          <a:p>
            <a:pPr eaLnBrk="1" hangingPunct="1">
              <a:spcBef>
                <a:spcPct val="0"/>
              </a:spcBef>
            </a:pPr>
            <a:r>
              <a:rPr lang="en-AU" altLang="en-US">
                <a:solidFill>
                  <a:srgbClr val="524B48"/>
                </a:solidFill>
                <a:latin typeface="Metropolis-Regular"/>
              </a:rPr>
              <a:t>Sometimes when we’re having fun, we can be tempted to gamble while drinking or using drugs. But this can be dangerous as it changes the way we make decisions. Likewise, try not to gamble when you’re feeling down, stressed or bored as this can also lead us to make different choices.</a:t>
            </a:r>
          </a:p>
          <a:p>
            <a:pPr eaLnBrk="1" hangingPunct="1">
              <a:spcBef>
                <a:spcPct val="0"/>
              </a:spcBef>
            </a:pPr>
            <a:endParaRPr lang="en-AU" altLang="en-US">
              <a:solidFill>
                <a:srgbClr val="524B48"/>
              </a:solidFill>
              <a:latin typeface="Metropolis-Regular"/>
            </a:endParaRPr>
          </a:p>
          <a:p>
            <a:pPr eaLnBrk="1" hangingPunct="1">
              <a:spcBef>
                <a:spcPct val="0"/>
              </a:spcBef>
            </a:pPr>
            <a:r>
              <a:rPr lang="en-AU" altLang="en-US">
                <a:solidFill>
                  <a:srgbClr val="524B48"/>
                </a:solidFill>
                <a:latin typeface="Metropolis-Regular"/>
              </a:rPr>
              <a:t>Tip 5: Maintain balance in your life.</a:t>
            </a:r>
          </a:p>
          <a:p>
            <a:pPr eaLnBrk="1" hangingPunct="1">
              <a:spcBef>
                <a:spcPct val="0"/>
              </a:spcBef>
            </a:pPr>
            <a:r>
              <a:rPr lang="en-AU" altLang="en-US">
                <a:solidFill>
                  <a:srgbClr val="524B48"/>
                </a:solidFill>
                <a:latin typeface="Metropolis-Regular"/>
              </a:rPr>
              <a:t>Remember that gambling shouldn’t take up all of your time. It is important to balance your time with other important things in your life, like spending time with friends and family, playing a sport or starting a creative project. If you find that your gambling is taking up too much of your time or you’re spending less time partaking in other important parts of your life, it might be time to seek help.</a:t>
            </a:r>
          </a:p>
          <a:p>
            <a:pPr eaLnBrk="1" hangingPunct="1">
              <a:spcBef>
                <a:spcPct val="0"/>
              </a:spcBef>
            </a:pPr>
            <a:endParaRPr lang="en-AU" altLang="en-US"/>
          </a:p>
          <a:p>
            <a:pPr eaLnBrk="1" hangingPunct="1">
              <a:spcBef>
                <a:spcPct val="0"/>
              </a:spcBef>
            </a:pPr>
            <a:r>
              <a:rPr lang="en-AU" altLang="en-US" b="1"/>
              <a:t>References:</a:t>
            </a:r>
            <a:endParaRPr lang="en-AU" altLang="en-US"/>
          </a:p>
          <a:p>
            <a:pPr eaLnBrk="1" hangingPunct="1">
              <a:spcBef>
                <a:spcPct val="0"/>
              </a:spcBef>
            </a:pPr>
            <a:r>
              <a:rPr lang="en-AU" altLang="en-US"/>
              <a:t>Gambling Help Queensland. (2024). </a:t>
            </a:r>
            <a:r>
              <a:rPr lang="en-AU" altLang="en-US" i="1"/>
              <a:t>Tips for Safer Gambling</a:t>
            </a:r>
            <a:r>
              <a:rPr lang="en-AU" altLang="en-US"/>
              <a:t>. https://www.gamblinghelpqld.org.au/tips-to-avoid-risky-gambling </a:t>
            </a:r>
          </a:p>
          <a:p>
            <a:pPr eaLnBrk="1" hangingPunct="1">
              <a:spcBef>
                <a:spcPct val="0"/>
              </a:spcBef>
            </a:pPr>
            <a:r>
              <a:rPr lang="en-AU" altLang="en-US"/>
              <a:t>Multnomah County. (2024). </a:t>
            </a:r>
            <a:r>
              <a:rPr lang="en-AU" altLang="en-US" i="1"/>
              <a:t>10 Tips for Safer Gambling. </a:t>
            </a:r>
            <a:r>
              <a:rPr lang="en-AU" altLang="en-US"/>
              <a:t>https://www.multco.us/behavioral-health/10-tips-safer-gambling</a:t>
            </a:r>
          </a:p>
          <a:p>
            <a:pPr eaLnBrk="1" hangingPunct="1">
              <a:spcBef>
                <a:spcPct val="0"/>
              </a:spcBef>
            </a:pPr>
            <a:r>
              <a:rPr lang="en-AU" altLang="en-US"/>
              <a:t>Responsible Gambling Council. (2024). </a:t>
            </a:r>
            <a:r>
              <a:rPr lang="en-AU" altLang="en-US" i="1"/>
              <a:t>Take a Safer Approach to Gambling: How to take precautions from the risks of gambling (especially online). </a:t>
            </a:r>
            <a:r>
              <a:rPr lang="en-AU" altLang="en-US"/>
              <a:t>https://www.responsiblegambling.org/for-the-public/safer-play/safer-gambling-tips/</a:t>
            </a:r>
          </a:p>
          <a:p>
            <a:pPr eaLnBrk="1" hangingPunct="1">
              <a:spcBef>
                <a:spcPct val="0"/>
              </a:spcBef>
            </a:pPr>
            <a:endParaRPr lang="en-AU" altLang="en-US"/>
          </a:p>
        </p:txBody>
      </p:sp>
      <p:sp>
        <p:nvSpPr>
          <p:cNvPr id="17412" name="Slide Number Placeholder 3">
            <a:extLst>
              <a:ext uri="{FF2B5EF4-FFF2-40B4-BE49-F238E27FC236}">
                <a16:creationId xmlns:a16="http://schemas.microsoft.com/office/drawing/2014/main" id="{7C11C478-F395-A4EF-5259-7A730D6956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6DFF359-6CBA-4E34-A640-DC244471F13A}" type="slidenum">
              <a:rPr lang="en-AU" altLang="en-US" smtClean="0"/>
              <a:pPr fontAlgn="base">
                <a:spcBef>
                  <a:spcPct val="0"/>
                </a:spcBef>
                <a:spcAft>
                  <a:spcPct val="0"/>
                </a:spcAft>
              </a:pPr>
              <a:t>8</a:t>
            </a:fld>
            <a:endParaRPr lang="en-AU"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50AD6519-EC1D-450C-ABA3-0910BB67F9AF}" type="slidenum">
              <a:rPr lang="en-AU" smtClean="0"/>
              <a:pPr>
                <a:defRPr/>
              </a:pPr>
              <a:t>9</a:t>
            </a:fld>
            <a:endParaRPr lang="en-AU"/>
          </a:p>
        </p:txBody>
      </p:sp>
    </p:spTree>
    <p:extLst>
      <p:ext uri="{BB962C8B-B14F-4D97-AF65-F5344CB8AC3E}">
        <p14:creationId xmlns:p14="http://schemas.microsoft.com/office/powerpoint/2010/main" val="3040851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F77C642-27B6-3D43-1FB2-7FB6458BFAB2}"/>
              </a:ext>
            </a:extLst>
          </p:cNvPr>
          <p:cNvSpPr>
            <a:spLocks noGrp="1"/>
          </p:cNvSpPr>
          <p:nvPr>
            <p:ph type="dt" sz="half" idx="10"/>
          </p:nvPr>
        </p:nvSpPr>
        <p:spPr/>
        <p:txBody>
          <a:bodyPr/>
          <a:lstStyle>
            <a:lvl1pPr>
              <a:defRPr/>
            </a:lvl1pPr>
          </a:lstStyle>
          <a:p>
            <a:pPr>
              <a:defRPr/>
            </a:pPr>
            <a:fld id="{78CC9327-AD4C-4790-86F9-DDBFF6EA451D}" type="datetimeFigureOut">
              <a:rPr lang="en-AU"/>
              <a:pPr>
                <a:defRPr/>
              </a:pPr>
              <a:t>6/09/2024</a:t>
            </a:fld>
            <a:endParaRPr lang="en-AU"/>
          </a:p>
        </p:txBody>
      </p:sp>
      <p:sp>
        <p:nvSpPr>
          <p:cNvPr id="5" name="Footer Placeholder 4">
            <a:extLst>
              <a:ext uri="{FF2B5EF4-FFF2-40B4-BE49-F238E27FC236}">
                <a16:creationId xmlns:a16="http://schemas.microsoft.com/office/drawing/2014/main" id="{E93DBFE0-1982-2B97-F3C1-ED75164CB38C}"/>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10BF6E39-096E-5DC1-AE00-0F4A6C8E4F9D}"/>
              </a:ext>
            </a:extLst>
          </p:cNvPr>
          <p:cNvSpPr>
            <a:spLocks noGrp="1"/>
          </p:cNvSpPr>
          <p:nvPr>
            <p:ph type="sldNum" sz="quarter" idx="12"/>
          </p:nvPr>
        </p:nvSpPr>
        <p:spPr/>
        <p:txBody>
          <a:bodyPr/>
          <a:lstStyle>
            <a:lvl1pPr>
              <a:defRPr/>
            </a:lvl1pPr>
          </a:lstStyle>
          <a:p>
            <a:pPr>
              <a:defRPr/>
            </a:pPr>
            <a:fld id="{C6C513FE-2B5A-4613-8990-B638522B3820}" type="slidenum">
              <a:rPr lang="en-AU"/>
              <a:pPr>
                <a:defRPr/>
              </a:pPr>
              <a:t>‹#›</a:t>
            </a:fld>
            <a:endParaRPr lang="en-AU"/>
          </a:p>
        </p:txBody>
      </p:sp>
    </p:spTree>
    <p:extLst>
      <p:ext uri="{BB962C8B-B14F-4D97-AF65-F5344CB8AC3E}">
        <p14:creationId xmlns:p14="http://schemas.microsoft.com/office/powerpoint/2010/main" val="56616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BAEFA02-96A1-5D59-AE12-907AFFC91958}"/>
              </a:ext>
            </a:extLst>
          </p:cNvPr>
          <p:cNvSpPr>
            <a:spLocks noGrp="1"/>
          </p:cNvSpPr>
          <p:nvPr>
            <p:ph type="dt" sz="half" idx="10"/>
          </p:nvPr>
        </p:nvSpPr>
        <p:spPr/>
        <p:txBody>
          <a:bodyPr/>
          <a:lstStyle>
            <a:lvl1pPr>
              <a:defRPr/>
            </a:lvl1pPr>
          </a:lstStyle>
          <a:p>
            <a:pPr>
              <a:defRPr/>
            </a:pPr>
            <a:fld id="{71E3C370-F09F-4208-B99D-B9F8B535C495}" type="datetimeFigureOut">
              <a:rPr lang="en-AU"/>
              <a:pPr>
                <a:defRPr/>
              </a:pPr>
              <a:t>6/09/2024</a:t>
            </a:fld>
            <a:endParaRPr lang="en-AU"/>
          </a:p>
        </p:txBody>
      </p:sp>
      <p:sp>
        <p:nvSpPr>
          <p:cNvPr id="5" name="Footer Placeholder 4">
            <a:extLst>
              <a:ext uri="{FF2B5EF4-FFF2-40B4-BE49-F238E27FC236}">
                <a16:creationId xmlns:a16="http://schemas.microsoft.com/office/drawing/2014/main" id="{C77A7119-CD26-A13A-7BDC-2EAE515C73A9}"/>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1CEA0BE4-3B42-519C-F620-504C3A553369}"/>
              </a:ext>
            </a:extLst>
          </p:cNvPr>
          <p:cNvSpPr>
            <a:spLocks noGrp="1"/>
          </p:cNvSpPr>
          <p:nvPr>
            <p:ph type="sldNum" sz="quarter" idx="12"/>
          </p:nvPr>
        </p:nvSpPr>
        <p:spPr/>
        <p:txBody>
          <a:bodyPr/>
          <a:lstStyle>
            <a:lvl1pPr>
              <a:defRPr/>
            </a:lvl1pPr>
          </a:lstStyle>
          <a:p>
            <a:pPr>
              <a:defRPr/>
            </a:pPr>
            <a:fld id="{2210EAAC-F145-4801-857E-74DE4CF8BAEF}" type="slidenum">
              <a:rPr lang="en-AU"/>
              <a:pPr>
                <a:defRPr/>
              </a:pPr>
              <a:t>‹#›</a:t>
            </a:fld>
            <a:endParaRPr lang="en-AU"/>
          </a:p>
        </p:txBody>
      </p:sp>
    </p:spTree>
    <p:extLst>
      <p:ext uri="{BB962C8B-B14F-4D97-AF65-F5344CB8AC3E}">
        <p14:creationId xmlns:p14="http://schemas.microsoft.com/office/powerpoint/2010/main" val="2855903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C857105-9418-1C22-0B79-345841572F43}"/>
              </a:ext>
            </a:extLst>
          </p:cNvPr>
          <p:cNvSpPr>
            <a:spLocks noGrp="1"/>
          </p:cNvSpPr>
          <p:nvPr>
            <p:ph type="dt" sz="half" idx="10"/>
          </p:nvPr>
        </p:nvSpPr>
        <p:spPr/>
        <p:txBody>
          <a:bodyPr/>
          <a:lstStyle>
            <a:lvl1pPr>
              <a:defRPr/>
            </a:lvl1pPr>
          </a:lstStyle>
          <a:p>
            <a:pPr>
              <a:defRPr/>
            </a:pPr>
            <a:fld id="{CE37C27E-AB7D-4969-8FCA-702D09AC7964}" type="datetimeFigureOut">
              <a:rPr lang="en-AU"/>
              <a:pPr>
                <a:defRPr/>
              </a:pPr>
              <a:t>6/09/2024</a:t>
            </a:fld>
            <a:endParaRPr lang="en-AU"/>
          </a:p>
        </p:txBody>
      </p:sp>
      <p:sp>
        <p:nvSpPr>
          <p:cNvPr id="5" name="Footer Placeholder 4">
            <a:extLst>
              <a:ext uri="{FF2B5EF4-FFF2-40B4-BE49-F238E27FC236}">
                <a16:creationId xmlns:a16="http://schemas.microsoft.com/office/drawing/2014/main" id="{081A7E0F-42DD-2C42-BE48-0266A9A4497D}"/>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C87064E0-4338-B9FA-3D0E-619ED98A8F71}"/>
              </a:ext>
            </a:extLst>
          </p:cNvPr>
          <p:cNvSpPr>
            <a:spLocks noGrp="1"/>
          </p:cNvSpPr>
          <p:nvPr>
            <p:ph type="sldNum" sz="quarter" idx="12"/>
          </p:nvPr>
        </p:nvSpPr>
        <p:spPr/>
        <p:txBody>
          <a:bodyPr/>
          <a:lstStyle>
            <a:lvl1pPr>
              <a:defRPr/>
            </a:lvl1pPr>
          </a:lstStyle>
          <a:p>
            <a:pPr>
              <a:defRPr/>
            </a:pPr>
            <a:fld id="{1AC58299-0F05-4DCA-8B4B-A4C5A642BE3E}" type="slidenum">
              <a:rPr lang="en-AU"/>
              <a:pPr>
                <a:defRPr/>
              </a:pPr>
              <a:t>‹#›</a:t>
            </a:fld>
            <a:endParaRPr lang="en-AU"/>
          </a:p>
        </p:txBody>
      </p:sp>
    </p:spTree>
    <p:extLst>
      <p:ext uri="{BB962C8B-B14F-4D97-AF65-F5344CB8AC3E}">
        <p14:creationId xmlns:p14="http://schemas.microsoft.com/office/powerpoint/2010/main" val="155807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7510323-C428-3AD8-4045-94CE45C10029}"/>
              </a:ext>
            </a:extLst>
          </p:cNvPr>
          <p:cNvSpPr>
            <a:spLocks noGrp="1"/>
          </p:cNvSpPr>
          <p:nvPr>
            <p:ph type="dt" sz="half" idx="10"/>
          </p:nvPr>
        </p:nvSpPr>
        <p:spPr/>
        <p:txBody>
          <a:bodyPr/>
          <a:lstStyle>
            <a:lvl1pPr>
              <a:defRPr/>
            </a:lvl1pPr>
          </a:lstStyle>
          <a:p>
            <a:pPr>
              <a:defRPr/>
            </a:pPr>
            <a:fld id="{9DD84B4C-8D23-46F1-9C8E-5DAFEA9842AF}" type="datetimeFigureOut">
              <a:rPr lang="en-AU"/>
              <a:pPr>
                <a:defRPr/>
              </a:pPr>
              <a:t>6/09/2024</a:t>
            </a:fld>
            <a:endParaRPr lang="en-AU"/>
          </a:p>
        </p:txBody>
      </p:sp>
      <p:sp>
        <p:nvSpPr>
          <p:cNvPr id="5" name="Footer Placeholder 4">
            <a:extLst>
              <a:ext uri="{FF2B5EF4-FFF2-40B4-BE49-F238E27FC236}">
                <a16:creationId xmlns:a16="http://schemas.microsoft.com/office/drawing/2014/main" id="{79E2ECAE-0BE3-8969-362C-FF20DFDBBF15}"/>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12FC125B-435C-1827-BBD0-183760885B0C}"/>
              </a:ext>
            </a:extLst>
          </p:cNvPr>
          <p:cNvSpPr>
            <a:spLocks noGrp="1"/>
          </p:cNvSpPr>
          <p:nvPr>
            <p:ph type="sldNum" sz="quarter" idx="12"/>
          </p:nvPr>
        </p:nvSpPr>
        <p:spPr/>
        <p:txBody>
          <a:bodyPr/>
          <a:lstStyle>
            <a:lvl1pPr>
              <a:defRPr/>
            </a:lvl1pPr>
          </a:lstStyle>
          <a:p>
            <a:pPr>
              <a:defRPr/>
            </a:pPr>
            <a:fld id="{826C82BB-6608-4DE2-B05F-8F4E7F494176}" type="slidenum">
              <a:rPr lang="en-AU"/>
              <a:pPr>
                <a:defRPr/>
              </a:pPr>
              <a:t>‹#›</a:t>
            </a:fld>
            <a:endParaRPr lang="en-AU"/>
          </a:p>
        </p:txBody>
      </p:sp>
    </p:spTree>
    <p:extLst>
      <p:ext uri="{BB962C8B-B14F-4D97-AF65-F5344CB8AC3E}">
        <p14:creationId xmlns:p14="http://schemas.microsoft.com/office/powerpoint/2010/main" val="2226679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1FC201-6DE7-4D64-17AA-6FCA8CAEEDED}"/>
              </a:ext>
            </a:extLst>
          </p:cNvPr>
          <p:cNvSpPr>
            <a:spLocks noGrp="1"/>
          </p:cNvSpPr>
          <p:nvPr>
            <p:ph type="dt" sz="half" idx="10"/>
          </p:nvPr>
        </p:nvSpPr>
        <p:spPr/>
        <p:txBody>
          <a:bodyPr/>
          <a:lstStyle>
            <a:lvl1pPr>
              <a:defRPr/>
            </a:lvl1pPr>
          </a:lstStyle>
          <a:p>
            <a:pPr>
              <a:defRPr/>
            </a:pPr>
            <a:fld id="{72D96E63-B4E0-447B-A65B-EB4816E7E9EE}" type="datetimeFigureOut">
              <a:rPr lang="en-AU"/>
              <a:pPr>
                <a:defRPr/>
              </a:pPr>
              <a:t>6/09/2024</a:t>
            </a:fld>
            <a:endParaRPr lang="en-AU"/>
          </a:p>
        </p:txBody>
      </p:sp>
      <p:sp>
        <p:nvSpPr>
          <p:cNvPr id="5" name="Footer Placeholder 4">
            <a:extLst>
              <a:ext uri="{FF2B5EF4-FFF2-40B4-BE49-F238E27FC236}">
                <a16:creationId xmlns:a16="http://schemas.microsoft.com/office/drawing/2014/main" id="{340B5FDD-255D-A9F4-6002-FEDC79C243F7}"/>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265100DA-5C54-8A0A-9D5B-E19C8670E332}"/>
              </a:ext>
            </a:extLst>
          </p:cNvPr>
          <p:cNvSpPr>
            <a:spLocks noGrp="1"/>
          </p:cNvSpPr>
          <p:nvPr>
            <p:ph type="sldNum" sz="quarter" idx="12"/>
          </p:nvPr>
        </p:nvSpPr>
        <p:spPr/>
        <p:txBody>
          <a:bodyPr/>
          <a:lstStyle>
            <a:lvl1pPr>
              <a:defRPr/>
            </a:lvl1pPr>
          </a:lstStyle>
          <a:p>
            <a:pPr>
              <a:defRPr/>
            </a:pPr>
            <a:fld id="{F1935FCC-3ECB-4C1A-953B-A5ED415B3A38}" type="slidenum">
              <a:rPr lang="en-AU"/>
              <a:pPr>
                <a:defRPr/>
              </a:pPr>
              <a:t>‹#›</a:t>
            </a:fld>
            <a:endParaRPr lang="en-AU"/>
          </a:p>
        </p:txBody>
      </p:sp>
    </p:spTree>
    <p:extLst>
      <p:ext uri="{BB962C8B-B14F-4D97-AF65-F5344CB8AC3E}">
        <p14:creationId xmlns:p14="http://schemas.microsoft.com/office/powerpoint/2010/main" val="704377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EF126E7C-24A5-8EDC-8D22-F7916709B449}"/>
              </a:ext>
            </a:extLst>
          </p:cNvPr>
          <p:cNvSpPr>
            <a:spLocks noGrp="1"/>
          </p:cNvSpPr>
          <p:nvPr>
            <p:ph type="dt" sz="half" idx="10"/>
          </p:nvPr>
        </p:nvSpPr>
        <p:spPr/>
        <p:txBody>
          <a:bodyPr/>
          <a:lstStyle>
            <a:lvl1pPr>
              <a:defRPr/>
            </a:lvl1pPr>
          </a:lstStyle>
          <a:p>
            <a:pPr>
              <a:defRPr/>
            </a:pPr>
            <a:fld id="{E564056C-07CC-46F9-9DEA-C05E7BCC40E6}" type="datetimeFigureOut">
              <a:rPr lang="en-AU"/>
              <a:pPr>
                <a:defRPr/>
              </a:pPr>
              <a:t>6/09/2024</a:t>
            </a:fld>
            <a:endParaRPr lang="en-AU"/>
          </a:p>
        </p:txBody>
      </p:sp>
      <p:sp>
        <p:nvSpPr>
          <p:cNvPr id="6" name="Footer Placeholder 4">
            <a:extLst>
              <a:ext uri="{FF2B5EF4-FFF2-40B4-BE49-F238E27FC236}">
                <a16:creationId xmlns:a16="http://schemas.microsoft.com/office/drawing/2014/main" id="{171A8640-2F65-9369-7632-9A59CA84A38D}"/>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0E72D37C-7693-7F7C-D275-B18E4270773C}"/>
              </a:ext>
            </a:extLst>
          </p:cNvPr>
          <p:cNvSpPr>
            <a:spLocks noGrp="1"/>
          </p:cNvSpPr>
          <p:nvPr>
            <p:ph type="sldNum" sz="quarter" idx="12"/>
          </p:nvPr>
        </p:nvSpPr>
        <p:spPr/>
        <p:txBody>
          <a:bodyPr/>
          <a:lstStyle>
            <a:lvl1pPr>
              <a:defRPr/>
            </a:lvl1pPr>
          </a:lstStyle>
          <a:p>
            <a:pPr>
              <a:defRPr/>
            </a:pPr>
            <a:fld id="{750A0FDD-A389-4E6C-BDE8-504AD2E37934}" type="slidenum">
              <a:rPr lang="en-AU"/>
              <a:pPr>
                <a:defRPr/>
              </a:pPr>
              <a:t>‹#›</a:t>
            </a:fld>
            <a:endParaRPr lang="en-AU"/>
          </a:p>
        </p:txBody>
      </p:sp>
    </p:spTree>
    <p:extLst>
      <p:ext uri="{BB962C8B-B14F-4D97-AF65-F5344CB8AC3E}">
        <p14:creationId xmlns:p14="http://schemas.microsoft.com/office/powerpoint/2010/main" val="4239167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a:extLst>
              <a:ext uri="{FF2B5EF4-FFF2-40B4-BE49-F238E27FC236}">
                <a16:creationId xmlns:a16="http://schemas.microsoft.com/office/drawing/2014/main" id="{9F9F487C-60FB-12DF-E3C1-666762B13422}"/>
              </a:ext>
            </a:extLst>
          </p:cNvPr>
          <p:cNvSpPr>
            <a:spLocks noGrp="1"/>
          </p:cNvSpPr>
          <p:nvPr>
            <p:ph type="dt" sz="half" idx="10"/>
          </p:nvPr>
        </p:nvSpPr>
        <p:spPr/>
        <p:txBody>
          <a:bodyPr/>
          <a:lstStyle>
            <a:lvl1pPr>
              <a:defRPr/>
            </a:lvl1pPr>
          </a:lstStyle>
          <a:p>
            <a:pPr>
              <a:defRPr/>
            </a:pPr>
            <a:fld id="{C7256789-8E04-4150-A2BA-16C5144FF0BD}" type="datetimeFigureOut">
              <a:rPr lang="en-AU"/>
              <a:pPr>
                <a:defRPr/>
              </a:pPr>
              <a:t>6/09/2024</a:t>
            </a:fld>
            <a:endParaRPr lang="en-AU"/>
          </a:p>
        </p:txBody>
      </p:sp>
      <p:sp>
        <p:nvSpPr>
          <p:cNvPr id="8" name="Footer Placeholder 4">
            <a:extLst>
              <a:ext uri="{FF2B5EF4-FFF2-40B4-BE49-F238E27FC236}">
                <a16:creationId xmlns:a16="http://schemas.microsoft.com/office/drawing/2014/main" id="{25E5B2E8-F89A-7D72-573B-5615BF53E13F}"/>
              </a:ext>
            </a:extLst>
          </p:cNvPr>
          <p:cNvSpPr>
            <a:spLocks noGrp="1"/>
          </p:cNvSpPr>
          <p:nvPr>
            <p:ph type="ftr" sz="quarter" idx="11"/>
          </p:nvPr>
        </p:nvSpPr>
        <p:spPr/>
        <p:txBody>
          <a:bodyPr/>
          <a:lstStyle>
            <a:lvl1pPr>
              <a:defRPr/>
            </a:lvl1pPr>
          </a:lstStyle>
          <a:p>
            <a:pPr>
              <a:defRPr/>
            </a:pPr>
            <a:endParaRPr lang="en-AU"/>
          </a:p>
        </p:txBody>
      </p:sp>
      <p:sp>
        <p:nvSpPr>
          <p:cNvPr id="9" name="Slide Number Placeholder 5">
            <a:extLst>
              <a:ext uri="{FF2B5EF4-FFF2-40B4-BE49-F238E27FC236}">
                <a16:creationId xmlns:a16="http://schemas.microsoft.com/office/drawing/2014/main" id="{E85CB517-45C2-EA89-5587-9181E426CDED}"/>
              </a:ext>
            </a:extLst>
          </p:cNvPr>
          <p:cNvSpPr>
            <a:spLocks noGrp="1"/>
          </p:cNvSpPr>
          <p:nvPr>
            <p:ph type="sldNum" sz="quarter" idx="12"/>
          </p:nvPr>
        </p:nvSpPr>
        <p:spPr/>
        <p:txBody>
          <a:bodyPr/>
          <a:lstStyle>
            <a:lvl1pPr>
              <a:defRPr/>
            </a:lvl1pPr>
          </a:lstStyle>
          <a:p>
            <a:pPr>
              <a:defRPr/>
            </a:pPr>
            <a:fld id="{31BD0AE4-7D8D-4677-879E-00B13767DBFE}" type="slidenum">
              <a:rPr lang="en-AU"/>
              <a:pPr>
                <a:defRPr/>
              </a:pPr>
              <a:t>‹#›</a:t>
            </a:fld>
            <a:endParaRPr lang="en-AU"/>
          </a:p>
        </p:txBody>
      </p:sp>
    </p:spTree>
    <p:extLst>
      <p:ext uri="{BB962C8B-B14F-4D97-AF65-F5344CB8AC3E}">
        <p14:creationId xmlns:p14="http://schemas.microsoft.com/office/powerpoint/2010/main" val="3970265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a:extLst>
              <a:ext uri="{FF2B5EF4-FFF2-40B4-BE49-F238E27FC236}">
                <a16:creationId xmlns:a16="http://schemas.microsoft.com/office/drawing/2014/main" id="{F126962F-EB4B-92AD-A881-A38BB9D9E153}"/>
              </a:ext>
            </a:extLst>
          </p:cNvPr>
          <p:cNvSpPr>
            <a:spLocks noGrp="1"/>
          </p:cNvSpPr>
          <p:nvPr>
            <p:ph type="dt" sz="half" idx="10"/>
          </p:nvPr>
        </p:nvSpPr>
        <p:spPr/>
        <p:txBody>
          <a:bodyPr/>
          <a:lstStyle>
            <a:lvl1pPr>
              <a:defRPr/>
            </a:lvl1pPr>
          </a:lstStyle>
          <a:p>
            <a:pPr>
              <a:defRPr/>
            </a:pPr>
            <a:fld id="{A102AE8D-2EB1-4097-9DA8-3A63DE72B112}" type="datetimeFigureOut">
              <a:rPr lang="en-AU"/>
              <a:pPr>
                <a:defRPr/>
              </a:pPr>
              <a:t>6/09/2024</a:t>
            </a:fld>
            <a:endParaRPr lang="en-AU"/>
          </a:p>
        </p:txBody>
      </p:sp>
      <p:sp>
        <p:nvSpPr>
          <p:cNvPr id="4" name="Footer Placeholder 4">
            <a:extLst>
              <a:ext uri="{FF2B5EF4-FFF2-40B4-BE49-F238E27FC236}">
                <a16:creationId xmlns:a16="http://schemas.microsoft.com/office/drawing/2014/main" id="{861F40C3-A6C9-5406-4C18-F0A5BB6B72D8}"/>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FBBB7D39-5257-72E4-0F10-3BE0D77C3DD9}"/>
              </a:ext>
            </a:extLst>
          </p:cNvPr>
          <p:cNvSpPr>
            <a:spLocks noGrp="1"/>
          </p:cNvSpPr>
          <p:nvPr>
            <p:ph type="sldNum" sz="quarter" idx="12"/>
          </p:nvPr>
        </p:nvSpPr>
        <p:spPr/>
        <p:txBody>
          <a:bodyPr/>
          <a:lstStyle>
            <a:lvl1pPr>
              <a:defRPr/>
            </a:lvl1pPr>
          </a:lstStyle>
          <a:p>
            <a:pPr>
              <a:defRPr/>
            </a:pPr>
            <a:fld id="{84C02C8D-D501-4BE9-9BEF-60927B1258CD}" type="slidenum">
              <a:rPr lang="en-AU"/>
              <a:pPr>
                <a:defRPr/>
              </a:pPr>
              <a:t>‹#›</a:t>
            </a:fld>
            <a:endParaRPr lang="en-AU"/>
          </a:p>
        </p:txBody>
      </p:sp>
    </p:spTree>
    <p:extLst>
      <p:ext uri="{BB962C8B-B14F-4D97-AF65-F5344CB8AC3E}">
        <p14:creationId xmlns:p14="http://schemas.microsoft.com/office/powerpoint/2010/main" val="1034581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0DC4316-24BC-ABA0-8982-B537D7C70963}"/>
              </a:ext>
            </a:extLst>
          </p:cNvPr>
          <p:cNvSpPr>
            <a:spLocks noGrp="1"/>
          </p:cNvSpPr>
          <p:nvPr>
            <p:ph type="dt" sz="half" idx="10"/>
          </p:nvPr>
        </p:nvSpPr>
        <p:spPr/>
        <p:txBody>
          <a:bodyPr/>
          <a:lstStyle>
            <a:lvl1pPr>
              <a:defRPr/>
            </a:lvl1pPr>
          </a:lstStyle>
          <a:p>
            <a:pPr>
              <a:defRPr/>
            </a:pPr>
            <a:fld id="{99AA4D7F-575B-462A-BC69-F18C2E125801}" type="datetimeFigureOut">
              <a:rPr lang="en-AU"/>
              <a:pPr>
                <a:defRPr/>
              </a:pPr>
              <a:t>6/09/2024</a:t>
            </a:fld>
            <a:endParaRPr lang="en-AU"/>
          </a:p>
        </p:txBody>
      </p:sp>
      <p:sp>
        <p:nvSpPr>
          <p:cNvPr id="3" name="Footer Placeholder 4">
            <a:extLst>
              <a:ext uri="{FF2B5EF4-FFF2-40B4-BE49-F238E27FC236}">
                <a16:creationId xmlns:a16="http://schemas.microsoft.com/office/drawing/2014/main" id="{B24C8A94-22E3-661C-15CA-1BE4E54DA983}"/>
              </a:ext>
            </a:extLst>
          </p:cNvPr>
          <p:cNvSpPr>
            <a:spLocks noGrp="1"/>
          </p:cNvSpPr>
          <p:nvPr>
            <p:ph type="ftr" sz="quarter" idx="11"/>
          </p:nvPr>
        </p:nvSpPr>
        <p:spPr/>
        <p:txBody>
          <a:bodyPr/>
          <a:lstStyle>
            <a:lvl1pPr>
              <a:defRPr/>
            </a:lvl1pPr>
          </a:lstStyle>
          <a:p>
            <a:pPr>
              <a:defRPr/>
            </a:pPr>
            <a:endParaRPr lang="en-AU"/>
          </a:p>
        </p:txBody>
      </p:sp>
      <p:sp>
        <p:nvSpPr>
          <p:cNvPr id="4" name="Slide Number Placeholder 5">
            <a:extLst>
              <a:ext uri="{FF2B5EF4-FFF2-40B4-BE49-F238E27FC236}">
                <a16:creationId xmlns:a16="http://schemas.microsoft.com/office/drawing/2014/main" id="{5038CA76-8D3C-D884-B328-6B1FC373B995}"/>
              </a:ext>
            </a:extLst>
          </p:cNvPr>
          <p:cNvSpPr>
            <a:spLocks noGrp="1"/>
          </p:cNvSpPr>
          <p:nvPr>
            <p:ph type="sldNum" sz="quarter" idx="12"/>
          </p:nvPr>
        </p:nvSpPr>
        <p:spPr/>
        <p:txBody>
          <a:bodyPr/>
          <a:lstStyle>
            <a:lvl1pPr>
              <a:defRPr/>
            </a:lvl1pPr>
          </a:lstStyle>
          <a:p>
            <a:pPr>
              <a:defRPr/>
            </a:pPr>
            <a:fld id="{DCAF248A-2E0A-4266-A1F5-C9F0D64B3646}" type="slidenum">
              <a:rPr lang="en-AU"/>
              <a:pPr>
                <a:defRPr/>
              </a:pPr>
              <a:t>‹#›</a:t>
            </a:fld>
            <a:endParaRPr lang="en-AU"/>
          </a:p>
        </p:txBody>
      </p:sp>
    </p:spTree>
    <p:extLst>
      <p:ext uri="{BB962C8B-B14F-4D97-AF65-F5344CB8AC3E}">
        <p14:creationId xmlns:p14="http://schemas.microsoft.com/office/powerpoint/2010/main" val="2247919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4CB46E8-7429-FCD4-FEC0-5B98713872FF}"/>
              </a:ext>
            </a:extLst>
          </p:cNvPr>
          <p:cNvSpPr>
            <a:spLocks noGrp="1"/>
          </p:cNvSpPr>
          <p:nvPr>
            <p:ph type="dt" sz="half" idx="10"/>
          </p:nvPr>
        </p:nvSpPr>
        <p:spPr/>
        <p:txBody>
          <a:bodyPr/>
          <a:lstStyle>
            <a:lvl1pPr>
              <a:defRPr/>
            </a:lvl1pPr>
          </a:lstStyle>
          <a:p>
            <a:pPr>
              <a:defRPr/>
            </a:pPr>
            <a:fld id="{4436BF8F-B517-4383-9226-1C200049407F}" type="datetimeFigureOut">
              <a:rPr lang="en-AU"/>
              <a:pPr>
                <a:defRPr/>
              </a:pPr>
              <a:t>6/09/2024</a:t>
            </a:fld>
            <a:endParaRPr lang="en-AU"/>
          </a:p>
        </p:txBody>
      </p:sp>
      <p:sp>
        <p:nvSpPr>
          <p:cNvPr id="6" name="Footer Placeholder 4">
            <a:extLst>
              <a:ext uri="{FF2B5EF4-FFF2-40B4-BE49-F238E27FC236}">
                <a16:creationId xmlns:a16="http://schemas.microsoft.com/office/drawing/2014/main" id="{9917DE82-785E-1A32-2906-040DAF27BF07}"/>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1C9C0608-55A4-ECE9-C848-3924B8892BFE}"/>
              </a:ext>
            </a:extLst>
          </p:cNvPr>
          <p:cNvSpPr>
            <a:spLocks noGrp="1"/>
          </p:cNvSpPr>
          <p:nvPr>
            <p:ph type="sldNum" sz="quarter" idx="12"/>
          </p:nvPr>
        </p:nvSpPr>
        <p:spPr/>
        <p:txBody>
          <a:bodyPr/>
          <a:lstStyle>
            <a:lvl1pPr>
              <a:defRPr/>
            </a:lvl1pPr>
          </a:lstStyle>
          <a:p>
            <a:pPr>
              <a:defRPr/>
            </a:pPr>
            <a:fld id="{A8201BA7-AFA6-44F8-9C4D-E5FAA965F0FF}" type="slidenum">
              <a:rPr lang="en-AU"/>
              <a:pPr>
                <a:defRPr/>
              </a:pPr>
              <a:t>‹#›</a:t>
            </a:fld>
            <a:endParaRPr lang="en-AU"/>
          </a:p>
        </p:txBody>
      </p:sp>
    </p:spTree>
    <p:extLst>
      <p:ext uri="{BB962C8B-B14F-4D97-AF65-F5344CB8AC3E}">
        <p14:creationId xmlns:p14="http://schemas.microsoft.com/office/powerpoint/2010/main" val="49559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F0D162C-CBFA-663A-B657-AC061A2A91F5}"/>
              </a:ext>
            </a:extLst>
          </p:cNvPr>
          <p:cNvSpPr>
            <a:spLocks noGrp="1"/>
          </p:cNvSpPr>
          <p:nvPr>
            <p:ph type="dt" sz="half" idx="10"/>
          </p:nvPr>
        </p:nvSpPr>
        <p:spPr/>
        <p:txBody>
          <a:bodyPr/>
          <a:lstStyle>
            <a:lvl1pPr>
              <a:defRPr/>
            </a:lvl1pPr>
          </a:lstStyle>
          <a:p>
            <a:pPr>
              <a:defRPr/>
            </a:pPr>
            <a:fld id="{CAF27BCA-FEA3-4DCF-B9B1-4CCEA78865B8}" type="datetimeFigureOut">
              <a:rPr lang="en-AU"/>
              <a:pPr>
                <a:defRPr/>
              </a:pPr>
              <a:t>6/09/2024</a:t>
            </a:fld>
            <a:endParaRPr lang="en-AU"/>
          </a:p>
        </p:txBody>
      </p:sp>
      <p:sp>
        <p:nvSpPr>
          <p:cNvPr id="6" name="Footer Placeholder 4">
            <a:extLst>
              <a:ext uri="{FF2B5EF4-FFF2-40B4-BE49-F238E27FC236}">
                <a16:creationId xmlns:a16="http://schemas.microsoft.com/office/drawing/2014/main" id="{7AF22E94-3E5D-9683-0FCA-7EE1A627E829}"/>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44A7EFD4-EA16-E2C2-BF8D-37AD73E90AF2}"/>
              </a:ext>
            </a:extLst>
          </p:cNvPr>
          <p:cNvSpPr>
            <a:spLocks noGrp="1"/>
          </p:cNvSpPr>
          <p:nvPr>
            <p:ph type="sldNum" sz="quarter" idx="12"/>
          </p:nvPr>
        </p:nvSpPr>
        <p:spPr/>
        <p:txBody>
          <a:bodyPr/>
          <a:lstStyle>
            <a:lvl1pPr>
              <a:defRPr/>
            </a:lvl1pPr>
          </a:lstStyle>
          <a:p>
            <a:pPr>
              <a:defRPr/>
            </a:pPr>
            <a:fld id="{51A337D1-5D73-4FF8-99F2-62C4C3510786}" type="slidenum">
              <a:rPr lang="en-AU"/>
              <a:pPr>
                <a:defRPr/>
              </a:pPr>
              <a:t>‹#›</a:t>
            </a:fld>
            <a:endParaRPr lang="en-AU"/>
          </a:p>
        </p:txBody>
      </p:sp>
    </p:spTree>
    <p:extLst>
      <p:ext uri="{BB962C8B-B14F-4D97-AF65-F5344CB8AC3E}">
        <p14:creationId xmlns:p14="http://schemas.microsoft.com/office/powerpoint/2010/main" val="708104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C4F8081-D0BE-A246-7D4A-C2E4ECD3982C}"/>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DFBB48A2-290C-3DDA-1476-B3458A74620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a:extLst>
              <a:ext uri="{FF2B5EF4-FFF2-40B4-BE49-F238E27FC236}">
                <a16:creationId xmlns:a16="http://schemas.microsoft.com/office/drawing/2014/main" id="{3947FA99-A4B7-77C0-D83B-94DD2F712D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E39E9E4-A56F-41F4-ACB6-6E15E07C9F81}" type="datetimeFigureOut">
              <a:rPr lang="en-AU"/>
              <a:pPr>
                <a:defRPr/>
              </a:pPr>
              <a:t>6/09/2024</a:t>
            </a:fld>
            <a:endParaRPr lang="en-AU"/>
          </a:p>
        </p:txBody>
      </p:sp>
      <p:sp>
        <p:nvSpPr>
          <p:cNvPr id="5" name="Footer Placeholder 4">
            <a:extLst>
              <a:ext uri="{FF2B5EF4-FFF2-40B4-BE49-F238E27FC236}">
                <a16:creationId xmlns:a16="http://schemas.microsoft.com/office/drawing/2014/main" id="{28C9194D-C8CD-E333-7304-F7109E4CE3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AU"/>
          </a:p>
        </p:txBody>
      </p:sp>
      <p:sp>
        <p:nvSpPr>
          <p:cNvPr id="6" name="Slide Number Placeholder 5">
            <a:extLst>
              <a:ext uri="{FF2B5EF4-FFF2-40B4-BE49-F238E27FC236}">
                <a16:creationId xmlns:a16="http://schemas.microsoft.com/office/drawing/2014/main" id="{04648898-C852-832A-B182-0FF2D25B57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4B0B99E2-0DD0-4980-ACD4-655622E5447E}"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jS9LjzPPRmA?feature=oembed"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rocks on a table&#10;&#10;Description automatically generated">
            <a:extLst>
              <a:ext uri="{FF2B5EF4-FFF2-40B4-BE49-F238E27FC236}">
                <a16:creationId xmlns:a16="http://schemas.microsoft.com/office/drawing/2014/main" id="{8D1C79D2-536E-8567-F15E-903485DDB922}"/>
              </a:ext>
            </a:extLst>
          </p:cNvPr>
          <p:cNvPicPr>
            <a:picLocks noChangeAspect="1"/>
          </p:cNvPicPr>
          <p:nvPr/>
        </p:nvPicPr>
        <p:blipFill rotWithShape="1">
          <a:blip r:embed="rId3">
            <a:extLst>
              <a:ext uri="{28A0092B-C50C-407E-A947-70E740481C1C}">
                <a14:useLocalDpi xmlns:a14="http://schemas.microsoft.com/office/drawing/2010/main" val="0"/>
              </a:ext>
            </a:extLst>
          </a:blip>
          <a:srcRect l="17811" t="25890" b="4632"/>
          <a:stretch/>
        </p:blipFill>
        <p:spPr>
          <a:xfrm>
            <a:off x="0" y="0"/>
            <a:ext cx="12192000" cy="6858000"/>
          </a:xfrm>
          <a:prstGeom prst="rect">
            <a:avLst/>
          </a:prstGeom>
        </p:spPr>
      </p:pic>
      <p:sp>
        <p:nvSpPr>
          <p:cNvPr id="7" name="Title 20">
            <a:extLst>
              <a:ext uri="{FF2B5EF4-FFF2-40B4-BE49-F238E27FC236}">
                <a16:creationId xmlns:a16="http://schemas.microsoft.com/office/drawing/2014/main" id="{1B812384-3746-0256-5DC1-7FC580C2404F}"/>
              </a:ext>
            </a:extLst>
          </p:cNvPr>
          <p:cNvSpPr txBox="1">
            <a:spLocks/>
          </p:cNvSpPr>
          <p:nvPr/>
        </p:nvSpPr>
        <p:spPr>
          <a:xfrm>
            <a:off x="3223260" y="2418238"/>
            <a:ext cx="8500110" cy="1770063"/>
          </a:xfrm>
          <a:prstGeom prst="rect">
            <a:avLst/>
          </a:prstGeom>
          <a:effectLst>
            <a:outerShdw blurRad="50800" dist="38100" dir="2700000" algn="tl" rotWithShape="0">
              <a:prstClr val="black">
                <a:alpha val="60000"/>
              </a:prstClr>
            </a:outerShdw>
          </a:effectLst>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AU" sz="6000" dirty="0">
                <a:solidFill>
                  <a:schemeClr val="bg1"/>
                </a:solidFill>
                <a:effectLst>
                  <a:outerShdw blurRad="50800" dist="38100" dir="2700000" algn="tl" rotWithShape="0">
                    <a:prstClr val="black">
                      <a:alpha val="40000"/>
                    </a:prstClr>
                  </a:outerShdw>
                </a:effectLst>
                <a:latin typeface="Arial Rounded MT Bold" panose="020F0704030504030204" pitchFamily="34" charset="0"/>
                <a:ea typeface="ADLaM Display" panose="020B0604020202020204" pitchFamily="2" charset="0"/>
                <a:cs typeface="ADLaM Display" panose="020B0604020202020204" pitchFamily="2" charset="0"/>
              </a:rPr>
              <a:t>Gambling and the brain</a:t>
            </a:r>
          </a:p>
        </p:txBody>
      </p:sp>
      <p:pic>
        <p:nvPicPr>
          <p:cNvPr id="4102" name="Picture 6" descr="A black and green logo&#10;&#10;Description automatically generated">
            <a:extLst>
              <a:ext uri="{FF2B5EF4-FFF2-40B4-BE49-F238E27FC236}">
                <a16:creationId xmlns:a16="http://schemas.microsoft.com/office/drawing/2014/main" id="{BDADC177-0740-0768-D272-8E3F7D764B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2125" y="6089650"/>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7" descr="A close-up of a brain&#10;&#10;Description automatically generated">
            <a:extLst>
              <a:ext uri="{FF2B5EF4-FFF2-40B4-BE49-F238E27FC236}">
                <a16:creationId xmlns:a16="http://schemas.microsoft.com/office/drawing/2014/main" id="{29ABFF7B-C63F-9C04-95F2-461FC7551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749"/>
          <a:stretch>
            <a:fillRect/>
          </a:stretch>
        </p:blipFill>
        <p:spPr bwMode="auto">
          <a:xfrm>
            <a:off x="3165475" y="0"/>
            <a:ext cx="9026525"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78C7041A-4E0B-EE1E-8AE2-5D09BBB499A1}"/>
              </a:ext>
            </a:extLst>
          </p:cNvPr>
          <p:cNvSpPr/>
          <p:nvPr/>
        </p:nvSpPr>
        <p:spPr>
          <a:xfrm rot="5400000">
            <a:off x="2518954" y="-2467388"/>
            <a:ext cx="6176953" cy="11111744"/>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4102" name="Title 1">
            <a:extLst>
              <a:ext uri="{FF2B5EF4-FFF2-40B4-BE49-F238E27FC236}">
                <a16:creationId xmlns:a16="http://schemas.microsoft.com/office/drawing/2014/main" id="{C9EAEFFE-5DBB-0C1F-6ADB-0768EE014D06}"/>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Overview</a:t>
            </a:r>
          </a:p>
        </p:txBody>
      </p:sp>
      <p:sp>
        <p:nvSpPr>
          <p:cNvPr id="4103" name="Content Placeholder 2">
            <a:extLst>
              <a:ext uri="{FF2B5EF4-FFF2-40B4-BE49-F238E27FC236}">
                <a16:creationId xmlns:a16="http://schemas.microsoft.com/office/drawing/2014/main" id="{C89605DC-BE6D-42AD-0E60-B9F0E7C42B6C}"/>
              </a:ext>
            </a:extLst>
          </p:cNvPr>
          <p:cNvSpPr>
            <a:spLocks noGrp="1" noChangeArrowheads="1"/>
          </p:cNvSpPr>
          <p:nvPr>
            <p:ph idx="1"/>
          </p:nvPr>
        </p:nvSpPr>
        <p:spPr/>
        <p:txBody>
          <a:bodyPr/>
          <a:lstStyle/>
          <a:p>
            <a:pPr eaLnBrk="1" hangingPunct="1"/>
            <a:r>
              <a:rPr lang="en-AU" altLang="en-US">
                <a:latin typeface="Arial Nova" panose="020B0504020202020204" pitchFamily="34" charset="0"/>
              </a:rPr>
              <a:t>An introduction to dopamine</a:t>
            </a:r>
          </a:p>
          <a:p>
            <a:pPr eaLnBrk="1" hangingPunct="1"/>
            <a:r>
              <a:rPr lang="en-AU" altLang="en-US">
                <a:latin typeface="Arial Nova" panose="020B0504020202020204" pitchFamily="34" charset="0"/>
              </a:rPr>
              <a:t>How gambling can change the brain</a:t>
            </a:r>
          </a:p>
          <a:p>
            <a:pPr eaLnBrk="1" hangingPunct="1"/>
            <a:r>
              <a:rPr lang="en-AU" altLang="en-US">
                <a:latin typeface="Arial Nova" panose="020B0504020202020204" pitchFamily="34" charset="0"/>
              </a:rPr>
              <a:t>‘Near misses’</a:t>
            </a:r>
          </a:p>
          <a:p>
            <a:pPr eaLnBrk="1" hangingPunct="1"/>
            <a:r>
              <a:rPr lang="en-AU" altLang="en-US">
                <a:latin typeface="Arial Nova" panose="020B0504020202020204" pitchFamily="34" charset="0"/>
              </a:rPr>
              <a:t>The impact on the brain</a:t>
            </a:r>
          </a:p>
          <a:p>
            <a:pPr eaLnBrk="1" hangingPunct="1"/>
            <a:r>
              <a:rPr lang="en-AU" altLang="en-US">
                <a:latin typeface="Arial Nova" panose="020B0504020202020204" pitchFamily="34" charset="0"/>
              </a:rPr>
              <a:t>Useful tips for safer gambling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riends playing basketball">
            <a:extLst>
              <a:ext uri="{FF2B5EF4-FFF2-40B4-BE49-F238E27FC236}">
                <a16:creationId xmlns:a16="http://schemas.microsoft.com/office/drawing/2014/main" id="{597FB5F4-F9B9-F137-2B61-868091314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8013" y="0"/>
            <a:ext cx="7773987"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93F5550-783F-E2E3-B4CA-9BD8618E4120}"/>
              </a:ext>
            </a:extLst>
          </p:cNvPr>
          <p:cNvSpPr/>
          <p:nvPr/>
        </p:nvSpPr>
        <p:spPr>
          <a:xfrm rot="5400000">
            <a:off x="2317765" y="-2266202"/>
            <a:ext cx="6176953" cy="10709370"/>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6150" name="Title 1">
            <a:extLst>
              <a:ext uri="{FF2B5EF4-FFF2-40B4-BE49-F238E27FC236}">
                <a16:creationId xmlns:a16="http://schemas.microsoft.com/office/drawing/2014/main" id="{55416645-9839-CD14-CB8D-323E442B2FB5}"/>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What is dopamine?</a:t>
            </a:r>
          </a:p>
        </p:txBody>
      </p:sp>
      <p:sp>
        <p:nvSpPr>
          <p:cNvPr id="6151" name="Content Placeholder 2">
            <a:extLst>
              <a:ext uri="{FF2B5EF4-FFF2-40B4-BE49-F238E27FC236}">
                <a16:creationId xmlns:a16="http://schemas.microsoft.com/office/drawing/2014/main" id="{33CCFA8A-3D5E-224F-7103-FEDE73CE71A3}"/>
              </a:ext>
            </a:extLst>
          </p:cNvPr>
          <p:cNvSpPr>
            <a:spLocks noGrp="1" noChangeArrowheads="1"/>
          </p:cNvSpPr>
          <p:nvPr>
            <p:ph idx="1"/>
          </p:nvPr>
        </p:nvSpPr>
        <p:spPr>
          <a:xfrm>
            <a:off x="838200" y="1825625"/>
            <a:ext cx="6208713" cy="4351338"/>
          </a:xfrm>
        </p:spPr>
        <p:txBody>
          <a:bodyPr/>
          <a:lstStyle/>
          <a:p>
            <a:pPr eaLnBrk="1" hangingPunct="1"/>
            <a:r>
              <a:rPr lang="en-AU" altLang="en-US">
                <a:latin typeface="Arial Nova" panose="020B0504020202020204" pitchFamily="34" charset="0"/>
              </a:rPr>
              <a:t>A chemical that makes people feel good</a:t>
            </a:r>
          </a:p>
          <a:p>
            <a:pPr eaLnBrk="1" hangingPunct="1"/>
            <a:r>
              <a:rPr lang="en-AU" altLang="en-US">
                <a:latin typeface="Arial Nova" panose="020B0504020202020204" pitchFamily="34" charset="0"/>
              </a:rPr>
              <a:t>Plays a role in many body functions</a:t>
            </a:r>
          </a:p>
          <a:p>
            <a:pPr eaLnBrk="1" hangingPunct="1"/>
            <a:r>
              <a:rPr lang="en-AU" altLang="en-US">
                <a:latin typeface="Arial Nova" panose="020B0504020202020204" pitchFamily="34" charset="0"/>
              </a:rPr>
              <a:t>Released during activities that are fun and enjoyable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Person sitting by window">
            <a:extLst>
              <a:ext uri="{FF2B5EF4-FFF2-40B4-BE49-F238E27FC236}">
                <a16:creationId xmlns:a16="http://schemas.microsoft.com/office/drawing/2014/main" id="{D987D93A-0BBA-3A0C-D9E2-31AE41F2E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534" r="8534"/>
          <a:stretch>
            <a:fillRect/>
          </a:stretch>
        </p:blipFill>
        <p:spPr bwMode="auto">
          <a:xfrm>
            <a:off x="1906588" y="0"/>
            <a:ext cx="10285412"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2242BE3-D6F4-D7FC-A149-D35B371684CB}"/>
              </a:ext>
            </a:extLst>
          </p:cNvPr>
          <p:cNvSpPr/>
          <p:nvPr/>
        </p:nvSpPr>
        <p:spPr>
          <a:xfrm rot="5400000">
            <a:off x="2283496" y="-2231930"/>
            <a:ext cx="6176953" cy="10640828"/>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8198" name="Content Placeholder 2">
            <a:extLst>
              <a:ext uri="{FF2B5EF4-FFF2-40B4-BE49-F238E27FC236}">
                <a16:creationId xmlns:a16="http://schemas.microsoft.com/office/drawing/2014/main" id="{97BB8F58-C061-112C-1A22-F6C207C0F8EF}"/>
              </a:ext>
            </a:extLst>
          </p:cNvPr>
          <p:cNvSpPr>
            <a:spLocks noGrp="1" noChangeArrowheads="1"/>
          </p:cNvSpPr>
          <p:nvPr>
            <p:ph idx="1"/>
          </p:nvPr>
        </p:nvSpPr>
        <p:spPr>
          <a:xfrm>
            <a:off x="838200" y="1825625"/>
            <a:ext cx="6823075" cy="4351338"/>
          </a:xfrm>
        </p:spPr>
        <p:txBody>
          <a:bodyPr/>
          <a:lstStyle/>
          <a:p>
            <a:pPr eaLnBrk="1" hangingPunct="1"/>
            <a:r>
              <a:rPr lang="en-AU" altLang="en-US">
                <a:latin typeface="Arial Nova" panose="020B0504020202020204" pitchFamily="34" charset="0"/>
              </a:rPr>
              <a:t>Gambling often can make it harder to get that good feeling</a:t>
            </a:r>
          </a:p>
          <a:p>
            <a:pPr eaLnBrk="1" hangingPunct="1"/>
            <a:r>
              <a:rPr lang="en-AU" altLang="en-US">
                <a:latin typeface="Arial Nova" panose="020B0504020202020204" pitchFamily="34" charset="0"/>
              </a:rPr>
              <a:t>Can lead someone to gamble more frequently</a:t>
            </a:r>
          </a:p>
          <a:p>
            <a:pPr eaLnBrk="1" hangingPunct="1"/>
            <a:r>
              <a:rPr lang="en-AU" altLang="en-US">
                <a:latin typeface="Arial Nova" panose="020B0504020202020204" pitchFamily="34" charset="0"/>
              </a:rPr>
              <a:t>Can result in cravings</a:t>
            </a:r>
          </a:p>
        </p:txBody>
      </p:sp>
      <p:sp>
        <p:nvSpPr>
          <p:cNvPr id="2" name="Rectangle: Rounded Corners 1">
            <a:extLst>
              <a:ext uri="{FF2B5EF4-FFF2-40B4-BE49-F238E27FC236}">
                <a16:creationId xmlns:a16="http://schemas.microsoft.com/office/drawing/2014/main" id="{B3DB243D-CD2D-E538-5942-8E096C32420F}"/>
              </a:ext>
            </a:extLst>
          </p:cNvPr>
          <p:cNvSpPr/>
          <p:nvPr/>
        </p:nvSpPr>
        <p:spPr>
          <a:xfrm>
            <a:off x="4584700" y="529762"/>
            <a:ext cx="4994950" cy="996287"/>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8202" name="Title 1">
            <a:extLst>
              <a:ext uri="{FF2B5EF4-FFF2-40B4-BE49-F238E27FC236}">
                <a16:creationId xmlns:a16="http://schemas.microsoft.com/office/drawing/2014/main" id="{872784F0-2E2D-C2C4-1A46-B380DCF67885}"/>
              </a:ext>
            </a:extLst>
          </p:cNvPr>
          <p:cNvSpPr>
            <a:spLocks noGrp="1" noChangeArrowheads="1"/>
          </p:cNvSpPr>
          <p:nvPr>
            <p:ph type="title"/>
          </p:nvPr>
        </p:nvSpPr>
        <p:spPr/>
        <p:txBody>
          <a:bodyPr/>
          <a:lstStyle/>
          <a:p>
            <a:pPr eaLnBrk="1" hangingPunct="1"/>
            <a:r>
              <a:rPr lang="en-AU" altLang="en-US" dirty="0">
                <a:latin typeface="Arial Rounded MT Bold" panose="020F0704030504030204" pitchFamily="34" charset="0"/>
              </a:rPr>
              <a:t>Gambling can change the brain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A dart board with darts in the center&#10;&#10;Description automatically generated">
            <a:extLst>
              <a:ext uri="{FF2B5EF4-FFF2-40B4-BE49-F238E27FC236}">
                <a16:creationId xmlns:a16="http://schemas.microsoft.com/office/drawing/2014/main" id="{523A1E2A-7C73-6869-0C2B-85C86D21C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030" r="10004"/>
          <a:stretch>
            <a:fillRect/>
          </a:stretch>
        </p:blipFill>
        <p:spPr bwMode="auto">
          <a:xfrm>
            <a:off x="1901825" y="0"/>
            <a:ext cx="10287000"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00234B0-CCA4-9FFA-75F2-39C9EADBC0C6}"/>
              </a:ext>
            </a:extLst>
          </p:cNvPr>
          <p:cNvSpPr/>
          <p:nvPr/>
        </p:nvSpPr>
        <p:spPr>
          <a:xfrm rot="5400000">
            <a:off x="2358388" y="-2306818"/>
            <a:ext cx="6176953" cy="10790611"/>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sp>
        <p:nvSpPr>
          <p:cNvPr id="10246" name="Title 1">
            <a:extLst>
              <a:ext uri="{FF2B5EF4-FFF2-40B4-BE49-F238E27FC236}">
                <a16:creationId xmlns:a16="http://schemas.microsoft.com/office/drawing/2014/main" id="{C24CCE84-0013-EBC8-4D0B-F726054A48F6}"/>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Near misses</a:t>
            </a:r>
          </a:p>
        </p:txBody>
      </p:sp>
      <p:sp>
        <p:nvSpPr>
          <p:cNvPr id="10247" name="Content Placeholder 2">
            <a:extLst>
              <a:ext uri="{FF2B5EF4-FFF2-40B4-BE49-F238E27FC236}">
                <a16:creationId xmlns:a16="http://schemas.microsoft.com/office/drawing/2014/main" id="{1EFA5AC8-E902-99C9-6A0F-16220DE738DF}"/>
              </a:ext>
            </a:extLst>
          </p:cNvPr>
          <p:cNvSpPr>
            <a:spLocks noGrp="1" noChangeArrowheads="1"/>
          </p:cNvSpPr>
          <p:nvPr>
            <p:ph idx="1"/>
          </p:nvPr>
        </p:nvSpPr>
        <p:spPr>
          <a:xfrm>
            <a:off x="838200" y="1825625"/>
            <a:ext cx="6488113" cy="4351338"/>
          </a:xfrm>
        </p:spPr>
        <p:txBody>
          <a:bodyPr/>
          <a:lstStyle/>
          <a:p>
            <a:pPr eaLnBrk="1" hangingPunct="1"/>
            <a:r>
              <a:rPr lang="en-AU" altLang="en-US">
                <a:latin typeface="Arial Nova" panose="020B0504020202020204" pitchFamily="34" charset="0"/>
              </a:rPr>
              <a:t>Pokies make people think they have won, even when they haven’t</a:t>
            </a:r>
          </a:p>
          <a:p>
            <a:pPr eaLnBrk="1" hangingPunct="1"/>
            <a:r>
              <a:rPr lang="en-AU" altLang="en-US">
                <a:latin typeface="Arial Nova" panose="020B0504020202020204" pitchFamily="34" charset="0"/>
              </a:rPr>
              <a:t>Designed to trick the brain</a:t>
            </a:r>
          </a:p>
          <a:p>
            <a:pPr eaLnBrk="1" hangingPunct="1"/>
            <a:r>
              <a:rPr lang="en-AU" altLang="en-US">
                <a:latin typeface="Arial Nova" panose="020B0504020202020204" pitchFamily="34" charset="0"/>
              </a:rPr>
              <a:t>This is not an accident or coincidence</a:t>
            </a:r>
          </a:p>
          <a:p>
            <a:pPr eaLnBrk="1" hangingPunct="1"/>
            <a:r>
              <a:rPr lang="en-AU" altLang="en-US">
                <a:latin typeface="Arial Nova" panose="020B0504020202020204" pitchFamily="34" charset="0"/>
              </a:rPr>
              <a:t>Gambling providers always benefit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307AC0B-4B5C-D0F7-EE98-816F8395995D}"/>
              </a:ext>
            </a:extLst>
          </p:cNvPr>
          <p:cNvSpPr>
            <a:spLocks noGrp="1" noChangeArrowheads="1"/>
          </p:cNvSpPr>
          <p:nvPr>
            <p:ph type="title"/>
          </p:nvPr>
        </p:nvSpPr>
        <p:spPr/>
        <p:txBody>
          <a:bodyPr/>
          <a:lstStyle/>
          <a:p>
            <a:r>
              <a:rPr lang="en-AU" altLang="en-US">
                <a:latin typeface="Arial Rounded MT Bold" panose="020F0704030504030204" pitchFamily="34" charset="0"/>
              </a:rPr>
              <a:t>Near misses</a:t>
            </a:r>
          </a:p>
        </p:txBody>
      </p:sp>
      <p:pic>
        <p:nvPicPr>
          <p:cNvPr id="4" name="Online Media 3" title="Can You Beat The Odds – The Near Miss Effect">
            <a:hlinkClick r:id="" action="ppaction://media"/>
            <a:extLst>
              <a:ext uri="{FF2B5EF4-FFF2-40B4-BE49-F238E27FC236}">
                <a16:creationId xmlns:a16="http://schemas.microsoft.com/office/drawing/2014/main" id="{0B709438-B136-EA5F-9A95-12C8C35CBE61}"/>
              </a:ext>
            </a:extLst>
          </p:cNvPr>
          <p:cNvPicPr>
            <a:picLocks noGrp="1" noRot="1" noChangeAspect="1"/>
          </p:cNvPicPr>
          <p:nvPr>
            <p:ph idx="1"/>
            <a:videoFile r:link="rId1"/>
          </p:nvPr>
        </p:nvPicPr>
        <p:blipFill>
          <a:blip r:embed="rId4"/>
          <a:stretch>
            <a:fillRect/>
          </a:stretch>
        </p:blipFill>
        <p:spPr>
          <a:xfrm>
            <a:off x="2427288" y="1690688"/>
            <a:ext cx="7337425" cy="41465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rain with a stethoscope">
            <a:extLst>
              <a:ext uri="{FF2B5EF4-FFF2-40B4-BE49-F238E27FC236}">
                <a16:creationId xmlns:a16="http://schemas.microsoft.com/office/drawing/2014/main" id="{B5E4C537-9E86-A739-89BF-B821F7723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454"/>
          <a:stretch>
            <a:fillRect/>
          </a:stretch>
        </p:blipFill>
        <p:spPr bwMode="auto">
          <a:xfrm>
            <a:off x="3046413" y="0"/>
            <a:ext cx="9145587"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E79C706-0975-5C5F-6B79-2B3CAB45B3A9}"/>
              </a:ext>
            </a:extLst>
          </p:cNvPr>
          <p:cNvSpPr/>
          <p:nvPr/>
        </p:nvSpPr>
        <p:spPr>
          <a:xfrm rot="5400000">
            <a:off x="2057945" y="-2006378"/>
            <a:ext cx="6176953" cy="10189722"/>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14342" name="Title 1">
            <a:extLst>
              <a:ext uri="{FF2B5EF4-FFF2-40B4-BE49-F238E27FC236}">
                <a16:creationId xmlns:a16="http://schemas.microsoft.com/office/drawing/2014/main" id="{B0650D77-4BDE-3441-5E9E-7E8BFA649733}"/>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The impact on the brain</a:t>
            </a:r>
          </a:p>
        </p:txBody>
      </p:sp>
      <p:sp>
        <p:nvSpPr>
          <p:cNvPr id="14343" name="Content Placeholder 2">
            <a:extLst>
              <a:ext uri="{FF2B5EF4-FFF2-40B4-BE49-F238E27FC236}">
                <a16:creationId xmlns:a16="http://schemas.microsoft.com/office/drawing/2014/main" id="{04F4E682-40E2-589B-2E4E-F07522161CFF}"/>
              </a:ext>
            </a:extLst>
          </p:cNvPr>
          <p:cNvSpPr>
            <a:spLocks noGrp="1" noChangeArrowheads="1"/>
          </p:cNvSpPr>
          <p:nvPr>
            <p:ph idx="1"/>
          </p:nvPr>
        </p:nvSpPr>
        <p:spPr>
          <a:xfrm>
            <a:off x="838200" y="1825625"/>
            <a:ext cx="5808663" cy="4351338"/>
          </a:xfrm>
        </p:spPr>
        <p:txBody>
          <a:bodyPr/>
          <a:lstStyle/>
          <a:p>
            <a:pPr eaLnBrk="1" hangingPunct="1"/>
            <a:r>
              <a:rPr lang="en-AU" altLang="en-US">
                <a:latin typeface="Arial Nova" panose="020B0504020202020204" pitchFamily="34" charset="0"/>
              </a:rPr>
              <a:t>Impacts information processing and decision-making</a:t>
            </a:r>
          </a:p>
          <a:p>
            <a:pPr eaLnBrk="1" hangingPunct="1"/>
            <a:r>
              <a:rPr lang="en-AU" altLang="en-US">
                <a:latin typeface="Arial Nova" panose="020B0504020202020204" pitchFamily="34" charset="0"/>
              </a:rPr>
              <a:t>Can lead to symptoms of withdrawal</a:t>
            </a:r>
          </a:p>
          <a:p>
            <a:pPr eaLnBrk="1" hangingPunct="1"/>
            <a:r>
              <a:rPr lang="en-AU" altLang="en-US">
                <a:latin typeface="Arial Nova" panose="020B0504020202020204" pitchFamily="34" charset="0"/>
              </a:rPr>
              <a:t>Similar effect on the brain to alcohol or drugs</a:t>
            </a:r>
          </a:p>
          <a:p>
            <a:pPr eaLnBrk="1" hangingPunct="1"/>
            <a:endParaRPr lang="en-AU"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338E944C-0445-8AE2-13EC-4A38E607F800}"/>
              </a:ext>
            </a:extLst>
          </p:cNvPr>
          <p:cNvSpPr>
            <a:spLocks noGrp="1" noChangeArrowheads="1"/>
          </p:cNvSpPr>
          <p:nvPr>
            <p:ph type="title"/>
          </p:nvPr>
        </p:nvSpPr>
        <p:spPr/>
        <p:txBody>
          <a:bodyPr/>
          <a:lstStyle/>
          <a:p>
            <a:pPr eaLnBrk="1" hangingPunct="1"/>
            <a:r>
              <a:rPr lang="en-AU" altLang="en-US">
                <a:solidFill>
                  <a:srgbClr val="5EA443"/>
                </a:solidFill>
                <a:latin typeface="Arial Rounded MT Bold" panose="020F0704030504030204" pitchFamily="34" charset="0"/>
              </a:rPr>
              <a:t>Tips for safer gambling</a:t>
            </a:r>
          </a:p>
        </p:txBody>
      </p:sp>
      <p:sp>
        <p:nvSpPr>
          <p:cNvPr id="16387" name="TextBox 19">
            <a:extLst>
              <a:ext uri="{FF2B5EF4-FFF2-40B4-BE49-F238E27FC236}">
                <a16:creationId xmlns:a16="http://schemas.microsoft.com/office/drawing/2014/main" id="{5BD2CD6E-EE9C-9144-678F-301497871ACE}"/>
              </a:ext>
            </a:extLst>
          </p:cNvPr>
          <p:cNvSpPr txBox="1">
            <a:spLocks noChangeArrowheads="1"/>
          </p:cNvSpPr>
          <p:nvPr/>
        </p:nvSpPr>
        <p:spPr bwMode="auto">
          <a:xfrm>
            <a:off x="1295400" y="2884488"/>
            <a:ext cx="26019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AU" altLang="en-US">
                <a:solidFill>
                  <a:srgbClr val="5EA443"/>
                </a:solidFill>
                <a:latin typeface="Arial Nova" panose="020B0504020202020204" pitchFamily="34" charset="0"/>
              </a:rPr>
              <a:t>Understand the risk</a:t>
            </a:r>
          </a:p>
        </p:txBody>
      </p:sp>
      <p:sp>
        <p:nvSpPr>
          <p:cNvPr id="16388" name="TextBox 20">
            <a:extLst>
              <a:ext uri="{FF2B5EF4-FFF2-40B4-BE49-F238E27FC236}">
                <a16:creationId xmlns:a16="http://schemas.microsoft.com/office/drawing/2014/main" id="{9C76763D-4F5A-BF36-C7C7-C6317BE7B6B6}"/>
              </a:ext>
            </a:extLst>
          </p:cNvPr>
          <p:cNvSpPr txBox="1">
            <a:spLocks noChangeArrowheads="1"/>
          </p:cNvSpPr>
          <p:nvPr/>
        </p:nvSpPr>
        <p:spPr bwMode="auto">
          <a:xfrm>
            <a:off x="4795838" y="2884488"/>
            <a:ext cx="26003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AU" altLang="en-US">
                <a:solidFill>
                  <a:srgbClr val="5EA443"/>
                </a:solidFill>
                <a:latin typeface="Arial Nova" panose="020B0504020202020204" pitchFamily="34" charset="0"/>
              </a:rPr>
              <a:t>Set limits with your money</a:t>
            </a:r>
          </a:p>
        </p:txBody>
      </p:sp>
      <p:sp>
        <p:nvSpPr>
          <p:cNvPr id="16389" name="TextBox 21">
            <a:extLst>
              <a:ext uri="{FF2B5EF4-FFF2-40B4-BE49-F238E27FC236}">
                <a16:creationId xmlns:a16="http://schemas.microsoft.com/office/drawing/2014/main" id="{D05174F2-EE33-9FEE-CDBD-7B120528E68D}"/>
              </a:ext>
            </a:extLst>
          </p:cNvPr>
          <p:cNvSpPr txBox="1">
            <a:spLocks noChangeArrowheads="1"/>
          </p:cNvSpPr>
          <p:nvPr/>
        </p:nvSpPr>
        <p:spPr bwMode="auto">
          <a:xfrm>
            <a:off x="8294688" y="2887663"/>
            <a:ext cx="28067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AU" altLang="en-US">
                <a:solidFill>
                  <a:srgbClr val="5EA443"/>
                </a:solidFill>
                <a:latin typeface="Arial Nova" panose="020B0504020202020204" pitchFamily="34" charset="0"/>
              </a:rPr>
              <a:t>Set limits with your time</a:t>
            </a:r>
          </a:p>
        </p:txBody>
      </p:sp>
      <p:sp>
        <p:nvSpPr>
          <p:cNvPr id="16390" name="TextBox 22">
            <a:extLst>
              <a:ext uri="{FF2B5EF4-FFF2-40B4-BE49-F238E27FC236}">
                <a16:creationId xmlns:a16="http://schemas.microsoft.com/office/drawing/2014/main" id="{89DAC8A4-C38F-0BC7-A8CE-00A4108FE7F8}"/>
              </a:ext>
            </a:extLst>
          </p:cNvPr>
          <p:cNvSpPr txBox="1">
            <a:spLocks noChangeArrowheads="1"/>
          </p:cNvSpPr>
          <p:nvPr/>
        </p:nvSpPr>
        <p:spPr bwMode="auto">
          <a:xfrm>
            <a:off x="2951163" y="4924425"/>
            <a:ext cx="26019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AU" altLang="en-US">
                <a:solidFill>
                  <a:srgbClr val="5EA443"/>
                </a:solidFill>
                <a:latin typeface="Arial Nova" panose="020B0504020202020204" pitchFamily="34" charset="0"/>
              </a:rPr>
              <a:t>Gamble with a clear mind</a:t>
            </a:r>
          </a:p>
        </p:txBody>
      </p:sp>
      <p:sp>
        <p:nvSpPr>
          <p:cNvPr id="16391" name="TextBox 23">
            <a:extLst>
              <a:ext uri="{FF2B5EF4-FFF2-40B4-BE49-F238E27FC236}">
                <a16:creationId xmlns:a16="http://schemas.microsoft.com/office/drawing/2014/main" id="{F56497CF-2F5C-8348-78B5-E4F9E77F2CF4}"/>
              </a:ext>
            </a:extLst>
          </p:cNvPr>
          <p:cNvSpPr txBox="1">
            <a:spLocks noChangeArrowheads="1"/>
          </p:cNvSpPr>
          <p:nvPr/>
        </p:nvSpPr>
        <p:spPr bwMode="auto">
          <a:xfrm>
            <a:off x="6638925" y="4924425"/>
            <a:ext cx="28067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AU" altLang="en-US">
                <a:solidFill>
                  <a:srgbClr val="5EA443"/>
                </a:solidFill>
                <a:latin typeface="Arial Nova" panose="020B0504020202020204" pitchFamily="34" charset="0"/>
              </a:rPr>
              <a:t>Maintain balance in life</a:t>
            </a:r>
          </a:p>
        </p:txBody>
      </p:sp>
      <p:pic>
        <p:nvPicPr>
          <p:cNvPr id="16392" name="Graphic 2" descr="Football with solid fill">
            <a:extLst>
              <a:ext uri="{FF2B5EF4-FFF2-40B4-BE49-F238E27FC236}">
                <a16:creationId xmlns:a16="http://schemas.microsoft.com/office/drawing/2014/main" id="{3CF3A19F-9D14-A8B6-985A-F974A6339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225" y="1798638"/>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Graphic 4" descr="Money with solid fill">
            <a:extLst>
              <a:ext uri="{FF2B5EF4-FFF2-40B4-BE49-F238E27FC236}">
                <a16:creationId xmlns:a16="http://schemas.microsoft.com/office/drawing/2014/main" id="{CA88232A-4897-6CF0-C367-28C5D68F2D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3075" y="1693863"/>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Graphic 6" descr="Clock with solid fill">
            <a:extLst>
              <a:ext uri="{FF2B5EF4-FFF2-40B4-BE49-F238E27FC236}">
                <a16:creationId xmlns:a16="http://schemas.microsoft.com/office/drawing/2014/main" id="{7CC3DDBA-8E49-F014-D841-6C7D4528CA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113" y="1798638"/>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Graphic 8" descr="Partial sun with solid fill">
            <a:extLst>
              <a:ext uri="{FF2B5EF4-FFF2-40B4-BE49-F238E27FC236}">
                <a16:creationId xmlns:a16="http://schemas.microsoft.com/office/drawing/2014/main" id="{9FE9B82A-8DBB-9659-66EC-F39A180B1D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3805238"/>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Graphic 10" descr="Yoga with solid fill">
            <a:extLst>
              <a:ext uri="{FF2B5EF4-FFF2-40B4-BE49-F238E27FC236}">
                <a16:creationId xmlns:a16="http://schemas.microsoft.com/office/drawing/2014/main" id="{2DFAFB7F-4D38-F561-9834-C6FFC41AFB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9350" y="3805238"/>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rocks on a table&#10;&#10;Description automatically generated">
            <a:extLst>
              <a:ext uri="{FF2B5EF4-FFF2-40B4-BE49-F238E27FC236}">
                <a16:creationId xmlns:a16="http://schemas.microsoft.com/office/drawing/2014/main" id="{8D1C79D2-536E-8567-F15E-903485DDB922}"/>
              </a:ext>
            </a:extLst>
          </p:cNvPr>
          <p:cNvPicPr>
            <a:picLocks noChangeAspect="1"/>
          </p:cNvPicPr>
          <p:nvPr/>
        </p:nvPicPr>
        <p:blipFill rotWithShape="1">
          <a:blip r:embed="rId3">
            <a:extLst>
              <a:ext uri="{28A0092B-C50C-407E-A947-70E740481C1C}">
                <a14:useLocalDpi xmlns:a14="http://schemas.microsoft.com/office/drawing/2010/main" val="0"/>
              </a:ext>
            </a:extLst>
          </a:blip>
          <a:srcRect l="17811" t="25890" b="4632"/>
          <a:stretch/>
        </p:blipFill>
        <p:spPr>
          <a:xfrm>
            <a:off x="0" y="0"/>
            <a:ext cx="12192000" cy="6858000"/>
          </a:xfrm>
          <a:prstGeom prst="rect">
            <a:avLst/>
          </a:prstGeom>
        </p:spPr>
      </p:pic>
      <p:sp>
        <p:nvSpPr>
          <p:cNvPr id="7" name="Title 20">
            <a:extLst>
              <a:ext uri="{FF2B5EF4-FFF2-40B4-BE49-F238E27FC236}">
                <a16:creationId xmlns:a16="http://schemas.microsoft.com/office/drawing/2014/main" id="{1B812384-3746-0256-5DC1-7FC580C2404F}"/>
              </a:ext>
            </a:extLst>
          </p:cNvPr>
          <p:cNvSpPr txBox="1">
            <a:spLocks/>
          </p:cNvSpPr>
          <p:nvPr/>
        </p:nvSpPr>
        <p:spPr>
          <a:xfrm>
            <a:off x="3223260" y="2418238"/>
            <a:ext cx="8500110" cy="1770063"/>
          </a:xfrm>
          <a:prstGeom prst="rect">
            <a:avLst/>
          </a:prstGeom>
          <a:effectLst>
            <a:outerShdw blurRad="50800" dist="38100" dir="2700000" algn="tl" rotWithShape="0">
              <a:prstClr val="black">
                <a:alpha val="60000"/>
              </a:prstClr>
            </a:outerShdw>
          </a:effectLst>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AU" sz="6000" dirty="0">
                <a:solidFill>
                  <a:schemeClr val="bg1"/>
                </a:solidFill>
                <a:effectLst>
                  <a:outerShdw blurRad="50800" dist="38100" dir="2700000" algn="tl" rotWithShape="0">
                    <a:prstClr val="black">
                      <a:alpha val="40000"/>
                    </a:prstClr>
                  </a:outerShdw>
                </a:effectLst>
                <a:latin typeface="Arial Rounded MT Bold" panose="020F0704030504030204" pitchFamily="34" charset="0"/>
                <a:ea typeface="ADLaM Display" panose="020B0604020202020204" pitchFamily="2" charset="0"/>
                <a:cs typeface="ADLaM Display" panose="020B0604020202020204" pitchFamily="2" charset="0"/>
              </a:rPr>
              <a:t>Questions?</a:t>
            </a:r>
          </a:p>
        </p:txBody>
      </p:sp>
      <p:pic>
        <p:nvPicPr>
          <p:cNvPr id="4102" name="Picture 6" descr="A black and green logo&#10;&#10;Description automatically generated">
            <a:extLst>
              <a:ext uri="{FF2B5EF4-FFF2-40B4-BE49-F238E27FC236}">
                <a16:creationId xmlns:a16="http://schemas.microsoft.com/office/drawing/2014/main" id="{BDADC177-0740-0768-D272-8E3F7D764B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2125" y="6089650"/>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09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58c946d-ee25-4941-8a7f-e2473d3b0c31">
      <Terms xmlns="http://schemas.microsoft.com/office/infopath/2007/PartnerControls"/>
    </lcf76f155ced4ddcb4097134ff3c332f>
    <TaxCatchAll xmlns="49388460-2b74-4ed5-aedc-a9c9dc8864f8"/>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F0017C18B560341929455D6ABCBE9B8" ma:contentTypeVersion="19" ma:contentTypeDescription="Create a new document." ma:contentTypeScope="" ma:versionID="8dce8365e5cfb6e004de096e0b48522b">
  <xsd:schema xmlns:xsd="http://www.w3.org/2001/XMLSchema" xmlns:xs="http://www.w3.org/2001/XMLSchema" xmlns:p="http://schemas.microsoft.com/office/2006/metadata/properties" xmlns:ns2="558c946d-ee25-4941-8a7f-e2473d3b0c31" xmlns:ns3="49388460-2b74-4ed5-aedc-a9c9dc8864f8" targetNamespace="http://schemas.microsoft.com/office/2006/metadata/properties" ma:root="true" ma:fieldsID="421e513535a954c7feb382dfd4d6757c" ns2:_="" ns3:_="">
    <xsd:import namespace="558c946d-ee25-4941-8a7f-e2473d3b0c31"/>
    <xsd:import namespace="49388460-2b74-4ed5-aedc-a9c9dc8864f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8c946d-ee25-4941-8a7f-e2473d3b0c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3ddfcb4-d4d9-4c0a-a157-a322b1d893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388460-2b74-4ed5-aedc-a9c9dc8864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fbcbf5f-ce4e-464b-8f2f-637f79654fce}" ma:internalName="TaxCatchAll" ma:showField="CatchAllData" ma:web="49388460-2b74-4ed5-aedc-a9c9dc8864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AB1DF4-E916-499A-9627-575866B38C48}">
  <ds:schemaRefs>
    <ds:schemaRef ds:uri="http://schemas.microsoft.com/sharepoint/v3/contenttype/forms"/>
  </ds:schemaRefs>
</ds:datastoreItem>
</file>

<file path=customXml/itemProps2.xml><?xml version="1.0" encoding="utf-8"?>
<ds:datastoreItem xmlns:ds="http://schemas.openxmlformats.org/officeDocument/2006/customXml" ds:itemID="{F7040291-263B-44ED-BA74-9352CEC4FCA7}">
  <ds:schemaRefs>
    <ds:schemaRef ds:uri="http://schemas.microsoft.com/office/2006/metadata/properties"/>
    <ds:schemaRef ds:uri="http://schemas.microsoft.com/office/infopath/2007/PartnerControls"/>
    <ds:schemaRef ds:uri="558c946d-ee25-4941-8a7f-e2473d3b0c31"/>
    <ds:schemaRef ds:uri="49388460-2b74-4ed5-aedc-a9c9dc8864f8"/>
  </ds:schemaRefs>
</ds:datastoreItem>
</file>

<file path=customXml/itemProps3.xml><?xml version="1.0" encoding="utf-8"?>
<ds:datastoreItem xmlns:ds="http://schemas.openxmlformats.org/officeDocument/2006/customXml" ds:itemID="{AAEBDC82-F5D1-43E0-9FC9-FAD30A9101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8c946d-ee25-4941-8a7f-e2473d3b0c31"/>
    <ds:schemaRef ds:uri="49388460-2b74-4ed5-aedc-a9c9dc8864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731</TotalTime>
  <Words>1344</Words>
  <Application>Microsoft Office PowerPoint</Application>
  <PresentationFormat>Widescreen</PresentationFormat>
  <Paragraphs>97</Paragraphs>
  <Slides>9</Slides>
  <Notes>9</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Arial Nova</vt:lpstr>
      <vt:lpstr>Arial Rounded MT Bold</vt:lpstr>
      <vt:lpstr>Calibri</vt:lpstr>
      <vt:lpstr>Calibri Light</vt:lpstr>
      <vt:lpstr>Metropolis-Regular</vt:lpstr>
      <vt:lpstr>Roboto</vt:lpstr>
      <vt:lpstr>Office Theme</vt:lpstr>
      <vt:lpstr>PowerPoint Presentation</vt:lpstr>
      <vt:lpstr>Overview</vt:lpstr>
      <vt:lpstr>What is dopamine?</vt:lpstr>
      <vt:lpstr>Gambling can change the brain</vt:lpstr>
      <vt:lpstr>Near misses</vt:lpstr>
      <vt:lpstr>Near misses</vt:lpstr>
      <vt:lpstr>The impact on the brain</vt:lpstr>
      <vt:lpstr>Tips for safer gambling</vt:lpstr>
      <vt:lpstr>PowerPoint Presentation</vt:lpstr>
    </vt:vector>
  </TitlesOfParts>
  <Company>Department of Justice and Attorney-General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Gambling and the brain</dc:title>
  <dc:creator>Dominique Bell</dc:creator>
  <cp:lastModifiedBy>Dominique Bell</cp:lastModifiedBy>
  <cp:revision>38</cp:revision>
  <dcterms:created xsi:type="dcterms:W3CDTF">2024-03-01T02:12:23Z</dcterms:created>
  <dcterms:modified xsi:type="dcterms:W3CDTF">2024-09-06T00:51:20Z</dcterms:modified>
</cp:coreProperties>
</file>