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48" r:id="rId2"/>
  </p:sldMasterIdLst>
  <p:notesMasterIdLst>
    <p:notesMasterId r:id="rId16"/>
  </p:notesMasterIdLst>
  <p:sldIdLst>
    <p:sldId id="292" r:id="rId3"/>
    <p:sldId id="359" r:id="rId4"/>
    <p:sldId id="319" r:id="rId5"/>
    <p:sldId id="366" r:id="rId6"/>
    <p:sldId id="368" r:id="rId7"/>
    <p:sldId id="370" r:id="rId8"/>
    <p:sldId id="374" r:id="rId9"/>
    <p:sldId id="377" r:id="rId10"/>
    <p:sldId id="375" r:id="rId11"/>
    <p:sldId id="320" r:id="rId12"/>
    <p:sldId id="309" r:id="rId13"/>
    <p:sldId id="308" r:id="rId14"/>
    <p:sldId id="31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3D1A7B-3E9C-351E-FB6F-85154F3008A7}" name="Hans Geffert" initials="HG" userId="S::Hans.Geffert@justice.qld.gov.au::d04464d6-b4cb-4435-ab3a-44623dae01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EA44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6397" autoAdjust="0"/>
  </p:normalViewPr>
  <p:slideViewPr>
    <p:cSldViewPr snapToGrid="0">
      <p:cViewPr varScale="1">
        <p:scale>
          <a:sx n="57" d="100"/>
          <a:sy n="57" d="100"/>
        </p:scale>
        <p:origin x="89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075C5-22F6-4534-9AD0-3DC646E7246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011B2F2-5CB2-4CE1-8481-3AB0AC957B81}">
      <dgm:prSet/>
      <dgm:spPr/>
      <dgm:t>
        <a:bodyPr/>
        <a:lstStyle/>
        <a:p>
          <a:r>
            <a:rPr lang="en-AU" dirty="0"/>
            <a:t>In 2004, a survey of people on Community Corrections Orders revealed 9.4% experienced problem gambling. </a:t>
          </a:r>
          <a:endParaRPr lang="en-US" dirty="0"/>
        </a:p>
      </dgm:t>
    </dgm:pt>
    <dgm:pt modelId="{1D25254C-CEB3-4094-A33B-D961959B889D}" type="parTrans" cxnId="{8C611F01-40CD-47EB-A124-62A5BC7DE825}">
      <dgm:prSet/>
      <dgm:spPr/>
      <dgm:t>
        <a:bodyPr/>
        <a:lstStyle/>
        <a:p>
          <a:endParaRPr lang="en-US"/>
        </a:p>
      </dgm:t>
    </dgm:pt>
    <dgm:pt modelId="{298166D6-B4FA-456B-99FD-E47336899510}" type="sibTrans" cxnId="{8C611F01-40CD-47EB-A124-62A5BC7DE825}">
      <dgm:prSet/>
      <dgm:spPr/>
      <dgm:t>
        <a:bodyPr/>
        <a:lstStyle/>
        <a:p>
          <a:endParaRPr lang="en-US"/>
        </a:p>
      </dgm:t>
    </dgm:pt>
    <dgm:pt modelId="{E253E4C7-3DBD-48DF-8A38-03ACDC71A15A}">
      <dgm:prSet/>
      <dgm:spPr/>
      <dgm:t>
        <a:bodyPr/>
        <a:lstStyle/>
        <a:p>
          <a:r>
            <a:rPr lang="en-AU"/>
            <a:t>17 times higher than the general adult population. </a:t>
          </a:r>
          <a:endParaRPr lang="en-US"/>
        </a:p>
      </dgm:t>
    </dgm:pt>
    <dgm:pt modelId="{5FB05526-5457-4636-B6AC-86EEDCC627D4}" type="parTrans" cxnId="{87F717EA-D97D-414D-83EE-AF04065EDDD3}">
      <dgm:prSet/>
      <dgm:spPr/>
      <dgm:t>
        <a:bodyPr/>
        <a:lstStyle/>
        <a:p>
          <a:endParaRPr lang="en-US"/>
        </a:p>
      </dgm:t>
    </dgm:pt>
    <dgm:pt modelId="{74C70281-9A96-4F72-8392-8D1E64770EB0}" type="sibTrans" cxnId="{87F717EA-D97D-414D-83EE-AF04065EDDD3}">
      <dgm:prSet/>
      <dgm:spPr/>
      <dgm:t>
        <a:bodyPr/>
        <a:lstStyle/>
        <a:p>
          <a:endParaRPr lang="en-US"/>
        </a:p>
      </dgm:t>
    </dgm:pt>
    <dgm:pt modelId="{67DA0615-4467-432C-BE24-31C880E94AEE}" type="pres">
      <dgm:prSet presAssocID="{8B4075C5-22F6-4534-9AD0-3DC646E7246D}" presName="linear" presStyleCnt="0">
        <dgm:presLayoutVars>
          <dgm:animLvl val="lvl"/>
          <dgm:resizeHandles val="exact"/>
        </dgm:presLayoutVars>
      </dgm:prSet>
      <dgm:spPr/>
    </dgm:pt>
    <dgm:pt modelId="{8F928485-BB2A-4ED1-A446-A401DE8B68DF}" type="pres">
      <dgm:prSet presAssocID="{0011B2F2-5CB2-4CE1-8481-3AB0AC957B81}" presName="parentText" presStyleLbl="node1" presStyleIdx="0" presStyleCnt="2">
        <dgm:presLayoutVars>
          <dgm:chMax val="0"/>
          <dgm:bulletEnabled val="1"/>
        </dgm:presLayoutVars>
      </dgm:prSet>
      <dgm:spPr/>
    </dgm:pt>
    <dgm:pt modelId="{441493DB-A019-404F-9499-C5139E90003A}" type="pres">
      <dgm:prSet presAssocID="{298166D6-B4FA-456B-99FD-E47336899510}" presName="spacer" presStyleCnt="0"/>
      <dgm:spPr/>
    </dgm:pt>
    <dgm:pt modelId="{30400C45-83C0-47FE-8779-72BAB3826267}" type="pres">
      <dgm:prSet presAssocID="{E253E4C7-3DBD-48DF-8A38-03ACDC71A15A}" presName="parentText" presStyleLbl="node1" presStyleIdx="1" presStyleCnt="2">
        <dgm:presLayoutVars>
          <dgm:chMax val="0"/>
          <dgm:bulletEnabled val="1"/>
        </dgm:presLayoutVars>
      </dgm:prSet>
      <dgm:spPr/>
    </dgm:pt>
  </dgm:ptLst>
  <dgm:cxnLst>
    <dgm:cxn modelId="{8C611F01-40CD-47EB-A124-62A5BC7DE825}" srcId="{8B4075C5-22F6-4534-9AD0-3DC646E7246D}" destId="{0011B2F2-5CB2-4CE1-8481-3AB0AC957B81}" srcOrd="0" destOrd="0" parTransId="{1D25254C-CEB3-4094-A33B-D961959B889D}" sibTransId="{298166D6-B4FA-456B-99FD-E47336899510}"/>
    <dgm:cxn modelId="{D0DC1F37-5666-46E1-8441-1B2A52DF67AD}" type="presOf" srcId="{E253E4C7-3DBD-48DF-8A38-03ACDC71A15A}" destId="{30400C45-83C0-47FE-8779-72BAB3826267}" srcOrd="0" destOrd="0" presId="urn:microsoft.com/office/officeart/2005/8/layout/vList2"/>
    <dgm:cxn modelId="{8268EB56-8090-406E-AAA9-9F4313E0F7EC}" type="presOf" srcId="{8B4075C5-22F6-4534-9AD0-3DC646E7246D}" destId="{67DA0615-4467-432C-BE24-31C880E94AEE}" srcOrd="0" destOrd="0" presId="urn:microsoft.com/office/officeart/2005/8/layout/vList2"/>
    <dgm:cxn modelId="{87F717EA-D97D-414D-83EE-AF04065EDDD3}" srcId="{8B4075C5-22F6-4534-9AD0-3DC646E7246D}" destId="{E253E4C7-3DBD-48DF-8A38-03ACDC71A15A}" srcOrd="1" destOrd="0" parTransId="{5FB05526-5457-4636-B6AC-86EEDCC627D4}" sibTransId="{74C70281-9A96-4F72-8392-8D1E64770EB0}"/>
    <dgm:cxn modelId="{35181CCD-E372-43DC-8F7A-65C324B97478}" type="presOf" srcId="{0011B2F2-5CB2-4CE1-8481-3AB0AC957B81}" destId="{8F928485-BB2A-4ED1-A446-A401DE8B68DF}" srcOrd="0" destOrd="0" presId="urn:microsoft.com/office/officeart/2005/8/layout/vList2"/>
    <dgm:cxn modelId="{FCC855EE-330D-4460-8725-0BB19082010E}" type="presParOf" srcId="{67DA0615-4467-432C-BE24-31C880E94AEE}" destId="{8F928485-BB2A-4ED1-A446-A401DE8B68DF}" srcOrd="0" destOrd="0" presId="urn:microsoft.com/office/officeart/2005/8/layout/vList2"/>
    <dgm:cxn modelId="{FF331C21-0BD4-45A3-A8DC-52C84B590C41}" type="presParOf" srcId="{67DA0615-4467-432C-BE24-31C880E94AEE}" destId="{441493DB-A019-404F-9499-C5139E90003A}" srcOrd="1" destOrd="0" presId="urn:microsoft.com/office/officeart/2005/8/layout/vList2"/>
    <dgm:cxn modelId="{C223156C-674E-42A2-9854-F44342E0FA84}" type="presParOf" srcId="{67DA0615-4467-432C-BE24-31C880E94AEE}" destId="{30400C45-83C0-47FE-8779-72BAB382626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28485-BB2A-4ED1-A446-A401DE8B68DF}">
      <dsp:nvSpPr>
        <dsp:cNvPr id="0" name=""/>
        <dsp:cNvSpPr/>
      </dsp:nvSpPr>
      <dsp:spPr>
        <a:xfrm>
          <a:off x="0" y="482768"/>
          <a:ext cx="6781800" cy="164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AU" sz="3000" kern="1200" dirty="0"/>
            <a:t>In 2004, a survey of people on Community Corrections Orders revealed 9.4% experienced problem gambling. </a:t>
          </a:r>
          <a:endParaRPr lang="en-US" sz="3000" kern="1200" dirty="0"/>
        </a:p>
      </dsp:txBody>
      <dsp:txXfrm>
        <a:off x="80532" y="563300"/>
        <a:ext cx="6620736" cy="1488636"/>
      </dsp:txXfrm>
    </dsp:sp>
    <dsp:sp modelId="{30400C45-83C0-47FE-8779-72BAB3826267}">
      <dsp:nvSpPr>
        <dsp:cNvPr id="0" name=""/>
        <dsp:cNvSpPr/>
      </dsp:nvSpPr>
      <dsp:spPr>
        <a:xfrm>
          <a:off x="0" y="2218869"/>
          <a:ext cx="6781800" cy="164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AU" sz="3000" kern="1200"/>
            <a:t>17 times higher than the general adult population. </a:t>
          </a:r>
          <a:endParaRPr lang="en-US" sz="3000" kern="1200"/>
        </a:p>
      </dsp:txBody>
      <dsp:txXfrm>
        <a:off x="80532" y="2299401"/>
        <a:ext cx="6620736" cy="14886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8318A-123B-489C-A602-350F6D70516B}" type="datetimeFigureOut">
              <a:rPr lang="en-AU" smtClean="0"/>
              <a:t>21/11/2024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5F6A8-CE34-4E14-94B1-1804C60251D7}" type="slidenum">
              <a:rPr lang="en-AU" smtClean="0"/>
              <a:t>‹#›</a:t>
            </a:fld>
            <a:endParaRPr lang="en-AU"/>
          </a:p>
        </p:txBody>
      </p:sp>
    </p:spTree>
    <p:extLst>
      <p:ext uri="{BB962C8B-B14F-4D97-AF65-F5344CB8AC3E}">
        <p14:creationId xmlns:p14="http://schemas.microsoft.com/office/powerpoint/2010/main" val="386231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Version</a:t>
            </a:r>
            <a:r>
              <a:rPr lang="en-AU" b="1"/>
              <a:t>: </a:t>
            </a:r>
            <a:r>
              <a:rPr lang="en-AU"/>
              <a:t>October </a:t>
            </a:r>
            <a:r>
              <a:rPr lang="en-AU" dirty="0"/>
              <a:t>2024.</a:t>
            </a:r>
          </a:p>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a:t>
            </a:fld>
            <a:endParaRPr lang="en-AU"/>
          </a:p>
        </p:txBody>
      </p:sp>
    </p:spTree>
    <p:extLst>
      <p:ext uri="{BB962C8B-B14F-4D97-AF65-F5344CB8AC3E}">
        <p14:creationId xmlns:p14="http://schemas.microsoft.com/office/powerpoint/2010/main" val="389984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5C122A6-8803-4530-FAB8-E135A75FD6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38F73DD-AAD1-0847-78EC-59FAF92C5F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Note for presenter:</a:t>
            </a:r>
          </a:p>
          <a:p>
            <a:pPr eaLnBrk="1" hangingPunct="1"/>
            <a:r>
              <a:rPr lang="en-AU" altLang="en-US" dirty="0"/>
              <a:t>Please include a list of some other local support services. </a:t>
            </a:r>
          </a:p>
          <a:p>
            <a:pPr eaLnBrk="1" hangingPunct="1"/>
            <a:endParaRPr lang="en-AU" altLang="en-US" b="1" dirty="0"/>
          </a:p>
          <a:p>
            <a:pPr eaLnBrk="1" hangingPunct="1"/>
            <a:r>
              <a:rPr lang="en-AU" altLang="en-US" b="1" dirty="0"/>
              <a:t>Speaker’s notes:</a:t>
            </a:r>
          </a:p>
          <a:p>
            <a:pPr eaLnBrk="1" hangingPunct="1">
              <a:spcBef>
                <a:spcPct val="0"/>
              </a:spcBef>
            </a:pPr>
            <a:r>
              <a:rPr lang="en-AU" altLang="en-US" dirty="0"/>
              <a:t>We’ve compiled a list of some of the other support services in our area, including services to help people experiencing mental health concerns, domestic and family violence, alcohol and other drug use, or financial difficulty. </a:t>
            </a:r>
          </a:p>
        </p:txBody>
      </p:sp>
      <p:sp>
        <p:nvSpPr>
          <p:cNvPr id="37892" name="Slide Number Placeholder 3">
            <a:extLst>
              <a:ext uri="{FF2B5EF4-FFF2-40B4-BE49-F238E27FC236}">
                <a16:creationId xmlns:a16="http://schemas.microsoft.com/office/drawing/2014/main" id="{C715E211-9372-3D3D-FF99-2D72030924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62A41C-27B6-44CA-B13F-FDFE2DB7F95C}" type="slidenum">
              <a:rPr lang="en-AU" altLang="en-US" smtClean="0"/>
              <a:pPr fontAlgn="base">
                <a:spcBef>
                  <a:spcPct val="0"/>
                </a:spcBef>
                <a:spcAft>
                  <a:spcPct val="0"/>
                </a:spcAft>
              </a:pPr>
              <a:t>10</a:t>
            </a:fld>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196DDE6-65C0-5AEE-367C-D18F15924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E60396E-7D0D-E8BF-7990-946F43D3B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There are also other services available, outside of our local area. Gambling Help Queensland provide 24/7 support for anyone affected by gambling across Queensland, through their free Helpline displayed on screen. Find more information at the Gambling Help Queensland website.</a:t>
            </a:r>
          </a:p>
          <a:p>
            <a:pPr eaLnBrk="1" hangingPunct="1">
              <a:spcBef>
                <a:spcPct val="0"/>
              </a:spcBef>
            </a:pPr>
            <a:endParaRPr lang="en-AU"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Gambling Help Online provide 24/7 free online support across Australia. You can speak to a counsellor either on an online chat, email or over the phone at any time of the day. You can find more information at the Gambling Help Online website.</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marL="0" indent="0">
              <a:buFont typeface="Arial" panose="020B0604020202020204" pitchFamily="34" charset="0"/>
              <a:buNone/>
            </a:pPr>
            <a:r>
              <a:rPr lang="en-AU" altLang="en-US" dirty="0"/>
              <a:t>Gambling Help Queensland. (2024). </a:t>
            </a:r>
            <a:r>
              <a:rPr lang="en-AU" altLang="en-US" i="1" dirty="0"/>
              <a:t>Home. </a:t>
            </a:r>
            <a:r>
              <a:rPr lang="en-AU" altLang="en-US" dirty="0">
                <a:latin typeface="Arial Nova" panose="020B0504020202020204" pitchFamily="34" charset="0"/>
              </a:rPr>
              <a:t>www.gamblinghelpqld.org.au</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altLang="en-US" dirty="0"/>
              <a:t>Gambling Help Online. (2024). </a:t>
            </a:r>
            <a:r>
              <a:rPr lang="en-AU" altLang="en-US" i="1" dirty="0"/>
              <a:t>Home. </a:t>
            </a:r>
            <a:r>
              <a:rPr lang="en-AU" altLang="en-US" dirty="0">
                <a:latin typeface="Arial Nova" panose="020B0504020202020204" pitchFamily="34" charset="0"/>
              </a:rPr>
              <a:t>www.gamblinghelponline.org.au</a:t>
            </a:r>
          </a:p>
          <a:p>
            <a:pPr marL="0" indent="0">
              <a:buFont typeface="Arial" panose="020B0604020202020204" pitchFamily="34" charset="0"/>
              <a:buNone/>
            </a:pPr>
            <a:endParaRPr lang="en-AU" altLang="en-US" dirty="0">
              <a:latin typeface="Arial Nova" panose="020B0504020202020204" pitchFamily="34" charset="0"/>
            </a:endParaRPr>
          </a:p>
          <a:p>
            <a:pPr eaLnBrk="1" hangingPunct="1">
              <a:spcBef>
                <a:spcPct val="0"/>
              </a:spcBef>
            </a:pPr>
            <a:endParaRPr lang="en-AU" altLang="en-US" dirty="0">
              <a:latin typeface="Arial Nova" panose="020B0504020202020204" pitchFamily="34" charset="0"/>
            </a:endParaRPr>
          </a:p>
          <a:p>
            <a:pPr eaLnBrk="1" hangingPunct="1">
              <a:spcBef>
                <a:spcPct val="0"/>
              </a:spcBef>
            </a:pPr>
            <a:endParaRPr lang="en-AU" altLang="en-US" dirty="0"/>
          </a:p>
          <a:p>
            <a:endParaRPr lang="en-AU" altLang="en-US" dirty="0"/>
          </a:p>
        </p:txBody>
      </p:sp>
      <p:sp>
        <p:nvSpPr>
          <p:cNvPr id="46084" name="Slide Number Placeholder 3">
            <a:extLst>
              <a:ext uri="{FF2B5EF4-FFF2-40B4-BE49-F238E27FC236}">
                <a16:creationId xmlns:a16="http://schemas.microsoft.com/office/drawing/2014/main" id="{568B5F49-F46A-7677-747D-9B49A7BE48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2C811C-5803-44B3-B5C0-00EE6C5C20F4}" type="slidenum">
              <a:rPr lang="en-AU" altLang="en-US" smtClean="0"/>
              <a:pPr/>
              <a:t>11</a:t>
            </a:fld>
            <a:endParaRPr lang="en-AU" altLang="en-US"/>
          </a:p>
        </p:txBody>
      </p:sp>
    </p:spTree>
    <p:extLst>
      <p:ext uri="{BB962C8B-B14F-4D97-AF65-F5344CB8AC3E}">
        <p14:creationId xmlns:p14="http://schemas.microsoft.com/office/powerpoint/2010/main" val="1944385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196DDE6-65C0-5AEE-367C-D18F15924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E60396E-7D0D-E8BF-7990-946F43D3B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There are also various support groups available. Gamblers Anonymous Queensland provides group therapy and support across Queensland. Members can meet either face-to-face or online, either weekly or whenever suits them, to listen and speak with other people who are experiencing similar gambling-related challenges. You can find more information about session times and locations at the Gamblers Anonymous Australia website, by clicking the ‘Queensland meetings’ tab.</a:t>
            </a:r>
          </a:p>
          <a:p>
            <a:pPr eaLnBrk="1" hangingPunct="1">
              <a:spcBef>
                <a:spcPct val="0"/>
              </a:spcBef>
            </a:pPr>
            <a:endParaRPr lang="en-AU" altLang="en-US" dirty="0"/>
          </a:p>
          <a:p>
            <a:pPr eaLnBrk="1" hangingPunct="1">
              <a:spcBef>
                <a:spcPct val="0"/>
              </a:spcBef>
            </a:pPr>
            <a:r>
              <a:rPr lang="en-AU" altLang="en-US" dirty="0"/>
              <a:t>Similarly, Gam-Anon Queensland provides group therapy for people impacted by someone else’s gambling, including partners, family, friends and colleagues. Members can also meet either face-to-face or online. You can find more information at the website on screen.</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latin typeface="Arial Nova" panose="020B0504020202020204" pitchFamily="34" charset="0"/>
              </a:rPr>
              <a:t>Gamblers Anonymous. (2024). </a:t>
            </a:r>
            <a:r>
              <a:rPr lang="en-AU" altLang="en-US" i="1" dirty="0">
                <a:latin typeface="Arial Nova" panose="020B0504020202020204" pitchFamily="34" charset="0"/>
              </a:rPr>
              <a:t>Home. </a:t>
            </a:r>
            <a:r>
              <a:rPr lang="en-AU" altLang="en-US" dirty="0">
                <a:latin typeface="Arial Nova" panose="020B0504020202020204" pitchFamily="34" charset="0"/>
              </a:rPr>
              <a:t>www.gaaustralia.org.au</a:t>
            </a:r>
          </a:p>
          <a:p>
            <a:pPr eaLnBrk="1" hangingPunct="1">
              <a:spcBef>
                <a:spcPct val="0"/>
              </a:spcBef>
            </a:pPr>
            <a:endParaRPr lang="en-AU" altLang="en-US" dirty="0">
              <a:latin typeface="Arial Nova" panose="020B0504020202020204" pitchFamily="34" charset="0"/>
            </a:endParaRPr>
          </a:p>
          <a:p>
            <a:pPr eaLnBrk="1" hangingPunct="1">
              <a:spcBef>
                <a:spcPct val="0"/>
              </a:spcBef>
            </a:pPr>
            <a:endParaRPr lang="en-AU" altLang="en-US" dirty="0"/>
          </a:p>
          <a:p>
            <a:endParaRPr lang="en-AU" altLang="en-US" dirty="0"/>
          </a:p>
        </p:txBody>
      </p:sp>
      <p:sp>
        <p:nvSpPr>
          <p:cNvPr id="46084" name="Slide Number Placeholder 3">
            <a:extLst>
              <a:ext uri="{FF2B5EF4-FFF2-40B4-BE49-F238E27FC236}">
                <a16:creationId xmlns:a16="http://schemas.microsoft.com/office/drawing/2014/main" id="{568B5F49-F46A-7677-747D-9B49A7BE48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2C811C-5803-44B3-B5C0-00EE6C5C20F4}" type="slidenum">
              <a:rPr lang="en-AU" altLang="en-US" smtClean="0"/>
              <a:pPr/>
              <a:t>12</a:t>
            </a:fld>
            <a:endParaRPr lang="en-AU" altLang="en-US"/>
          </a:p>
        </p:txBody>
      </p:sp>
    </p:spTree>
    <p:extLst>
      <p:ext uri="{BB962C8B-B14F-4D97-AF65-F5344CB8AC3E}">
        <p14:creationId xmlns:p14="http://schemas.microsoft.com/office/powerpoint/2010/main" val="264905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13</a:t>
            </a:fld>
            <a:endParaRPr lang="en-AU"/>
          </a:p>
        </p:txBody>
      </p:sp>
    </p:spTree>
    <p:extLst>
      <p:ext uri="{BB962C8B-B14F-4D97-AF65-F5344CB8AC3E}">
        <p14:creationId xmlns:p14="http://schemas.microsoft.com/office/powerpoint/2010/main" val="304085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D0B6A71-C370-23D8-5588-8F0CE39BA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43B2856-F144-9910-43C9-021CB9C45C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Speaker’s notes:</a:t>
            </a:r>
          </a:p>
          <a:p>
            <a:pPr eaLnBrk="1" hangingPunct="1"/>
            <a:r>
              <a:rPr lang="en-AU" altLang="en-US" dirty="0"/>
              <a:t>In this module, we’re going to talk about the link between gambling and the justice sector. We’ll explore common gambling-related crimes, and available support services.</a:t>
            </a:r>
          </a:p>
          <a:p>
            <a:pPr eaLnBrk="1" hangingPunct="1"/>
            <a:endParaRPr lang="en-AU"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justice sector in Queensland delivers judicial processes, manages prisoners and offenders, and provides rehabilitation services. Agencies that deliver these services include Corrective Services, Courts, and the Office of the Director of Public Prosecutions. </a:t>
            </a:r>
          </a:p>
          <a:p>
            <a:pPr eaLnBrk="1" hangingPunct="1"/>
            <a:endParaRPr lang="en-AU" altLang="en-US" dirty="0"/>
          </a:p>
        </p:txBody>
      </p:sp>
      <p:sp>
        <p:nvSpPr>
          <p:cNvPr id="4" name="Slide Number Placeholder 3">
            <a:extLst>
              <a:ext uri="{FF2B5EF4-FFF2-40B4-BE49-F238E27FC236}">
                <a16:creationId xmlns:a16="http://schemas.microsoft.com/office/drawing/2014/main" id="{132E4F7F-36EE-DE07-4EC9-79F5E549C68F}"/>
              </a:ext>
            </a:extLst>
          </p:cNvPr>
          <p:cNvSpPr>
            <a:spLocks noGrp="1"/>
          </p:cNvSpPr>
          <p:nvPr>
            <p:ph type="sldNum" sz="quarter" idx="5"/>
          </p:nvPr>
        </p:nvSpPr>
        <p:spPr/>
        <p:txBody>
          <a:bodyPr/>
          <a:lstStyle/>
          <a:p>
            <a:pPr>
              <a:defRPr/>
            </a:pPr>
            <a:fld id="{4374FB34-50BE-4016-8F10-B213D44293EB}" type="slidenum">
              <a:rPr lang="en-AU" smtClean="0"/>
              <a:pPr>
                <a:defRPr/>
              </a:pPr>
              <a:t>2</a:t>
            </a:fld>
            <a:endParaRPr lang="en-AU"/>
          </a:p>
        </p:txBody>
      </p:sp>
    </p:spTree>
    <p:extLst>
      <p:ext uri="{BB962C8B-B14F-4D97-AF65-F5344CB8AC3E}">
        <p14:creationId xmlns:p14="http://schemas.microsoft.com/office/powerpoint/2010/main" val="61923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9FD1345-611B-065E-54D3-8E8F8CB94E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D8462E5-513D-EEC7-18B8-98F08C4710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Speaker’s notes:</a:t>
            </a:r>
          </a:p>
          <a:p>
            <a:r>
              <a:rPr lang="en-AU" altLang="en-US" dirty="0"/>
              <a:t>The intersection between gambling harm and the justice sector is complex. A 2017 study in Victoria found that there are many potential pathways which can take people between gambling and contact with the justice sector. One example is when a person develops problems with gambling and then commits an offence – such as theft or drug trafficking – to resource their gambling. However, there are many factors that can contribute to and result from gambling behaviour, and make people more vulnerable to contact with the justice system as a result. Some of these factors are poor physical or mental health, addiction, and a lack of social supports. </a:t>
            </a:r>
          </a:p>
          <a:p>
            <a:endParaRPr lang="en-AU" dirty="0"/>
          </a:p>
          <a:p>
            <a:r>
              <a:rPr lang="en-AU" dirty="0"/>
              <a:t>The path between gambling and crime can also move in the opposite direction. In this scenario, </a:t>
            </a:r>
            <a:r>
              <a:rPr lang="en-AU" sz="1800" dirty="0">
                <a:effectLst/>
                <a:latin typeface="Segoe UI" panose="020B0502040204020203" pitchFamily="34" charset="0"/>
              </a:rPr>
              <a:t>a person may develop a gambling behaviour after or at the same time as they start engaging in criminal activities. </a:t>
            </a:r>
            <a:endParaRPr lang="en-AU" sz="1800" dirty="0">
              <a:effectLst/>
              <a:latin typeface="Arial" panose="020B0604020202020204" pitchFamily="34" charset="0"/>
            </a:endParaRPr>
          </a:p>
          <a:p>
            <a:endParaRPr lang="en-AU" altLang="en-US" dirty="0"/>
          </a:p>
          <a:p>
            <a:r>
              <a:rPr lang="en-AU" altLang="en-US"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Centre for Innovative Justice, RMIT (2017). </a:t>
            </a:r>
            <a:r>
              <a:rPr lang="en-AU" b="0" i="1" dirty="0">
                <a:solidFill>
                  <a:srgbClr val="212121"/>
                </a:solidFill>
                <a:effectLst/>
                <a:latin typeface="Roboto" panose="02000000000000000000" pitchFamily="2" charset="0"/>
              </a:rPr>
              <a:t>Compulsion, convergence or crime? Criminal justice system contact as a form of gambling harm. </a:t>
            </a:r>
            <a:r>
              <a:rPr lang="en-AU" b="0" i="0" dirty="0">
                <a:solidFill>
                  <a:srgbClr val="212121"/>
                </a:solidFill>
                <a:effectLst/>
                <a:latin typeface="Roboto" panose="02000000000000000000" pitchFamily="2" charset="0"/>
              </a:rPr>
              <a:t>https://cij.org.au/cms/wp-content/uploads/2018/08/gambling-harm-report.pdf </a:t>
            </a:r>
            <a:endParaRPr lang="en-AU" altLang="en-US" dirty="0"/>
          </a:p>
        </p:txBody>
      </p:sp>
      <p:sp>
        <p:nvSpPr>
          <p:cNvPr id="4" name="Slide Number Placeholder 3">
            <a:extLst>
              <a:ext uri="{FF2B5EF4-FFF2-40B4-BE49-F238E27FC236}">
                <a16:creationId xmlns:a16="http://schemas.microsoft.com/office/drawing/2014/main" id="{D4DE0EFB-EDA9-87C2-10AB-7C686A7DF0BF}"/>
              </a:ext>
            </a:extLst>
          </p:cNvPr>
          <p:cNvSpPr>
            <a:spLocks noGrp="1"/>
          </p:cNvSpPr>
          <p:nvPr>
            <p:ph type="sldNum" sz="quarter" idx="5"/>
          </p:nvPr>
        </p:nvSpPr>
        <p:spPr/>
        <p:txBody>
          <a:bodyPr/>
          <a:lstStyle/>
          <a:p>
            <a:pPr>
              <a:defRPr/>
            </a:pPr>
            <a:fld id="{A7A9C7F7-0D4E-4978-8927-B94CD8D836F4}" type="slidenum">
              <a:rPr lang="en-AU" smtClean="0"/>
              <a:pPr>
                <a:defRPr/>
              </a:pPr>
              <a:t>3</a:t>
            </a:fld>
            <a:endParaRPr lang="en-AU"/>
          </a:p>
        </p:txBody>
      </p:sp>
    </p:spTree>
    <p:extLst>
      <p:ext uri="{BB962C8B-B14F-4D97-AF65-F5344CB8AC3E}">
        <p14:creationId xmlns:p14="http://schemas.microsoft.com/office/powerpoint/2010/main" val="298578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There are some common types of gambling-related offences. Sometimes, people experiencing gambling harm commit crimes to fund their gambling or pay off their debts. This might include fraud, theft, or bribery. </a:t>
            </a:r>
          </a:p>
          <a:p>
            <a:endParaRPr lang="en-AU" dirty="0"/>
          </a:p>
          <a:p>
            <a:r>
              <a:rPr lang="en-AU" dirty="0"/>
              <a:t>Research also suggests a link between gambling and illicit drug use. A survey of people in offenders’ rehabilitation in South Australia found 45% of people who had issues with gambling, gambled to support their drug use. 57.5% reported that drug use made their gambling issues worse, and 45% said they had used drugs to deal with stress resulting from gambling. </a:t>
            </a:r>
          </a:p>
          <a:p>
            <a:endParaRPr lang="en-AU" dirty="0"/>
          </a:p>
          <a:p>
            <a:r>
              <a:rPr lang="en-AU" dirty="0"/>
              <a:t>In rare cases, a person may be penalised for breaching a venue exclusion under Queensland’s gambling legislation. Mandatory exclusion orders prohibit a person from entering or remaining in a gambling venue.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Gambling Help Online. (2024). </a:t>
            </a:r>
            <a:r>
              <a:rPr lang="en-AU" b="0" i="1" dirty="0">
                <a:solidFill>
                  <a:srgbClr val="212121"/>
                </a:solidFill>
                <a:effectLst/>
                <a:latin typeface="Roboto" panose="02000000000000000000" pitchFamily="2" charset="0"/>
              </a:rPr>
              <a:t>Resolving legal challenges. </a:t>
            </a:r>
            <a:r>
              <a:rPr lang="en-AU" b="0" i="0" dirty="0">
                <a:solidFill>
                  <a:srgbClr val="212121"/>
                </a:solidFill>
                <a:effectLst/>
                <a:latin typeface="Roboto" panose="02000000000000000000" pitchFamily="2" charset="0"/>
              </a:rPr>
              <a:t>https://www.gamblinghelponline.org.au/support-yourself-or-others/maintaining-change/resolving-legal-challenges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Paterson, A and Garrett, L (2010) </a:t>
            </a:r>
            <a:r>
              <a:rPr lang="en-AU" b="0" i="1" dirty="0">
                <a:solidFill>
                  <a:srgbClr val="212121"/>
                </a:solidFill>
                <a:effectLst/>
                <a:latin typeface="Roboto" panose="02000000000000000000" pitchFamily="2" charset="0"/>
              </a:rPr>
              <a:t>Report into the possible connection between problem gambling, drug usage and criminal activity among clients of the Offenders Aid &amp; Rehabilitation Services of SA Inc. </a:t>
            </a:r>
            <a:r>
              <a:rPr lang="en-AU" b="0" i="0" dirty="0">
                <a:solidFill>
                  <a:srgbClr val="212121"/>
                </a:solidFill>
                <a:effectLst/>
                <a:latin typeface="Roboto" panose="02000000000000000000" pitchFamily="2" charset="0"/>
              </a:rPr>
              <a:t>https://www.cbs.sa.gov.au/documents/possible-connection-between-problem-gambling-and-crime-oars-2010-webcc80.pdf</a:t>
            </a:r>
            <a:endParaRPr lang="en-AU" i="0" dirty="0"/>
          </a:p>
          <a:p>
            <a:endParaRPr lang="en-AU" dirty="0"/>
          </a:p>
          <a:p>
            <a:endParaRPr lang="en-AU" dirty="0"/>
          </a:p>
        </p:txBody>
      </p:sp>
      <p:sp>
        <p:nvSpPr>
          <p:cNvPr id="4" name="Slide Number Placeholder 3"/>
          <p:cNvSpPr>
            <a:spLocks noGrp="1"/>
          </p:cNvSpPr>
          <p:nvPr>
            <p:ph type="sldNum" sz="quarter" idx="5"/>
          </p:nvPr>
        </p:nvSpPr>
        <p:spPr/>
        <p:txBody>
          <a:bodyPr/>
          <a:lstStyle/>
          <a:p>
            <a:fld id="{3115F6A8-CE34-4E14-94B1-1804C60251D7}" type="slidenum">
              <a:rPr lang="en-AU" smtClean="0"/>
              <a:t>4</a:t>
            </a:fld>
            <a:endParaRPr lang="en-AU"/>
          </a:p>
        </p:txBody>
      </p:sp>
    </p:spTree>
    <p:extLst>
      <p:ext uri="{BB962C8B-B14F-4D97-AF65-F5344CB8AC3E}">
        <p14:creationId xmlns:p14="http://schemas.microsoft.com/office/powerpoint/2010/main" val="356892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Speaker’s notes:</a:t>
            </a:r>
          </a:p>
          <a:p>
            <a:r>
              <a:rPr lang="en-AU" b="0" i="0" dirty="0">
                <a:solidFill>
                  <a:srgbClr val="313131"/>
                </a:solidFill>
                <a:effectLst/>
                <a:latin typeface="Barlow" panose="00000500000000000000" pitchFamily="2" charset="0"/>
              </a:rPr>
              <a:t>Sometimes, issues with gambling and domestic and family violence happen together. People who have issues with their gambling can be more likely than others to experience violence in their families </a:t>
            </a:r>
            <a:r>
              <a:rPr lang="en-AU" b="0" i="1" dirty="0">
                <a:solidFill>
                  <a:srgbClr val="313131"/>
                </a:solidFill>
                <a:effectLst/>
                <a:latin typeface="Barlow" panose="00000500000000000000" pitchFamily="2" charset="0"/>
              </a:rPr>
              <a:t>and</a:t>
            </a:r>
            <a:r>
              <a:rPr lang="en-AU" b="0" i="0" dirty="0">
                <a:solidFill>
                  <a:srgbClr val="313131"/>
                </a:solidFill>
                <a:effectLst/>
                <a:latin typeface="Barlow" panose="00000500000000000000" pitchFamily="2" charset="0"/>
              </a:rPr>
              <a:t> to act violently themselves.</a:t>
            </a:r>
          </a:p>
          <a:p>
            <a:endParaRPr lang="en-AU" b="0" i="0" dirty="0">
              <a:solidFill>
                <a:srgbClr val="313131"/>
              </a:solidFill>
              <a:effectLst/>
              <a:latin typeface="Barlow" panose="00000500000000000000" pitchFamily="2" charset="0"/>
            </a:endParaRPr>
          </a:p>
          <a:p>
            <a:pPr algn="l"/>
            <a:r>
              <a:rPr lang="en-AU" b="0" i="0" dirty="0">
                <a:solidFill>
                  <a:srgbClr val="313131"/>
                </a:solidFill>
                <a:effectLst/>
                <a:latin typeface="Barlow" panose="00000500000000000000" pitchFamily="2" charset="0"/>
              </a:rPr>
              <a:t>Research suggests that gambling does not directly cause violence in families or the other way around, but that they can be linked in several ways. For example:</a:t>
            </a:r>
          </a:p>
          <a:p>
            <a:pPr algn="l"/>
            <a:endParaRPr lang="en-AU" b="0" i="0" dirty="0">
              <a:solidFill>
                <a:srgbClr val="313131"/>
              </a:solidFill>
              <a:effectLst/>
              <a:latin typeface="Barlow" panose="00000500000000000000" pitchFamily="2" charset="0"/>
            </a:endParaRPr>
          </a:p>
          <a:p>
            <a:pPr algn="l">
              <a:buFont typeface="Arial" panose="020B0604020202020204" pitchFamily="34" charset="0"/>
              <a:buChar char="•"/>
            </a:pPr>
            <a:r>
              <a:rPr lang="en-AU" b="0" i="0" dirty="0">
                <a:solidFill>
                  <a:srgbClr val="313131"/>
                </a:solidFill>
                <a:effectLst/>
                <a:latin typeface="Barlow" panose="00000500000000000000" pitchFamily="2" charset="0"/>
              </a:rPr>
              <a:t> People who gamble can be violent towards their family members as their own gambling losses and other consequences increase.</a:t>
            </a:r>
          </a:p>
          <a:p>
            <a:pPr algn="l">
              <a:buFont typeface="Arial" panose="020B0604020202020204" pitchFamily="34" charset="0"/>
              <a:buChar char="•"/>
            </a:pPr>
            <a:r>
              <a:rPr lang="en-AU" b="0" i="0" dirty="0">
                <a:solidFill>
                  <a:srgbClr val="313131"/>
                </a:solidFill>
                <a:effectLst/>
                <a:latin typeface="Barlow" panose="00000500000000000000" pitchFamily="2" charset="0"/>
              </a:rPr>
              <a:t> Family members can be violent towards the person who gambles as their gambling losses and other consequences increase.</a:t>
            </a:r>
          </a:p>
          <a:p>
            <a:pPr algn="l">
              <a:buFont typeface="Arial" panose="020B0604020202020204" pitchFamily="34" charset="0"/>
              <a:buChar char="•"/>
            </a:pPr>
            <a:r>
              <a:rPr lang="en-AU" b="0" i="0" dirty="0">
                <a:solidFill>
                  <a:srgbClr val="313131"/>
                </a:solidFill>
                <a:effectLst/>
                <a:latin typeface="Barlow" panose="00000500000000000000" pitchFamily="2" charset="0"/>
              </a:rPr>
              <a:t> Gambling can be a way to physically or emotionally escape violence from family members.</a:t>
            </a:r>
          </a:p>
          <a:p>
            <a:pPr algn="l">
              <a:buFont typeface="Arial" panose="020B0604020202020204" pitchFamily="34" charset="0"/>
              <a:buChar char="•"/>
            </a:pPr>
            <a:r>
              <a:rPr lang="en-AU" b="0" i="0" dirty="0">
                <a:solidFill>
                  <a:srgbClr val="313131"/>
                </a:solidFill>
                <a:effectLst/>
                <a:latin typeface="Barlow" panose="00000500000000000000" pitchFamily="2" charset="0"/>
              </a:rPr>
              <a:t> Gambling can be a way for people to cope with their own violent behaviour within their families.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Gambling Help Online. (2024). </a:t>
            </a:r>
            <a:r>
              <a:rPr lang="en-AU" b="0" i="1" dirty="0">
                <a:solidFill>
                  <a:srgbClr val="212121"/>
                </a:solidFill>
                <a:effectLst/>
                <a:latin typeface="Roboto" panose="02000000000000000000" pitchFamily="2" charset="0"/>
              </a:rPr>
              <a:t>Resolving legal challenges. </a:t>
            </a:r>
            <a:r>
              <a:rPr lang="en-AU" b="0" i="0" dirty="0">
                <a:solidFill>
                  <a:srgbClr val="212121"/>
                </a:solidFill>
                <a:effectLst/>
                <a:latin typeface="Roboto" panose="02000000000000000000" pitchFamily="2" charset="0"/>
              </a:rPr>
              <a:t>https://www.gamblinghelponline.org.au/support-yourself-or-others/maintaining-change/resolving-legal-challenges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Dowling, N </a:t>
            </a:r>
            <a:r>
              <a:rPr lang="en-AU" i="1" dirty="0"/>
              <a:t>et al. </a:t>
            </a:r>
            <a:r>
              <a:rPr lang="en-AU" i="0" dirty="0"/>
              <a:t>(2014) </a:t>
            </a:r>
            <a:r>
              <a:rPr lang="en-AU" i="1" dirty="0"/>
              <a:t>Problem gambling and Intimate Partner Violence: A Systematic Review and Meta-Analysis. </a:t>
            </a:r>
            <a:r>
              <a:rPr lang="en-AU" i="0" dirty="0"/>
              <a:t>Sage Journals – Trauma, Violence &amp; Abuse</a:t>
            </a:r>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3115F6A8-CE34-4E14-94B1-1804C60251D7}" type="slidenum">
              <a:rPr lang="en-AU" smtClean="0"/>
              <a:t>5</a:t>
            </a:fld>
            <a:endParaRPr lang="en-AU"/>
          </a:p>
        </p:txBody>
      </p:sp>
    </p:spTree>
    <p:extLst>
      <p:ext uri="{BB962C8B-B14F-4D97-AF65-F5344CB8AC3E}">
        <p14:creationId xmlns:p14="http://schemas.microsoft.com/office/powerpoint/2010/main" val="122543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A survey conducted in 2004 of Queenslanders on Community Corrections Orders – that is, either community service orders or post-prison community-based release (parole) – found 9.4% experienced problem gambling. At the time, that was 17 times higher than the general population. The same study found 41% of those who had experienced problem gambling had committed gambling-related offences.</a:t>
            </a:r>
          </a:p>
          <a:p>
            <a:endParaRPr lang="en-AU" dirty="0"/>
          </a:p>
          <a:p>
            <a:r>
              <a:rPr lang="en-AU" dirty="0"/>
              <a:t>Although more recent Queensland-based data is not available, a similar survey on people in Victorian prison facilities in 2013 found that 33% had experienced problem gambling within the preceding year. 88% of these people reported that they had committed gambling-related crimes. Overall, research suggests rates of gambling harm are much higher throughout the criminal justice system, both in Australia and internationally.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Queensland Corrective Services (2005) </a:t>
            </a:r>
            <a:r>
              <a:rPr lang="en-AU" i="1" dirty="0"/>
              <a:t>Games people play – Problem gambling among offenders in Queensland Community Corrections. https://www.publications.qld.gov.au/dataset/liquor-and-gambling-research/resource/91250112-b279-416a-908a-ef9a71d60988</a:t>
            </a:r>
            <a:endParaRPr lang="en-AU"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Victorian Responsible Gambling Foundation (2014) </a:t>
            </a:r>
            <a:r>
              <a:rPr lang="en-AU" b="0" i="1" dirty="0"/>
              <a:t>Complex lives: Co-occurring conditions of problem gambling. https://responsiblegambling.vic.gov.au/documents/24/complex-lives-co-occurring-conditions-of-problem-gambling.pdf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3115F6A8-CE34-4E14-94B1-1804C60251D7}" type="slidenum">
              <a:rPr lang="en-AU" smtClean="0"/>
              <a:t>6</a:t>
            </a:fld>
            <a:endParaRPr lang="en-AU"/>
          </a:p>
        </p:txBody>
      </p:sp>
    </p:spTree>
    <p:extLst>
      <p:ext uri="{BB962C8B-B14F-4D97-AF65-F5344CB8AC3E}">
        <p14:creationId xmlns:p14="http://schemas.microsoft.com/office/powerpoint/2010/main" val="3300650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Research suggests gambling can be a factor in people reoffending after leaving the justice system. People who have been imprisoned sometimes identify gambling as their biggest risk factor upon release, largely due to the debts that can await them post sentence or incarceration. </a:t>
            </a:r>
          </a:p>
          <a:p>
            <a:endParaRPr lang="en-AU" dirty="0"/>
          </a:p>
          <a:p>
            <a:r>
              <a:rPr lang="en-AU" dirty="0"/>
              <a:t>It is important for staff working the justice sector, and people interacting with the justice sector, to understand the relationship between gambling harm and other conditions that could lead to offending. This can assist in treatment approaches for people experiencing gambling harm, and improved outcomes. </a:t>
            </a:r>
          </a:p>
          <a:p>
            <a:endParaRPr lang="en-AU" dirty="0"/>
          </a:p>
          <a:p>
            <a:r>
              <a:rPr lang="en-AU" b="1" dirty="0"/>
              <a:t>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Centre for Innovative Justice, RMIT (2017). </a:t>
            </a:r>
            <a:r>
              <a:rPr lang="en-AU" b="0" i="1" dirty="0">
                <a:solidFill>
                  <a:srgbClr val="212121"/>
                </a:solidFill>
                <a:effectLst/>
                <a:latin typeface="Roboto" panose="02000000000000000000" pitchFamily="2" charset="0"/>
              </a:rPr>
              <a:t>Compulsion, convergence or crime? Criminal justice system contact as a form of gambling harm. </a:t>
            </a:r>
            <a:r>
              <a:rPr lang="en-AU" b="0" i="0" dirty="0">
                <a:solidFill>
                  <a:srgbClr val="212121"/>
                </a:solidFill>
                <a:effectLst/>
                <a:latin typeface="Roboto" panose="02000000000000000000" pitchFamily="2" charset="0"/>
              </a:rPr>
              <a:t>https://cij.org.au/cms/wp-content/uploads/2018/08/gambling-harm-report.pdf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a:solidFill>
                <a:srgbClr val="21212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Victorian Responsible Gambling Foundation (2014) </a:t>
            </a:r>
            <a:r>
              <a:rPr lang="en-AU" b="0" i="1" dirty="0"/>
              <a:t>Complex lives: Co-occurring conditions of problem gambling. https://responsiblegambling.vic.gov.au/documents/24/complex-lives-co-occurring-conditions-of-problem-gambling.pdf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a:solidFill>
                <a:srgbClr val="21212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b="0" i="0" dirty="0">
              <a:solidFill>
                <a:srgbClr val="212121"/>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dirty="0"/>
          </a:p>
          <a:p>
            <a:endParaRPr lang="en-AU" b="1" dirty="0"/>
          </a:p>
        </p:txBody>
      </p:sp>
      <p:sp>
        <p:nvSpPr>
          <p:cNvPr id="4" name="Slide Number Placeholder 3"/>
          <p:cNvSpPr>
            <a:spLocks noGrp="1"/>
          </p:cNvSpPr>
          <p:nvPr>
            <p:ph type="sldNum" sz="quarter" idx="5"/>
          </p:nvPr>
        </p:nvSpPr>
        <p:spPr/>
        <p:txBody>
          <a:bodyPr/>
          <a:lstStyle/>
          <a:p>
            <a:fld id="{3115F6A8-CE34-4E14-94B1-1804C60251D7}" type="slidenum">
              <a:rPr lang="en-AU" smtClean="0"/>
              <a:t>7</a:t>
            </a:fld>
            <a:endParaRPr lang="en-AU"/>
          </a:p>
        </p:txBody>
      </p:sp>
    </p:spTree>
    <p:extLst>
      <p:ext uri="{BB962C8B-B14F-4D97-AF65-F5344CB8AC3E}">
        <p14:creationId xmlns:p14="http://schemas.microsoft.com/office/powerpoint/2010/main" val="72302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People in the justice sector are often experiencing complex issues, and gambling harm may not be easy to identify. There are several tools available to screen for gambling harm. These can help you identify gambling harm early and provide timely support and assistance to the people you’re working with.</a:t>
            </a:r>
          </a:p>
          <a:p>
            <a:endParaRPr lang="en-AU" dirty="0"/>
          </a:p>
          <a:p>
            <a:r>
              <a:rPr lang="en-AU" dirty="0"/>
              <a:t>The most popular gambling harm screening tool is the Problem Gambling Severity Index (PGSI). The PGSI is the standardised measure of at-risk behaviour for gambling harm, based on research on the common signs and consequences of harmful gambling. The PGSI quiz asks participants to self-assess their gambling behaviour over the past 12 months by scoring themselves against nine items. The higher their score, the more severe the impact that gambling is having on the patient’s life. There is information on other screening tools on the website on this slide, at the page “Identifying gambling harm”.</a:t>
            </a:r>
          </a:p>
          <a:p>
            <a:endParaRPr lang="en-AU" dirty="0"/>
          </a:p>
          <a:p>
            <a:r>
              <a:rPr lang="en-AU"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t>GambleAware</a:t>
            </a:r>
            <a:r>
              <a:rPr lang="en-AU" dirty="0"/>
              <a:t>. (2024). </a:t>
            </a:r>
            <a:r>
              <a:rPr lang="en-AU" i="1" dirty="0"/>
              <a:t>How to identify a patient’s gambling issues. </a:t>
            </a:r>
            <a:r>
              <a:rPr lang="en-AU" dirty="0"/>
              <a:t>https://www.gambleaware.nsw.gov.au/for-professionals/for-general-practitioners/how-to-identify-a-patients-gambling-issues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rgbClr val="4A4A4A"/>
                </a:solidFill>
                <a:latin typeface="Karla" pitchFamily="2" charset="0"/>
              </a:rPr>
              <a:t>Victorian Responsible Gambling Foundation. (2024). </a:t>
            </a:r>
            <a:r>
              <a:rPr lang="en-AU" b="0" i="1" dirty="0">
                <a:solidFill>
                  <a:srgbClr val="4A4A4A"/>
                </a:solidFill>
                <a:effectLst/>
                <a:latin typeface="Linotte"/>
              </a:rPr>
              <a:t>Screening and supporting patients for gambling harm</a:t>
            </a:r>
            <a:r>
              <a:rPr lang="en-AU" b="0" i="0" dirty="0">
                <a:solidFill>
                  <a:srgbClr val="4A4A4A"/>
                </a:solidFill>
                <a:effectLst/>
                <a:latin typeface="Linotte"/>
              </a:rPr>
              <a:t>. https://responsiblegambling.vic.gov.au/for-professionals/health-and-community-professionals/screening-and-supporting-patients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Gambling Help Online. (2024). </a:t>
            </a:r>
            <a:r>
              <a:rPr lang="en-AU" i="1" dirty="0"/>
              <a:t>Identifying gambling harm. </a:t>
            </a:r>
            <a:r>
              <a:rPr lang="en-AU" dirty="0"/>
              <a:t>https://www.gamblinghelponline.org.au/support-yourself-or-others/taking-action/identifying-gambling-harm?language_content_entity=en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BlinkMacSystemFont"/>
              </a:rPr>
              <a:t>Dowling, N. A., </a:t>
            </a:r>
            <a:r>
              <a:rPr lang="en-AU" b="0" i="0" dirty="0" err="1">
                <a:solidFill>
                  <a:srgbClr val="212121"/>
                </a:solidFill>
                <a:effectLst/>
                <a:latin typeface="BlinkMacSystemFont"/>
              </a:rPr>
              <a:t>Merkouris</a:t>
            </a:r>
            <a:r>
              <a:rPr lang="en-AU" b="0" i="0" dirty="0">
                <a:solidFill>
                  <a:srgbClr val="212121"/>
                </a:solidFill>
                <a:effectLst/>
                <a:latin typeface="BlinkMacSystemFont"/>
              </a:rPr>
              <a:t>, S. S., Dias, S., et al. (2019). The diagnostic accuracy of brief screening instruments for problem gambling: A systematic review and meta-analysis. </a:t>
            </a:r>
            <a:r>
              <a:rPr lang="en-AU" b="0" i="1" dirty="0">
                <a:solidFill>
                  <a:srgbClr val="212121"/>
                </a:solidFill>
                <a:effectLst/>
                <a:latin typeface="BlinkMacSystemFont"/>
              </a:rPr>
              <a:t>Clinical psychology review</a:t>
            </a:r>
            <a:r>
              <a:rPr lang="en-AU" b="0" i="0" dirty="0">
                <a:solidFill>
                  <a:srgbClr val="212121"/>
                </a:solidFill>
                <a:effectLst/>
                <a:latin typeface="BlinkMacSystemFont"/>
              </a:rPr>
              <a:t>, </a:t>
            </a:r>
            <a:r>
              <a:rPr lang="en-AU" b="0" i="1" dirty="0">
                <a:solidFill>
                  <a:srgbClr val="212121"/>
                </a:solidFill>
                <a:effectLst/>
                <a:latin typeface="BlinkMacSystemFont"/>
              </a:rPr>
              <a:t>74</a:t>
            </a:r>
            <a:r>
              <a:rPr lang="en-AU" b="0" i="0" dirty="0">
                <a:solidFill>
                  <a:srgbClr val="212121"/>
                </a:solidFill>
                <a:effectLst/>
                <a:latin typeface="BlinkMacSystemFont"/>
              </a:rPr>
              <a:t>, 101784. https://doi.org/10.1016/j.cpr.2019.101784</a:t>
            </a:r>
            <a:endParaRPr lang="en-AU" dirty="0"/>
          </a:p>
        </p:txBody>
      </p:sp>
      <p:sp>
        <p:nvSpPr>
          <p:cNvPr id="4" name="Slide Number Placeholder 3"/>
          <p:cNvSpPr>
            <a:spLocks noGrp="1"/>
          </p:cNvSpPr>
          <p:nvPr>
            <p:ph type="sldNum" sz="quarter" idx="5"/>
          </p:nvPr>
        </p:nvSpPr>
        <p:spPr/>
        <p:txBody>
          <a:bodyPr/>
          <a:lstStyle/>
          <a:p>
            <a:fld id="{99D407B2-674D-470B-AD5F-E35CA6C0E036}" type="slidenum">
              <a:rPr lang="en-AU" smtClean="0"/>
              <a:t>8</a:t>
            </a:fld>
            <a:endParaRPr lang="en-AU"/>
          </a:p>
        </p:txBody>
      </p:sp>
    </p:spTree>
    <p:extLst>
      <p:ext uri="{BB962C8B-B14F-4D97-AF65-F5344CB8AC3E}">
        <p14:creationId xmlns:p14="http://schemas.microsoft.com/office/powerpoint/2010/main" val="89093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6E67988-2E05-32B2-6102-F8891470CC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5E05632-3D57-879A-E425-C6B2DC176F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Note for presenter:</a:t>
            </a:r>
          </a:p>
          <a:p>
            <a:r>
              <a:rPr lang="en-AU" altLang="en-US" dirty="0"/>
              <a:t>Please include the relevant GHS phone number and hours.</a:t>
            </a:r>
          </a:p>
          <a:p>
            <a:endParaRPr lang="en-AU" altLang="en-US" b="1" dirty="0"/>
          </a:p>
          <a:p>
            <a:r>
              <a:rPr lang="en-AU" altLang="en-US" b="1" dirty="0"/>
              <a:t>Speaker’s notes:</a:t>
            </a:r>
          </a:p>
          <a:p>
            <a:r>
              <a:rPr lang="en-AU" altLang="en-US" dirty="0"/>
              <a:t>Gambling Help services work with other organisations in the community to increase understanding of gambling harm and provide free and confidential advice, support and counselling where required. We can assist people experiencing harm from their own gambling, or someone close to them. </a:t>
            </a:r>
          </a:p>
          <a:p>
            <a:endParaRPr lang="en-AU" altLang="en-US" dirty="0"/>
          </a:p>
          <a:p>
            <a:r>
              <a:rPr lang="en-AU" altLang="en-US" dirty="0"/>
              <a:t>Feel free to talk to us about how we can connect in with solutions for people in the justice sector who may be experiencing gambling harm. </a:t>
            </a:r>
          </a:p>
          <a:p>
            <a:endParaRPr lang="en-AU" altLang="en-US" dirty="0"/>
          </a:p>
          <a:p>
            <a:endParaRPr lang="en-AU" altLang="en-US" dirty="0"/>
          </a:p>
        </p:txBody>
      </p:sp>
      <p:sp>
        <p:nvSpPr>
          <p:cNvPr id="41988" name="Slide Number Placeholder 3">
            <a:extLst>
              <a:ext uri="{FF2B5EF4-FFF2-40B4-BE49-F238E27FC236}">
                <a16:creationId xmlns:a16="http://schemas.microsoft.com/office/drawing/2014/main" id="{39806B6F-185D-615B-2710-2453611E63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FE53AF-E417-4FCB-8C73-CFE9F52F02D3}" type="slidenum">
              <a:rPr lang="en-AU" altLang="en-US" smtClean="0"/>
              <a:pPr/>
              <a:t>9</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CAEE-8A33-B73B-02FC-FD1D88900F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1081890-F556-D82D-93EE-1A975587D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7774E40-6F46-07BE-6AB5-030F22B11AD1}"/>
              </a:ext>
            </a:extLst>
          </p:cNvPr>
          <p:cNvSpPr>
            <a:spLocks noGrp="1"/>
          </p:cNvSpPr>
          <p:nvPr>
            <p:ph type="dt" sz="half" idx="10"/>
          </p:nvPr>
        </p:nvSpPr>
        <p:spPr/>
        <p:txBody>
          <a:bodyPr/>
          <a:lstStyle/>
          <a:p>
            <a:fld id="{FBA5B7CB-5590-4472-8EAC-4D43FBE59142}" type="datetimeFigureOut">
              <a:rPr lang="en-AU" smtClean="0"/>
              <a:t>21/11/2024</a:t>
            </a:fld>
            <a:endParaRPr lang="en-AU"/>
          </a:p>
        </p:txBody>
      </p:sp>
      <p:sp>
        <p:nvSpPr>
          <p:cNvPr id="5" name="Footer Placeholder 4">
            <a:extLst>
              <a:ext uri="{FF2B5EF4-FFF2-40B4-BE49-F238E27FC236}">
                <a16:creationId xmlns:a16="http://schemas.microsoft.com/office/drawing/2014/main" id="{41364C69-BFD5-16FA-B50B-83F6A5A6C06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50A2414-DBB3-FAEE-6579-8179621C0D18}"/>
              </a:ext>
            </a:extLst>
          </p:cNvPr>
          <p:cNvSpPr>
            <a:spLocks noGrp="1"/>
          </p:cNvSpPr>
          <p:nvPr>
            <p:ph type="sldNum" sz="quarter" idx="12"/>
          </p:nvPr>
        </p:nvSpPr>
        <p:spPr/>
        <p:txBody>
          <a:bodyPr/>
          <a:lstStyle/>
          <a:p>
            <a:fld id="{9397678A-6B98-4DDF-8D28-54598B469E09}" type="slidenum">
              <a:rPr lang="en-AU" smtClean="0"/>
              <a:t>‹#›</a:t>
            </a:fld>
            <a:endParaRPr lang="en-AU"/>
          </a:p>
        </p:txBody>
      </p:sp>
    </p:spTree>
    <p:extLst>
      <p:ext uri="{BB962C8B-B14F-4D97-AF65-F5344CB8AC3E}">
        <p14:creationId xmlns:p14="http://schemas.microsoft.com/office/powerpoint/2010/main" val="204683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5C06-74B3-A1B9-83EA-541808D6336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229D2EF-4406-5473-17FD-AD3BDFD71B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C2E9FE4-1E96-AEE8-8B5D-EFB37B0690D8}"/>
              </a:ext>
            </a:extLst>
          </p:cNvPr>
          <p:cNvSpPr>
            <a:spLocks noGrp="1"/>
          </p:cNvSpPr>
          <p:nvPr>
            <p:ph type="dt" sz="half" idx="10"/>
          </p:nvPr>
        </p:nvSpPr>
        <p:spPr/>
        <p:txBody>
          <a:bodyPr/>
          <a:lstStyle/>
          <a:p>
            <a:fld id="{FBA5B7CB-5590-4472-8EAC-4D43FBE59142}" type="datetimeFigureOut">
              <a:rPr lang="en-AU" smtClean="0"/>
              <a:t>21/11/2024</a:t>
            </a:fld>
            <a:endParaRPr lang="en-AU"/>
          </a:p>
        </p:txBody>
      </p:sp>
      <p:sp>
        <p:nvSpPr>
          <p:cNvPr id="5" name="Footer Placeholder 4">
            <a:extLst>
              <a:ext uri="{FF2B5EF4-FFF2-40B4-BE49-F238E27FC236}">
                <a16:creationId xmlns:a16="http://schemas.microsoft.com/office/drawing/2014/main" id="{6C2D0C5B-2BE7-AAE1-B7B5-C5FF7FCA433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A132C75-BB17-F414-A684-4CC619EA9A54}"/>
              </a:ext>
            </a:extLst>
          </p:cNvPr>
          <p:cNvSpPr>
            <a:spLocks noGrp="1"/>
          </p:cNvSpPr>
          <p:nvPr>
            <p:ph type="sldNum" sz="quarter" idx="12"/>
          </p:nvPr>
        </p:nvSpPr>
        <p:spPr/>
        <p:txBody>
          <a:bodyPr/>
          <a:lstStyle/>
          <a:p>
            <a:fld id="{9397678A-6B98-4DDF-8D28-54598B469E09}" type="slidenum">
              <a:rPr lang="en-AU" smtClean="0"/>
              <a:t>‹#›</a:t>
            </a:fld>
            <a:endParaRPr lang="en-AU"/>
          </a:p>
        </p:txBody>
      </p:sp>
    </p:spTree>
    <p:extLst>
      <p:ext uri="{BB962C8B-B14F-4D97-AF65-F5344CB8AC3E}">
        <p14:creationId xmlns:p14="http://schemas.microsoft.com/office/powerpoint/2010/main" val="219251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A6133F-D8A9-0DBF-35BF-46B346BCA1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D369538-7835-E912-8B8D-640F2F1B59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B0261F-A4FB-E74D-9733-A0FF5CD7EAF2}"/>
              </a:ext>
            </a:extLst>
          </p:cNvPr>
          <p:cNvSpPr>
            <a:spLocks noGrp="1"/>
          </p:cNvSpPr>
          <p:nvPr>
            <p:ph type="dt" sz="half" idx="10"/>
          </p:nvPr>
        </p:nvSpPr>
        <p:spPr/>
        <p:txBody>
          <a:bodyPr/>
          <a:lstStyle/>
          <a:p>
            <a:fld id="{FBA5B7CB-5590-4472-8EAC-4D43FBE59142}" type="datetimeFigureOut">
              <a:rPr lang="en-AU" smtClean="0"/>
              <a:t>21/11/2024</a:t>
            </a:fld>
            <a:endParaRPr lang="en-AU"/>
          </a:p>
        </p:txBody>
      </p:sp>
      <p:sp>
        <p:nvSpPr>
          <p:cNvPr id="5" name="Footer Placeholder 4">
            <a:extLst>
              <a:ext uri="{FF2B5EF4-FFF2-40B4-BE49-F238E27FC236}">
                <a16:creationId xmlns:a16="http://schemas.microsoft.com/office/drawing/2014/main" id="{B443A23E-FB24-45B8-A22A-EE414B2CF18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60CBE0-6EF1-CB7D-8B81-7C28DF39ECAA}"/>
              </a:ext>
            </a:extLst>
          </p:cNvPr>
          <p:cNvSpPr>
            <a:spLocks noGrp="1"/>
          </p:cNvSpPr>
          <p:nvPr>
            <p:ph type="sldNum" sz="quarter" idx="12"/>
          </p:nvPr>
        </p:nvSpPr>
        <p:spPr/>
        <p:txBody>
          <a:bodyPr/>
          <a:lstStyle/>
          <a:p>
            <a:fld id="{9397678A-6B98-4DDF-8D28-54598B469E09}" type="slidenum">
              <a:rPr lang="en-AU" smtClean="0"/>
              <a:t>‹#›</a:t>
            </a:fld>
            <a:endParaRPr lang="en-AU"/>
          </a:p>
        </p:txBody>
      </p:sp>
    </p:spTree>
    <p:extLst>
      <p:ext uri="{BB962C8B-B14F-4D97-AF65-F5344CB8AC3E}">
        <p14:creationId xmlns:p14="http://schemas.microsoft.com/office/powerpoint/2010/main" val="215818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CF9B-ECC5-63ED-52CD-42FDC3CC99F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BEEAC3F-1E65-F481-B49A-DBE1D0C71F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F80EF9A-CF53-3108-222D-8E2DBD4B2290}"/>
              </a:ext>
            </a:extLst>
          </p:cNvPr>
          <p:cNvSpPr>
            <a:spLocks noGrp="1"/>
          </p:cNvSpPr>
          <p:nvPr>
            <p:ph type="dt" sz="half" idx="10"/>
          </p:nvPr>
        </p:nvSpPr>
        <p:spPr/>
        <p:txBody>
          <a:bodyPr/>
          <a:lstStyle/>
          <a:p>
            <a:fld id="{290F4B31-6E56-4612-A428-4426C3FB2041}" type="datetimeFigureOut">
              <a:rPr lang="en-AU" smtClean="0"/>
              <a:t>21/11/2024</a:t>
            </a:fld>
            <a:endParaRPr lang="en-AU"/>
          </a:p>
        </p:txBody>
      </p:sp>
      <p:sp>
        <p:nvSpPr>
          <p:cNvPr id="5" name="Footer Placeholder 4">
            <a:extLst>
              <a:ext uri="{FF2B5EF4-FFF2-40B4-BE49-F238E27FC236}">
                <a16:creationId xmlns:a16="http://schemas.microsoft.com/office/drawing/2014/main" id="{D47B0853-74C5-BAE5-39B6-4AEE6A22B86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FBEEAB9-84B2-C0EC-0493-3AE6025095D7}"/>
              </a:ext>
            </a:extLst>
          </p:cNvPr>
          <p:cNvSpPr>
            <a:spLocks noGrp="1"/>
          </p:cNvSpPr>
          <p:nvPr>
            <p:ph type="sldNum" sz="quarter" idx="12"/>
          </p:nvPr>
        </p:nvSpPr>
        <p:spPr/>
        <p:txBody>
          <a:bodyPr/>
          <a:lstStyle/>
          <a:p>
            <a:fld id="{A6F244D8-7A7D-4FC3-B5BA-F041ADB4640A}" type="slidenum">
              <a:rPr lang="en-AU" smtClean="0"/>
              <a:t>‹#›</a:t>
            </a:fld>
            <a:endParaRPr lang="en-AU"/>
          </a:p>
        </p:txBody>
      </p:sp>
    </p:spTree>
    <p:extLst>
      <p:ext uri="{BB962C8B-B14F-4D97-AF65-F5344CB8AC3E}">
        <p14:creationId xmlns:p14="http://schemas.microsoft.com/office/powerpoint/2010/main" val="247504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9306-34BB-BD43-6AC9-2160D6F9D60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90EA0C3-5526-F051-3A70-661B3837FC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B4E7DC1-19EC-93D5-1BE3-11F47D786D8F}"/>
              </a:ext>
            </a:extLst>
          </p:cNvPr>
          <p:cNvSpPr>
            <a:spLocks noGrp="1"/>
          </p:cNvSpPr>
          <p:nvPr>
            <p:ph type="dt" sz="half" idx="10"/>
          </p:nvPr>
        </p:nvSpPr>
        <p:spPr/>
        <p:txBody>
          <a:bodyPr/>
          <a:lstStyle/>
          <a:p>
            <a:fld id="{FBA5B7CB-5590-4472-8EAC-4D43FBE59142}" type="datetimeFigureOut">
              <a:rPr lang="en-AU" smtClean="0"/>
              <a:t>21/11/2024</a:t>
            </a:fld>
            <a:endParaRPr lang="en-AU"/>
          </a:p>
        </p:txBody>
      </p:sp>
      <p:sp>
        <p:nvSpPr>
          <p:cNvPr id="5" name="Footer Placeholder 4">
            <a:extLst>
              <a:ext uri="{FF2B5EF4-FFF2-40B4-BE49-F238E27FC236}">
                <a16:creationId xmlns:a16="http://schemas.microsoft.com/office/drawing/2014/main" id="{A51F41BD-46E6-9220-B763-EA6C6204F1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6E0A174-1BCA-47A4-6E58-3AC1E35E15FE}"/>
              </a:ext>
            </a:extLst>
          </p:cNvPr>
          <p:cNvSpPr>
            <a:spLocks noGrp="1"/>
          </p:cNvSpPr>
          <p:nvPr>
            <p:ph type="sldNum" sz="quarter" idx="12"/>
          </p:nvPr>
        </p:nvSpPr>
        <p:spPr/>
        <p:txBody>
          <a:bodyPr/>
          <a:lstStyle/>
          <a:p>
            <a:fld id="{9397678A-6B98-4DDF-8D28-54598B469E09}" type="slidenum">
              <a:rPr lang="en-AU" smtClean="0"/>
              <a:t>‹#›</a:t>
            </a:fld>
            <a:endParaRPr lang="en-AU"/>
          </a:p>
        </p:txBody>
      </p:sp>
    </p:spTree>
    <p:extLst>
      <p:ext uri="{BB962C8B-B14F-4D97-AF65-F5344CB8AC3E}">
        <p14:creationId xmlns:p14="http://schemas.microsoft.com/office/powerpoint/2010/main" val="219884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5C5C-15C9-1EFF-8E47-E1FD472F99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F7C1E24-9248-D87E-E348-C418F1CA5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93A647-61F7-F538-DDE2-A2DAD830ED96}"/>
              </a:ext>
            </a:extLst>
          </p:cNvPr>
          <p:cNvSpPr>
            <a:spLocks noGrp="1"/>
          </p:cNvSpPr>
          <p:nvPr>
            <p:ph type="dt" sz="half" idx="10"/>
          </p:nvPr>
        </p:nvSpPr>
        <p:spPr/>
        <p:txBody>
          <a:bodyPr/>
          <a:lstStyle/>
          <a:p>
            <a:fld id="{FBA5B7CB-5590-4472-8EAC-4D43FBE59142}" type="datetimeFigureOut">
              <a:rPr lang="en-AU" smtClean="0"/>
              <a:t>21/11/2024</a:t>
            </a:fld>
            <a:endParaRPr lang="en-AU"/>
          </a:p>
        </p:txBody>
      </p:sp>
      <p:sp>
        <p:nvSpPr>
          <p:cNvPr id="5" name="Footer Placeholder 4">
            <a:extLst>
              <a:ext uri="{FF2B5EF4-FFF2-40B4-BE49-F238E27FC236}">
                <a16:creationId xmlns:a16="http://schemas.microsoft.com/office/drawing/2014/main" id="{FACAEF24-255E-5932-744C-49F0C71C4D6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45D4328-DD33-0D9A-B557-5C918E2F783F}"/>
              </a:ext>
            </a:extLst>
          </p:cNvPr>
          <p:cNvSpPr>
            <a:spLocks noGrp="1"/>
          </p:cNvSpPr>
          <p:nvPr>
            <p:ph type="sldNum" sz="quarter" idx="12"/>
          </p:nvPr>
        </p:nvSpPr>
        <p:spPr/>
        <p:txBody>
          <a:bodyPr/>
          <a:lstStyle/>
          <a:p>
            <a:fld id="{9397678A-6B98-4DDF-8D28-54598B469E09}" type="slidenum">
              <a:rPr lang="en-AU" smtClean="0"/>
              <a:t>‹#›</a:t>
            </a:fld>
            <a:endParaRPr lang="en-AU"/>
          </a:p>
        </p:txBody>
      </p:sp>
    </p:spTree>
    <p:extLst>
      <p:ext uri="{BB962C8B-B14F-4D97-AF65-F5344CB8AC3E}">
        <p14:creationId xmlns:p14="http://schemas.microsoft.com/office/powerpoint/2010/main" val="122840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98014-F447-63AA-BC77-95012661851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7FF4F5F-60F3-6E83-343A-EB0659A0B1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BF51B43-5F06-88AB-6FDE-AE8AEA0A66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165E4B9-05AA-76BA-622C-FC1F9692DA81}"/>
              </a:ext>
            </a:extLst>
          </p:cNvPr>
          <p:cNvSpPr>
            <a:spLocks noGrp="1"/>
          </p:cNvSpPr>
          <p:nvPr>
            <p:ph type="dt" sz="half" idx="10"/>
          </p:nvPr>
        </p:nvSpPr>
        <p:spPr/>
        <p:txBody>
          <a:bodyPr/>
          <a:lstStyle/>
          <a:p>
            <a:fld id="{FBA5B7CB-5590-4472-8EAC-4D43FBE59142}" type="datetimeFigureOut">
              <a:rPr lang="en-AU" smtClean="0"/>
              <a:t>21/11/2024</a:t>
            </a:fld>
            <a:endParaRPr lang="en-AU"/>
          </a:p>
        </p:txBody>
      </p:sp>
      <p:sp>
        <p:nvSpPr>
          <p:cNvPr id="6" name="Footer Placeholder 5">
            <a:extLst>
              <a:ext uri="{FF2B5EF4-FFF2-40B4-BE49-F238E27FC236}">
                <a16:creationId xmlns:a16="http://schemas.microsoft.com/office/drawing/2014/main" id="{1A70A5CE-2CBF-36F9-DC24-80BFC01BB4D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0FB100A-3DA5-3AFC-0DAC-DD3CA4841A5B}"/>
              </a:ext>
            </a:extLst>
          </p:cNvPr>
          <p:cNvSpPr>
            <a:spLocks noGrp="1"/>
          </p:cNvSpPr>
          <p:nvPr>
            <p:ph type="sldNum" sz="quarter" idx="12"/>
          </p:nvPr>
        </p:nvSpPr>
        <p:spPr/>
        <p:txBody>
          <a:bodyPr/>
          <a:lstStyle/>
          <a:p>
            <a:fld id="{9397678A-6B98-4DDF-8D28-54598B469E09}" type="slidenum">
              <a:rPr lang="en-AU" smtClean="0"/>
              <a:t>‹#›</a:t>
            </a:fld>
            <a:endParaRPr lang="en-AU"/>
          </a:p>
        </p:txBody>
      </p:sp>
    </p:spTree>
    <p:extLst>
      <p:ext uri="{BB962C8B-B14F-4D97-AF65-F5344CB8AC3E}">
        <p14:creationId xmlns:p14="http://schemas.microsoft.com/office/powerpoint/2010/main" val="3695052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EF92-D0E3-A382-E8CB-857F636412A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FBE52D1-E605-E2A3-AE05-D561C8FB1C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0D6F6-4F63-8AB0-40EB-7F344EC6F6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D58D60E-4CE9-D0A8-BECD-E8FABCACC1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E2EFEB-1178-0170-48CB-5EAB2123B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9F1C871-0AE9-2C0E-4D8D-3645F237DF77}"/>
              </a:ext>
            </a:extLst>
          </p:cNvPr>
          <p:cNvSpPr>
            <a:spLocks noGrp="1"/>
          </p:cNvSpPr>
          <p:nvPr>
            <p:ph type="dt" sz="half" idx="10"/>
          </p:nvPr>
        </p:nvSpPr>
        <p:spPr/>
        <p:txBody>
          <a:bodyPr/>
          <a:lstStyle/>
          <a:p>
            <a:fld id="{FBA5B7CB-5590-4472-8EAC-4D43FBE59142}" type="datetimeFigureOut">
              <a:rPr lang="en-AU" smtClean="0"/>
              <a:t>21/11/2024</a:t>
            </a:fld>
            <a:endParaRPr lang="en-AU"/>
          </a:p>
        </p:txBody>
      </p:sp>
      <p:sp>
        <p:nvSpPr>
          <p:cNvPr id="8" name="Footer Placeholder 7">
            <a:extLst>
              <a:ext uri="{FF2B5EF4-FFF2-40B4-BE49-F238E27FC236}">
                <a16:creationId xmlns:a16="http://schemas.microsoft.com/office/drawing/2014/main" id="{A9719A8E-71C3-4279-E566-9286392B861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BDA79D3-BA81-E78C-D75E-6405505D74C3}"/>
              </a:ext>
            </a:extLst>
          </p:cNvPr>
          <p:cNvSpPr>
            <a:spLocks noGrp="1"/>
          </p:cNvSpPr>
          <p:nvPr>
            <p:ph type="sldNum" sz="quarter" idx="12"/>
          </p:nvPr>
        </p:nvSpPr>
        <p:spPr/>
        <p:txBody>
          <a:bodyPr/>
          <a:lstStyle/>
          <a:p>
            <a:fld id="{9397678A-6B98-4DDF-8D28-54598B469E09}" type="slidenum">
              <a:rPr lang="en-AU" smtClean="0"/>
              <a:t>‹#›</a:t>
            </a:fld>
            <a:endParaRPr lang="en-AU"/>
          </a:p>
        </p:txBody>
      </p:sp>
    </p:spTree>
    <p:extLst>
      <p:ext uri="{BB962C8B-B14F-4D97-AF65-F5344CB8AC3E}">
        <p14:creationId xmlns:p14="http://schemas.microsoft.com/office/powerpoint/2010/main" val="22145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81BE-0FE7-DA9B-E156-1965725F9BC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F5663E8-0B5D-6B2F-A382-FB21D749A592}"/>
              </a:ext>
            </a:extLst>
          </p:cNvPr>
          <p:cNvSpPr>
            <a:spLocks noGrp="1"/>
          </p:cNvSpPr>
          <p:nvPr>
            <p:ph type="dt" sz="half" idx="10"/>
          </p:nvPr>
        </p:nvSpPr>
        <p:spPr/>
        <p:txBody>
          <a:bodyPr/>
          <a:lstStyle/>
          <a:p>
            <a:fld id="{FBA5B7CB-5590-4472-8EAC-4D43FBE59142}" type="datetimeFigureOut">
              <a:rPr lang="en-AU" smtClean="0"/>
              <a:t>21/11/2024</a:t>
            </a:fld>
            <a:endParaRPr lang="en-AU"/>
          </a:p>
        </p:txBody>
      </p:sp>
      <p:sp>
        <p:nvSpPr>
          <p:cNvPr id="4" name="Footer Placeholder 3">
            <a:extLst>
              <a:ext uri="{FF2B5EF4-FFF2-40B4-BE49-F238E27FC236}">
                <a16:creationId xmlns:a16="http://schemas.microsoft.com/office/drawing/2014/main" id="{F506704C-451D-D98A-887B-7FF39D716E3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DDFF3E4-F8A2-AA5E-B268-E16A1D6610AA}"/>
              </a:ext>
            </a:extLst>
          </p:cNvPr>
          <p:cNvSpPr>
            <a:spLocks noGrp="1"/>
          </p:cNvSpPr>
          <p:nvPr>
            <p:ph type="sldNum" sz="quarter" idx="12"/>
          </p:nvPr>
        </p:nvSpPr>
        <p:spPr/>
        <p:txBody>
          <a:bodyPr/>
          <a:lstStyle/>
          <a:p>
            <a:fld id="{9397678A-6B98-4DDF-8D28-54598B469E09}" type="slidenum">
              <a:rPr lang="en-AU" smtClean="0"/>
              <a:t>‹#›</a:t>
            </a:fld>
            <a:endParaRPr lang="en-AU"/>
          </a:p>
        </p:txBody>
      </p:sp>
    </p:spTree>
    <p:extLst>
      <p:ext uri="{BB962C8B-B14F-4D97-AF65-F5344CB8AC3E}">
        <p14:creationId xmlns:p14="http://schemas.microsoft.com/office/powerpoint/2010/main" val="355683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A52DD6-513C-9CFA-5F22-5A8286180BFD}"/>
              </a:ext>
            </a:extLst>
          </p:cNvPr>
          <p:cNvSpPr>
            <a:spLocks noGrp="1"/>
          </p:cNvSpPr>
          <p:nvPr>
            <p:ph type="dt" sz="half" idx="10"/>
          </p:nvPr>
        </p:nvSpPr>
        <p:spPr/>
        <p:txBody>
          <a:bodyPr/>
          <a:lstStyle/>
          <a:p>
            <a:fld id="{FBA5B7CB-5590-4472-8EAC-4D43FBE59142}" type="datetimeFigureOut">
              <a:rPr lang="en-AU" smtClean="0"/>
              <a:t>21/11/2024</a:t>
            </a:fld>
            <a:endParaRPr lang="en-AU"/>
          </a:p>
        </p:txBody>
      </p:sp>
      <p:sp>
        <p:nvSpPr>
          <p:cNvPr id="3" name="Footer Placeholder 2">
            <a:extLst>
              <a:ext uri="{FF2B5EF4-FFF2-40B4-BE49-F238E27FC236}">
                <a16:creationId xmlns:a16="http://schemas.microsoft.com/office/drawing/2014/main" id="{332D064D-1DD8-0290-C80F-17699C10841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E1E5EC2-635D-7555-07C6-E84EE9A11488}"/>
              </a:ext>
            </a:extLst>
          </p:cNvPr>
          <p:cNvSpPr>
            <a:spLocks noGrp="1"/>
          </p:cNvSpPr>
          <p:nvPr>
            <p:ph type="sldNum" sz="quarter" idx="12"/>
          </p:nvPr>
        </p:nvSpPr>
        <p:spPr/>
        <p:txBody>
          <a:bodyPr/>
          <a:lstStyle/>
          <a:p>
            <a:fld id="{9397678A-6B98-4DDF-8D28-54598B469E09}" type="slidenum">
              <a:rPr lang="en-AU" smtClean="0"/>
              <a:t>‹#›</a:t>
            </a:fld>
            <a:endParaRPr lang="en-AU"/>
          </a:p>
        </p:txBody>
      </p:sp>
    </p:spTree>
    <p:extLst>
      <p:ext uri="{BB962C8B-B14F-4D97-AF65-F5344CB8AC3E}">
        <p14:creationId xmlns:p14="http://schemas.microsoft.com/office/powerpoint/2010/main" val="357778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006D-D631-F09A-E8DF-2B24726BF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7AEBB5C-4166-3542-03BD-0E18BD9806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D659EA1-BE2B-8065-9D0A-4CD389750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052DE2-C37E-1558-CD92-D8D1796726D1}"/>
              </a:ext>
            </a:extLst>
          </p:cNvPr>
          <p:cNvSpPr>
            <a:spLocks noGrp="1"/>
          </p:cNvSpPr>
          <p:nvPr>
            <p:ph type="dt" sz="half" idx="10"/>
          </p:nvPr>
        </p:nvSpPr>
        <p:spPr/>
        <p:txBody>
          <a:bodyPr/>
          <a:lstStyle/>
          <a:p>
            <a:fld id="{FBA5B7CB-5590-4472-8EAC-4D43FBE59142}" type="datetimeFigureOut">
              <a:rPr lang="en-AU" smtClean="0"/>
              <a:t>21/11/2024</a:t>
            </a:fld>
            <a:endParaRPr lang="en-AU"/>
          </a:p>
        </p:txBody>
      </p:sp>
      <p:sp>
        <p:nvSpPr>
          <p:cNvPr id="6" name="Footer Placeholder 5">
            <a:extLst>
              <a:ext uri="{FF2B5EF4-FFF2-40B4-BE49-F238E27FC236}">
                <a16:creationId xmlns:a16="http://schemas.microsoft.com/office/drawing/2014/main" id="{8C414F85-695F-22C1-1193-98BCC6BE4FD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A218B0F-6E28-DFD2-8CD9-4257DDA2D508}"/>
              </a:ext>
            </a:extLst>
          </p:cNvPr>
          <p:cNvSpPr>
            <a:spLocks noGrp="1"/>
          </p:cNvSpPr>
          <p:nvPr>
            <p:ph type="sldNum" sz="quarter" idx="12"/>
          </p:nvPr>
        </p:nvSpPr>
        <p:spPr/>
        <p:txBody>
          <a:bodyPr/>
          <a:lstStyle/>
          <a:p>
            <a:fld id="{9397678A-6B98-4DDF-8D28-54598B469E09}" type="slidenum">
              <a:rPr lang="en-AU" smtClean="0"/>
              <a:t>‹#›</a:t>
            </a:fld>
            <a:endParaRPr lang="en-AU"/>
          </a:p>
        </p:txBody>
      </p:sp>
    </p:spTree>
    <p:extLst>
      <p:ext uri="{BB962C8B-B14F-4D97-AF65-F5344CB8AC3E}">
        <p14:creationId xmlns:p14="http://schemas.microsoft.com/office/powerpoint/2010/main" val="173888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64FA-8572-0A34-96DE-463CB4017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97EC5CF-7C86-9BFF-5AF8-DE7FBD0D8E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2750906-6F07-815D-B105-87205EE5E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128D92-C9CB-5AC2-426A-C7A863593842}"/>
              </a:ext>
            </a:extLst>
          </p:cNvPr>
          <p:cNvSpPr>
            <a:spLocks noGrp="1"/>
          </p:cNvSpPr>
          <p:nvPr>
            <p:ph type="dt" sz="half" idx="10"/>
          </p:nvPr>
        </p:nvSpPr>
        <p:spPr/>
        <p:txBody>
          <a:bodyPr/>
          <a:lstStyle/>
          <a:p>
            <a:fld id="{FBA5B7CB-5590-4472-8EAC-4D43FBE59142}" type="datetimeFigureOut">
              <a:rPr lang="en-AU" smtClean="0"/>
              <a:t>21/11/2024</a:t>
            </a:fld>
            <a:endParaRPr lang="en-AU"/>
          </a:p>
        </p:txBody>
      </p:sp>
      <p:sp>
        <p:nvSpPr>
          <p:cNvPr id="6" name="Footer Placeholder 5">
            <a:extLst>
              <a:ext uri="{FF2B5EF4-FFF2-40B4-BE49-F238E27FC236}">
                <a16:creationId xmlns:a16="http://schemas.microsoft.com/office/drawing/2014/main" id="{4F7C10E4-E4F6-F564-8E03-45EFCC65CBD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2166A73-55B0-3BB4-A8C1-E18A3D259099}"/>
              </a:ext>
            </a:extLst>
          </p:cNvPr>
          <p:cNvSpPr>
            <a:spLocks noGrp="1"/>
          </p:cNvSpPr>
          <p:nvPr>
            <p:ph type="sldNum" sz="quarter" idx="12"/>
          </p:nvPr>
        </p:nvSpPr>
        <p:spPr/>
        <p:txBody>
          <a:bodyPr/>
          <a:lstStyle/>
          <a:p>
            <a:fld id="{9397678A-6B98-4DDF-8D28-54598B469E09}" type="slidenum">
              <a:rPr lang="en-AU" smtClean="0"/>
              <a:t>‹#›</a:t>
            </a:fld>
            <a:endParaRPr lang="en-AU"/>
          </a:p>
        </p:txBody>
      </p:sp>
    </p:spTree>
    <p:extLst>
      <p:ext uri="{BB962C8B-B14F-4D97-AF65-F5344CB8AC3E}">
        <p14:creationId xmlns:p14="http://schemas.microsoft.com/office/powerpoint/2010/main" val="60410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B9A504-83C0-8BA3-B2DB-56D06C6A05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8B64B66-B409-234C-66C5-172E55742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5D8A17-3014-9995-D0B8-F5F58DBF7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5B7CB-5590-4472-8EAC-4D43FBE59142}" type="datetimeFigureOut">
              <a:rPr lang="en-AU" smtClean="0"/>
              <a:t>21/11/2024</a:t>
            </a:fld>
            <a:endParaRPr lang="en-AU"/>
          </a:p>
        </p:txBody>
      </p:sp>
      <p:sp>
        <p:nvSpPr>
          <p:cNvPr id="5" name="Footer Placeholder 4">
            <a:extLst>
              <a:ext uri="{FF2B5EF4-FFF2-40B4-BE49-F238E27FC236}">
                <a16:creationId xmlns:a16="http://schemas.microsoft.com/office/drawing/2014/main" id="{ED550F2C-B167-0DFE-7D35-329095F58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2C46C93-1621-74FE-A97C-368C7271C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7678A-6B98-4DDF-8D28-54598B469E09}" type="slidenum">
              <a:rPr lang="en-AU" smtClean="0"/>
              <a:t>‹#›</a:t>
            </a:fld>
            <a:endParaRPr lang="en-AU"/>
          </a:p>
        </p:txBody>
      </p:sp>
    </p:spTree>
    <p:extLst>
      <p:ext uri="{BB962C8B-B14F-4D97-AF65-F5344CB8AC3E}">
        <p14:creationId xmlns:p14="http://schemas.microsoft.com/office/powerpoint/2010/main" val="263075015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5DE114-C951-6F85-DF1A-C44E81DAD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45D7FDE-A3B6-71DC-C3A0-32D5EB784A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200CB3-DD48-900F-325C-E99BD40DB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F4B31-6E56-4612-A428-4426C3FB2041}" type="datetimeFigureOut">
              <a:rPr lang="en-AU" smtClean="0"/>
              <a:t>21/11/2024</a:t>
            </a:fld>
            <a:endParaRPr lang="en-AU"/>
          </a:p>
        </p:txBody>
      </p:sp>
      <p:sp>
        <p:nvSpPr>
          <p:cNvPr id="5" name="Footer Placeholder 4">
            <a:extLst>
              <a:ext uri="{FF2B5EF4-FFF2-40B4-BE49-F238E27FC236}">
                <a16:creationId xmlns:a16="http://schemas.microsoft.com/office/drawing/2014/main" id="{8CA9A504-CAFE-04BD-4FEE-EB18B4A9B2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484BBC3-2CB8-00A1-8195-424F222BF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244D8-7A7D-4FC3-B5BA-F041ADB4640A}" type="slidenum">
              <a:rPr lang="en-AU" smtClean="0"/>
              <a:t>‹#›</a:t>
            </a:fld>
            <a:endParaRPr lang="en-AU"/>
          </a:p>
        </p:txBody>
      </p:sp>
    </p:spTree>
    <p:extLst>
      <p:ext uri="{BB962C8B-B14F-4D97-AF65-F5344CB8AC3E}">
        <p14:creationId xmlns:p14="http://schemas.microsoft.com/office/powerpoint/2010/main" val="1306350323"/>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Gambling and the justice sector</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05AC3E1-87DC-217B-A23F-6FD0763D43F6}"/>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Other local support services</a:t>
            </a:r>
          </a:p>
        </p:txBody>
      </p:sp>
      <p:graphicFrame>
        <p:nvGraphicFramePr>
          <p:cNvPr id="2" name="Table 2">
            <a:extLst>
              <a:ext uri="{FF2B5EF4-FFF2-40B4-BE49-F238E27FC236}">
                <a16:creationId xmlns:a16="http://schemas.microsoft.com/office/drawing/2014/main" id="{BEDC2C2A-7B25-A514-8BD9-1709B35616B5}"/>
              </a:ext>
            </a:extLst>
          </p:cNvPr>
          <p:cNvGraphicFramePr>
            <a:graphicFrameLocks noGrp="1"/>
          </p:cNvGraphicFramePr>
          <p:nvPr>
            <p:ph idx="1"/>
          </p:nvPr>
        </p:nvGraphicFramePr>
        <p:xfrm>
          <a:off x="838200" y="1825625"/>
          <a:ext cx="10515600" cy="3609975"/>
        </p:xfrm>
        <a:graphic>
          <a:graphicData uri="http://schemas.openxmlformats.org/drawingml/2006/table">
            <a:tbl>
              <a:tblPr firstRow="1" bandRow="1">
                <a:tableStyleId>{68D230F3-CF80-4859-8CE7-A43EE81993B5}</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721995">
                <a:tc>
                  <a:txBody>
                    <a:bodyPr/>
                    <a:lstStyle/>
                    <a:p>
                      <a:r>
                        <a:rPr lang="en-AU" sz="2400" dirty="0">
                          <a:latin typeface="Arial Nova" panose="020B0504020202020204" pitchFamily="34" charset="0"/>
                        </a:rPr>
                        <a:t>Support service</a:t>
                      </a:r>
                    </a:p>
                  </a:txBody>
                  <a:tcPr marT="45727" marB="45727">
                    <a:lnR w="12700" cap="flat" cmpd="sng" algn="ctr">
                      <a:solidFill>
                        <a:srgbClr val="5EA443"/>
                      </a:solidFill>
                      <a:prstDash val="solid"/>
                      <a:round/>
                      <a:headEnd type="none" w="med" len="med"/>
                      <a:tailEnd type="none" w="med" len="med"/>
                    </a:lnR>
                  </a:tcPr>
                </a:tc>
                <a:tc>
                  <a:txBody>
                    <a:bodyPr/>
                    <a:lstStyle/>
                    <a:p>
                      <a:r>
                        <a:rPr lang="en-AU" sz="2400" dirty="0">
                          <a:latin typeface="Arial Nova" panose="020B0504020202020204" pitchFamily="34" charset="0"/>
                        </a:rPr>
                        <a:t>Contact information</a:t>
                      </a: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0"/>
                  </a:ext>
                </a:extLst>
              </a:tr>
              <a:tr h="721995">
                <a:tc>
                  <a:txBody>
                    <a:bodyPr/>
                    <a:lstStyle/>
                    <a:p>
                      <a:r>
                        <a:rPr lang="en-AU" sz="2400" dirty="0">
                          <a:latin typeface="Arial Nova" panose="020B0504020202020204" pitchFamily="34" charset="0"/>
                        </a:rPr>
                        <a:t>Mental health support</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1"/>
                  </a:ext>
                </a:extLst>
              </a:tr>
              <a:tr h="721995">
                <a:tc>
                  <a:txBody>
                    <a:bodyPr/>
                    <a:lstStyle/>
                    <a:p>
                      <a:r>
                        <a:rPr lang="en-AU" sz="2400" dirty="0">
                          <a:latin typeface="Arial Nova" panose="020B0504020202020204" pitchFamily="34" charset="0"/>
                        </a:rPr>
                        <a:t>Domestic and family violence</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2"/>
                  </a:ext>
                </a:extLst>
              </a:tr>
              <a:tr h="721995">
                <a:tc>
                  <a:txBody>
                    <a:bodyPr/>
                    <a:lstStyle/>
                    <a:p>
                      <a:r>
                        <a:rPr lang="en-AU" sz="2400" dirty="0">
                          <a:latin typeface="Arial Nova" panose="020B0504020202020204" pitchFamily="34" charset="0"/>
                        </a:rPr>
                        <a:t>Alcohol and other drug use</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3"/>
                  </a:ext>
                </a:extLst>
              </a:tr>
              <a:tr h="721995">
                <a:tc>
                  <a:txBody>
                    <a:bodyPr/>
                    <a:lstStyle/>
                    <a:p>
                      <a:r>
                        <a:rPr lang="en-AU" sz="2400" dirty="0">
                          <a:latin typeface="Arial Nova" panose="020B0504020202020204" pitchFamily="34" charset="0"/>
                        </a:rPr>
                        <a:t>Financial counselling</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rson using smartphone">
            <a:extLst>
              <a:ext uri="{FF2B5EF4-FFF2-40B4-BE49-F238E27FC236}">
                <a16:creationId xmlns:a16="http://schemas.microsoft.com/office/drawing/2014/main" id="{780B0C40-D25F-0639-6B62-A67A51BEFC1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6055"/>
          <a:stretch/>
        </p:blipFill>
        <p:spPr>
          <a:xfrm>
            <a:off x="1908517" y="0"/>
            <a:ext cx="10283483" cy="6176954"/>
          </a:xfrm>
          <a:prstGeom prst="rect">
            <a:avLst/>
          </a:prstGeom>
        </p:spPr>
      </p:pic>
      <p:sp>
        <p:nvSpPr>
          <p:cNvPr id="4" name="Rectangle 3">
            <a:extLst>
              <a:ext uri="{FF2B5EF4-FFF2-40B4-BE49-F238E27FC236}">
                <a16:creationId xmlns:a16="http://schemas.microsoft.com/office/drawing/2014/main" id="{72216390-2AF6-F4A8-6D95-2E8F8C0DE06C}"/>
              </a:ext>
            </a:extLst>
          </p:cNvPr>
          <p:cNvSpPr/>
          <p:nvPr/>
        </p:nvSpPr>
        <p:spPr>
          <a:xfrm rot="5400000">
            <a:off x="1497269" y="-1445706"/>
            <a:ext cx="6176953" cy="906838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5058" name="Title 1">
            <a:extLst>
              <a:ext uri="{FF2B5EF4-FFF2-40B4-BE49-F238E27FC236}">
                <a16:creationId xmlns:a16="http://schemas.microsoft.com/office/drawing/2014/main" id="{DD11C05A-A6A6-6778-F786-BFCE114D4C91}"/>
              </a:ext>
            </a:extLst>
          </p:cNvPr>
          <p:cNvSpPr>
            <a:spLocks noGrp="1" noChangeArrowheads="1"/>
          </p:cNvSpPr>
          <p:nvPr>
            <p:ph type="title"/>
          </p:nvPr>
        </p:nvSpPr>
        <p:spPr/>
        <p:txBody>
          <a:bodyPr/>
          <a:lstStyle/>
          <a:p>
            <a:r>
              <a:rPr lang="en-AU" altLang="en-US" dirty="0">
                <a:latin typeface="Arial Rounded MT Bold" panose="020F0704030504030204" pitchFamily="34" charset="0"/>
              </a:rPr>
              <a:t>Gambling Help support services</a:t>
            </a:r>
            <a:endParaRPr lang="en-AU" altLang="en-US" dirty="0"/>
          </a:p>
        </p:txBody>
      </p:sp>
      <p:sp>
        <p:nvSpPr>
          <p:cNvPr id="45059" name="Content Placeholder 4">
            <a:extLst>
              <a:ext uri="{FF2B5EF4-FFF2-40B4-BE49-F238E27FC236}">
                <a16:creationId xmlns:a16="http://schemas.microsoft.com/office/drawing/2014/main" id="{619A1BCD-26C1-676D-EB9E-F38674513EA2}"/>
              </a:ext>
            </a:extLst>
          </p:cNvPr>
          <p:cNvSpPr>
            <a:spLocks noGrp="1" noChangeArrowheads="1"/>
          </p:cNvSpPr>
          <p:nvPr>
            <p:ph idx="1"/>
          </p:nvPr>
        </p:nvSpPr>
        <p:spPr/>
        <p:txBody>
          <a:bodyPr/>
          <a:lstStyle/>
          <a:p>
            <a:pPr marL="0" indent="0">
              <a:buFont typeface="Arial" panose="020B0604020202020204" pitchFamily="34" charset="0"/>
              <a:buNone/>
            </a:pPr>
            <a:r>
              <a:rPr lang="da-DK" altLang="en-US" b="1" dirty="0">
                <a:solidFill>
                  <a:srgbClr val="5EA443"/>
                </a:solidFill>
                <a:latin typeface="Arial Nova" panose="020B0504020202020204" pitchFamily="34" charset="0"/>
              </a:rPr>
              <a:t>Gambling Help Queensland</a:t>
            </a:r>
          </a:p>
          <a:p>
            <a:pPr marL="0" indent="0">
              <a:buFont typeface="Arial" panose="020B0604020202020204" pitchFamily="34" charset="0"/>
              <a:buNone/>
            </a:pPr>
            <a:r>
              <a:rPr lang="da-DK" altLang="en-US" dirty="0">
                <a:latin typeface="Arial Nova" panose="020B0504020202020204" pitchFamily="34" charset="0"/>
              </a:rPr>
              <a:t>1800 858 858</a:t>
            </a:r>
          </a:p>
          <a:p>
            <a:pPr marL="0" indent="0">
              <a:buFont typeface="Arial" panose="020B0604020202020204" pitchFamily="34" charset="0"/>
              <a:buNone/>
            </a:pPr>
            <a:r>
              <a:rPr lang="en-AU" altLang="en-US" dirty="0">
                <a:latin typeface="Arial Nova" panose="020B0504020202020204" pitchFamily="34" charset="0"/>
              </a:rPr>
              <a:t>www.gamblinghelpqld.org.au</a:t>
            </a:r>
          </a:p>
          <a:p>
            <a:pPr marL="0" indent="0">
              <a:buFont typeface="Arial" panose="020B0604020202020204" pitchFamily="34" charset="0"/>
              <a:buNone/>
            </a:pPr>
            <a:endParaRPr lang="en-AU" altLang="en-US" dirty="0"/>
          </a:p>
          <a:p>
            <a:pPr marL="0" indent="0">
              <a:buFont typeface="Arial" panose="020B0604020202020204" pitchFamily="34" charset="0"/>
              <a:buNone/>
            </a:pPr>
            <a:r>
              <a:rPr lang="en-AU" altLang="en-US" b="1" dirty="0">
                <a:solidFill>
                  <a:srgbClr val="5EA443"/>
                </a:solidFill>
                <a:latin typeface="Arial Nova" panose="020B0504020202020204" pitchFamily="34" charset="0"/>
              </a:rPr>
              <a:t>Gambling Help Online</a:t>
            </a:r>
          </a:p>
          <a:p>
            <a:pPr marL="0" indent="0">
              <a:buFont typeface="Arial" panose="020B0604020202020204" pitchFamily="34" charset="0"/>
              <a:buNone/>
            </a:pPr>
            <a:r>
              <a:rPr lang="en-AU" altLang="en-US" dirty="0">
                <a:latin typeface="Arial Nova" panose="020B0504020202020204" pitchFamily="34" charset="0"/>
              </a:rPr>
              <a:t>1800 858 858</a:t>
            </a:r>
          </a:p>
          <a:p>
            <a:pPr marL="0" indent="0">
              <a:buFont typeface="Arial" panose="020B0604020202020204" pitchFamily="34" charset="0"/>
              <a:buNone/>
            </a:pPr>
            <a:r>
              <a:rPr lang="en-AU" altLang="en-US" dirty="0">
                <a:latin typeface="Arial Nova" panose="020B0504020202020204" pitchFamily="34" charset="0"/>
              </a:rPr>
              <a:t>www.gamblinghelponline.org.au</a:t>
            </a:r>
          </a:p>
          <a:p>
            <a:pPr marL="0" indent="0">
              <a:buFont typeface="Arial" panose="020B0604020202020204" pitchFamily="34" charset="0"/>
              <a:buNone/>
            </a:pPr>
            <a:endParaRPr lang="en-AU" altLang="en-US" dirty="0"/>
          </a:p>
        </p:txBody>
      </p:sp>
    </p:spTree>
    <p:extLst>
      <p:ext uri="{BB962C8B-B14F-4D97-AF65-F5344CB8AC3E}">
        <p14:creationId xmlns:p14="http://schemas.microsoft.com/office/powerpoint/2010/main" val="2124035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D11C05A-A6A6-6778-F786-BFCE114D4C91}"/>
              </a:ext>
            </a:extLst>
          </p:cNvPr>
          <p:cNvSpPr>
            <a:spLocks noGrp="1" noChangeArrowheads="1"/>
          </p:cNvSpPr>
          <p:nvPr>
            <p:ph type="title"/>
          </p:nvPr>
        </p:nvSpPr>
        <p:spPr/>
        <p:txBody>
          <a:bodyPr/>
          <a:lstStyle/>
          <a:p>
            <a:r>
              <a:rPr lang="en-AU" altLang="en-US" dirty="0">
                <a:latin typeface="Arial Rounded MT Bold" panose="020F0704030504030204" pitchFamily="34" charset="0"/>
              </a:rPr>
              <a:t>Group therapy support services</a:t>
            </a:r>
            <a:endParaRPr lang="en-AU" altLang="en-US" dirty="0"/>
          </a:p>
        </p:txBody>
      </p:sp>
      <p:sp>
        <p:nvSpPr>
          <p:cNvPr id="45059" name="Content Placeholder 4">
            <a:extLst>
              <a:ext uri="{FF2B5EF4-FFF2-40B4-BE49-F238E27FC236}">
                <a16:creationId xmlns:a16="http://schemas.microsoft.com/office/drawing/2014/main" id="{619A1BCD-26C1-676D-EB9E-F38674513EA2}"/>
              </a:ext>
            </a:extLst>
          </p:cNvPr>
          <p:cNvSpPr>
            <a:spLocks noGrp="1" noChangeArrowheads="1"/>
          </p:cNvSpPr>
          <p:nvPr>
            <p:ph idx="1"/>
          </p:nvPr>
        </p:nvSpPr>
        <p:spPr/>
        <p:txBody>
          <a:bodyPr/>
          <a:lstStyle/>
          <a:p>
            <a:pPr marL="0" indent="0">
              <a:buFont typeface="Arial" panose="020B0604020202020204" pitchFamily="34" charset="0"/>
              <a:buNone/>
            </a:pPr>
            <a:r>
              <a:rPr lang="en-AU" altLang="en-US" b="1" dirty="0">
                <a:solidFill>
                  <a:srgbClr val="5EA443"/>
                </a:solidFill>
                <a:latin typeface="Arial Nova" panose="020B0504020202020204" pitchFamily="34" charset="0"/>
              </a:rPr>
              <a:t>Gamblers Anonymous Queensland</a:t>
            </a:r>
          </a:p>
          <a:p>
            <a:pPr marL="0" indent="0">
              <a:buFont typeface="Arial" panose="020B0604020202020204" pitchFamily="34" charset="0"/>
              <a:buNone/>
            </a:pPr>
            <a:r>
              <a:rPr lang="en-AU" altLang="en-US" dirty="0">
                <a:latin typeface="Arial Nova" panose="020B0504020202020204" pitchFamily="34" charset="0"/>
              </a:rPr>
              <a:t>0467 655 799</a:t>
            </a:r>
          </a:p>
          <a:p>
            <a:pPr marL="0" indent="0">
              <a:buFont typeface="Arial" panose="020B0604020202020204" pitchFamily="34" charset="0"/>
              <a:buNone/>
            </a:pPr>
            <a:r>
              <a:rPr lang="en-AU" altLang="en-US" dirty="0">
                <a:latin typeface="Arial Nova" panose="020B0504020202020204" pitchFamily="34" charset="0"/>
              </a:rPr>
              <a:t>www.gaaustralia.org.au</a:t>
            </a:r>
          </a:p>
          <a:p>
            <a:pPr marL="0" indent="0">
              <a:buFont typeface="Arial" panose="020B0604020202020204" pitchFamily="34" charset="0"/>
              <a:buNone/>
            </a:pPr>
            <a:endParaRPr lang="en-AU" altLang="en-US" dirty="0">
              <a:latin typeface="Arial Nova" panose="020B0504020202020204" pitchFamily="34" charset="0"/>
            </a:endParaRPr>
          </a:p>
          <a:p>
            <a:pPr marL="0" indent="0">
              <a:buFont typeface="Arial" panose="020B0604020202020204" pitchFamily="34" charset="0"/>
              <a:buNone/>
            </a:pPr>
            <a:r>
              <a:rPr lang="en-AU" altLang="en-US" b="1" dirty="0">
                <a:solidFill>
                  <a:srgbClr val="5EA443"/>
                </a:solidFill>
                <a:latin typeface="Arial Nova" panose="020B0504020202020204" pitchFamily="34" charset="0"/>
              </a:rPr>
              <a:t>Gam-Anon Queensland</a:t>
            </a:r>
          </a:p>
          <a:p>
            <a:pPr marL="0" indent="0">
              <a:buFont typeface="Arial" panose="020B0604020202020204" pitchFamily="34" charset="0"/>
              <a:buNone/>
            </a:pPr>
            <a:r>
              <a:rPr lang="en-AU" altLang="en-US" dirty="0">
                <a:latin typeface="Arial Nova" panose="020B0504020202020204" pitchFamily="34" charset="0"/>
              </a:rPr>
              <a:t>0467 655 799</a:t>
            </a:r>
          </a:p>
          <a:p>
            <a:pPr marL="0" indent="0">
              <a:buFont typeface="Arial" panose="020B0604020202020204" pitchFamily="34" charset="0"/>
              <a:buNone/>
            </a:pPr>
            <a:r>
              <a:rPr lang="en-AU" altLang="en-US" dirty="0">
                <a:latin typeface="Arial Nova" panose="020B0504020202020204" pitchFamily="34" charset="0"/>
              </a:rPr>
              <a:t>www.gaaustralia.org.au/gam-anon/</a:t>
            </a:r>
          </a:p>
          <a:p>
            <a:pPr marL="0" indent="0">
              <a:buFont typeface="Arial" panose="020B0604020202020204" pitchFamily="34" charset="0"/>
              <a:buNone/>
            </a:pPr>
            <a:endParaRPr lang="en-AU" altLang="en-US" dirty="0"/>
          </a:p>
          <a:p>
            <a:pPr marL="0" indent="0">
              <a:buFont typeface="Arial" panose="020B0604020202020204" pitchFamily="34" charset="0"/>
              <a:buNone/>
            </a:pPr>
            <a:endParaRPr lang="en-AU" altLang="en-US" dirty="0"/>
          </a:p>
        </p:txBody>
      </p:sp>
      <p:pic>
        <p:nvPicPr>
          <p:cNvPr id="4" name="Picture 3" descr="A computer with a screen on&#10;&#10;Description automatically generated">
            <a:extLst>
              <a:ext uri="{FF2B5EF4-FFF2-40B4-BE49-F238E27FC236}">
                <a16:creationId xmlns:a16="http://schemas.microsoft.com/office/drawing/2014/main" id="{2A2AF23F-9A22-D5DE-7B6E-35A7778904E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701589" y="2273111"/>
            <a:ext cx="5490411" cy="3903852"/>
          </a:xfrm>
          <a:prstGeom prst="rect">
            <a:avLst/>
          </a:prstGeom>
        </p:spPr>
      </p:pic>
    </p:spTree>
    <p:extLst>
      <p:ext uri="{BB962C8B-B14F-4D97-AF65-F5344CB8AC3E}">
        <p14:creationId xmlns:p14="http://schemas.microsoft.com/office/powerpoint/2010/main" val="336192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Questions?</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s hands on a computer keyboard&#10;&#10;Description automatically generated">
            <a:extLst>
              <a:ext uri="{FF2B5EF4-FFF2-40B4-BE49-F238E27FC236}">
                <a16:creationId xmlns:a16="http://schemas.microsoft.com/office/drawing/2014/main" id="{20A29C10-7E45-1768-8031-577C65A795C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5722"/>
          <a:stretch/>
        </p:blipFill>
        <p:spPr>
          <a:xfrm>
            <a:off x="2844380" y="0"/>
            <a:ext cx="9347620" cy="6176954"/>
          </a:xfrm>
          <a:prstGeom prst="rect">
            <a:avLst/>
          </a:prstGeom>
        </p:spPr>
      </p:pic>
      <p:sp>
        <p:nvSpPr>
          <p:cNvPr id="5" name="Rectangle 4">
            <a:extLst>
              <a:ext uri="{FF2B5EF4-FFF2-40B4-BE49-F238E27FC236}">
                <a16:creationId xmlns:a16="http://schemas.microsoft.com/office/drawing/2014/main" id="{951F1F90-80ED-5550-DB61-FA388C9AC5C5}"/>
              </a:ext>
            </a:extLst>
          </p:cNvPr>
          <p:cNvSpPr/>
          <p:nvPr/>
        </p:nvSpPr>
        <p:spPr>
          <a:xfrm rot="5400000">
            <a:off x="1731549" y="-1679989"/>
            <a:ext cx="6176953" cy="9536946"/>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3014" name="Title 1">
            <a:extLst>
              <a:ext uri="{FF2B5EF4-FFF2-40B4-BE49-F238E27FC236}">
                <a16:creationId xmlns:a16="http://schemas.microsoft.com/office/drawing/2014/main" id="{1F2D9F6B-5EFA-85AB-F56A-0CA0C5062F1F}"/>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Overview</a:t>
            </a:r>
          </a:p>
        </p:txBody>
      </p:sp>
      <p:sp>
        <p:nvSpPr>
          <p:cNvPr id="43015" name="Content Placeholder 2">
            <a:extLst>
              <a:ext uri="{FF2B5EF4-FFF2-40B4-BE49-F238E27FC236}">
                <a16:creationId xmlns:a16="http://schemas.microsoft.com/office/drawing/2014/main" id="{1D0A50BF-3432-79E4-EC0F-897A57072195}"/>
              </a:ext>
            </a:extLst>
          </p:cNvPr>
          <p:cNvSpPr>
            <a:spLocks noGrp="1" noChangeArrowheads="1"/>
          </p:cNvSpPr>
          <p:nvPr>
            <p:ph idx="1"/>
          </p:nvPr>
        </p:nvSpPr>
        <p:spPr/>
        <p:txBody>
          <a:bodyPr/>
          <a:lstStyle/>
          <a:p>
            <a:pPr eaLnBrk="1" hangingPunct="1"/>
            <a:r>
              <a:rPr lang="en-AU" altLang="en-US" dirty="0">
                <a:latin typeface="Arial Nova" panose="020B0504020202020204" pitchFamily="34" charset="0"/>
              </a:rPr>
              <a:t>Gambling and the justice sector</a:t>
            </a:r>
          </a:p>
          <a:p>
            <a:pPr eaLnBrk="1" hangingPunct="1"/>
            <a:r>
              <a:rPr lang="en-AU" altLang="en-US" dirty="0">
                <a:latin typeface="Arial Nova" panose="020B0504020202020204" pitchFamily="34" charset="0"/>
              </a:rPr>
              <a:t>Gambling-related offences</a:t>
            </a:r>
          </a:p>
          <a:p>
            <a:pPr eaLnBrk="1" hangingPunct="1"/>
            <a:r>
              <a:rPr lang="en-AU" altLang="en-US" dirty="0">
                <a:latin typeface="Arial Nova" panose="020B0504020202020204" pitchFamily="34" charset="0"/>
              </a:rPr>
              <a:t>Rates of gambling harm </a:t>
            </a:r>
          </a:p>
          <a:p>
            <a:pPr eaLnBrk="1" hangingPunct="1"/>
            <a:r>
              <a:rPr lang="en-AU" altLang="en-US" dirty="0">
                <a:latin typeface="Arial Nova" panose="020B0504020202020204" pitchFamily="34" charset="0"/>
              </a:rPr>
              <a:t>Other considerations</a:t>
            </a:r>
          </a:p>
          <a:p>
            <a:pPr eaLnBrk="1" hangingPunct="1"/>
            <a:r>
              <a:rPr lang="en-AU" altLang="en-US" dirty="0">
                <a:latin typeface="Arial Nova" panose="020B0504020202020204" pitchFamily="34" charset="0"/>
              </a:rPr>
              <a:t>Support services</a:t>
            </a:r>
          </a:p>
        </p:txBody>
      </p:sp>
    </p:spTree>
    <p:extLst>
      <p:ext uri="{BB962C8B-B14F-4D97-AF65-F5344CB8AC3E}">
        <p14:creationId xmlns:p14="http://schemas.microsoft.com/office/powerpoint/2010/main" val="1203730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A group of people holding hands&#10;&#10;Description automatically generated">
            <a:extLst>
              <a:ext uri="{FF2B5EF4-FFF2-40B4-BE49-F238E27FC236}">
                <a16:creationId xmlns:a16="http://schemas.microsoft.com/office/drawing/2014/main" id="{983B9FC7-58E3-F7A7-5434-B3B35ECBEAF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8272"/>
          <a:stretch/>
        </p:blipFill>
        <p:spPr bwMode="auto">
          <a:xfrm>
            <a:off x="5694363" y="0"/>
            <a:ext cx="649763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FC15E9F-9316-1D84-D30C-59DB645FEFBB}"/>
              </a:ext>
            </a:extLst>
          </p:cNvPr>
          <p:cNvSpPr/>
          <p:nvPr/>
        </p:nvSpPr>
        <p:spPr>
          <a:xfrm rot="5400000">
            <a:off x="2521675" y="-2470108"/>
            <a:ext cx="6176953" cy="1111718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0486" name="Title 1">
            <a:extLst>
              <a:ext uri="{FF2B5EF4-FFF2-40B4-BE49-F238E27FC236}">
                <a16:creationId xmlns:a16="http://schemas.microsoft.com/office/drawing/2014/main" id="{CDDE2309-FFBA-5B4A-2950-5413485939B2}"/>
              </a:ext>
            </a:extLst>
          </p:cNvPr>
          <p:cNvSpPr>
            <a:spLocks noGrp="1" noChangeArrowheads="1"/>
          </p:cNvSpPr>
          <p:nvPr>
            <p:ph type="title"/>
          </p:nvPr>
        </p:nvSpPr>
        <p:spPr>
          <a:xfrm>
            <a:off x="838200" y="681037"/>
            <a:ext cx="10515600" cy="1325563"/>
          </a:xfrm>
        </p:spPr>
        <p:txBody>
          <a:bodyPr/>
          <a:lstStyle/>
          <a:p>
            <a:r>
              <a:rPr lang="en-AU" altLang="en-US" dirty="0">
                <a:latin typeface="Arial Rounded MT Bold" panose="020F0704030504030204" pitchFamily="34" charset="0"/>
              </a:rPr>
              <a:t>Gambling harm and the </a:t>
            </a:r>
            <a:br>
              <a:rPr lang="en-AU" altLang="en-US" dirty="0">
                <a:latin typeface="Arial Rounded MT Bold" panose="020F0704030504030204" pitchFamily="34" charset="0"/>
              </a:rPr>
            </a:br>
            <a:r>
              <a:rPr lang="en-AU" altLang="en-US" dirty="0">
                <a:latin typeface="Arial Rounded MT Bold" panose="020F0704030504030204" pitchFamily="34" charset="0"/>
              </a:rPr>
              <a:t>justice sector</a:t>
            </a:r>
          </a:p>
        </p:txBody>
      </p:sp>
      <p:sp>
        <p:nvSpPr>
          <p:cNvPr id="20487" name="Content Placeholder 2">
            <a:extLst>
              <a:ext uri="{FF2B5EF4-FFF2-40B4-BE49-F238E27FC236}">
                <a16:creationId xmlns:a16="http://schemas.microsoft.com/office/drawing/2014/main" id="{DEBDF41C-6D94-16A5-EC76-3364EF3E3928}"/>
              </a:ext>
            </a:extLst>
          </p:cNvPr>
          <p:cNvSpPr>
            <a:spLocks noGrp="1" noChangeArrowheads="1"/>
          </p:cNvSpPr>
          <p:nvPr>
            <p:ph idx="1"/>
          </p:nvPr>
        </p:nvSpPr>
        <p:spPr>
          <a:xfrm>
            <a:off x="838200" y="2292854"/>
            <a:ext cx="6412454" cy="4486275"/>
          </a:xfrm>
        </p:spPr>
        <p:txBody>
          <a:bodyPr/>
          <a:lstStyle/>
          <a:p>
            <a:r>
              <a:rPr lang="en-AU" altLang="en-US" dirty="0">
                <a:latin typeface="Arial Nova" panose="020B0504020202020204" pitchFamily="34" charset="0"/>
              </a:rPr>
              <a:t>The intersection between gambling and the justice sector is complex.</a:t>
            </a:r>
          </a:p>
          <a:p>
            <a:r>
              <a:rPr lang="en-AU" altLang="en-US" dirty="0">
                <a:latin typeface="Arial Nova" panose="020B0504020202020204" pitchFamily="34" charset="0"/>
              </a:rPr>
              <a:t>Gambling can lead people to offend. </a:t>
            </a:r>
          </a:p>
          <a:p>
            <a:r>
              <a:rPr lang="en-AU" altLang="en-US" dirty="0">
                <a:latin typeface="Arial Nova" panose="020B0504020202020204" pitchFamily="34" charset="0"/>
              </a:rPr>
              <a:t>It </a:t>
            </a:r>
            <a:r>
              <a:rPr lang="en-AU" altLang="en-US">
                <a:latin typeface="Arial Nova" panose="020B0504020202020204" pitchFamily="34" charset="0"/>
              </a:rPr>
              <a:t>can also result </a:t>
            </a:r>
            <a:r>
              <a:rPr lang="en-AU" altLang="en-US" dirty="0">
                <a:latin typeface="Arial Nova" panose="020B0504020202020204" pitchFamily="34" charset="0"/>
              </a:rPr>
              <a:t>from contact with the justice sector.  </a:t>
            </a:r>
          </a:p>
          <a:p>
            <a:endParaRPr lang="en-AU" altLang="en-US" dirty="0">
              <a:latin typeface="Arial Nova" panose="020B0504020202020204" pitchFamily="34" charset="0"/>
            </a:endParaRPr>
          </a:p>
          <a:p>
            <a:endParaRPr lang="en-AU" altLang="en-US" dirty="0">
              <a:latin typeface="Arial Nova" panose="020B0504020202020204" pitchFamily="34" charset="0"/>
            </a:endParaRPr>
          </a:p>
          <a:p>
            <a:endParaRPr lang="en-AU" altLang="en-US" dirty="0">
              <a:latin typeface="Arial Nova" panose="020B0504020202020204" pitchFamily="34" charset="0"/>
            </a:endParaRPr>
          </a:p>
        </p:txBody>
      </p:sp>
    </p:spTree>
    <p:extLst>
      <p:ext uri="{BB962C8B-B14F-4D97-AF65-F5344CB8AC3E}">
        <p14:creationId xmlns:p14="http://schemas.microsoft.com/office/powerpoint/2010/main" val="255929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lculator and pencils on a paper&#10;&#10;Description automatically generated">
            <a:extLst>
              <a:ext uri="{FF2B5EF4-FFF2-40B4-BE49-F238E27FC236}">
                <a16:creationId xmlns:a16="http://schemas.microsoft.com/office/drawing/2014/main" id="{E010557C-5BD6-5CEB-6506-CD629F042DE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494"/>
          <a:stretch/>
        </p:blipFill>
        <p:spPr>
          <a:xfrm>
            <a:off x="6096000" y="0"/>
            <a:ext cx="6096000" cy="6176963"/>
          </a:xfrm>
          <a:prstGeom prst="rect">
            <a:avLst/>
          </a:prstGeom>
        </p:spPr>
      </p:pic>
      <p:sp>
        <p:nvSpPr>
          <p:cNvPr id="5" name="Rectangle 4">
            <a:extLst>
              <a:ext uri="{FF2B5EF4-FFF2-40B4-BE49-F238E27FC236}">
                <a16:creationId xmlns:a16="http://schemas.microsoft.com/office/drawing/2014/main" id="{1CE9F34C-60CB-2417-3B86-9EF98C5A48A2}"/>
              </a:ext>
            </a:extLst>
          </p:cNvPr>
          <p:cNvSpPr/>
          <p:nvPr/>
        </p:nvSpPr>
        <p:spPr>
          <a:xfrm rot="5400000">
            <a:off x="2521675" y="-2470108"/>
            <a:ext cx="6176953" cy="1111718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 name="Content Placeholder 2">
            <a:extLst>
              <a:ext uri="{FF2B5EF4-FFF2-40B4-BE49-F238E27FC236}">
                <a16:creationId xmlns:a16="http://schemas.microsoft.com/office/drawing/2014/main" id="{3DA2D5ED-2438-523B-ED17-27902D571EAE}"/>
              </a:ext>
            </a:extLst>
          </p:cNvPr>
          <p:cNvSpPr>
            <a:spLocks noGrp="1"/>
          </p:cNvSpPr>
          <p:nvPr>
            <p:ph idx="1"/>
          </p:nvPr>
        </p:nvSpPr>
        <p:spPr>
          <a:xfrm>
            <a:off x="838200" y="2190741"/>
            <a:ext cx="5943600" cy="4351338"/>
          </a:xfrm>
        </p:spPr>
        <p:txBody>
          <a:bodyPr/>
          <a:lstStyle/>
          <a:p>
            <a:r>
              <a:rPr lang="en-AU" dirty="0">
                <a:latin typeface="Arial Nova" panose="020B0504020202020204" pitchFamily="34" charset="0"/>
              </a:rPr>
              <a:t>People experiencing gambling harm might commit crimes to fund gambling or pay off their debts</a:t>
            </a:r>
          </a:p>
          <a:p>
            <a:r>
              <a:rPr lang="en-AU" dirty="0">
                <a:latin typeface="Arial Nova" panose="020B0504020202020204" pitchFamily="34" charset="0"/>
              </a:rPr>
              <a:t>Can include theft, fraud, or bribery</a:t>
            </a:r>
          </a:p>
          <a:p>
            <a:r>
              <a:rPr lang="en-AU" dirty="0">
                <a:latin typeface="Arial Nova" panose="020B0504020202020204" pitchFamily="34" charset="0"/>
              </a:rPr>
              <a:t>Research suggests people gamble to fund illicit drug use. </a:t>
            </a:r>
          </a:p>
        </p:txBody>
      </p:sp>
      <p:sp>
        <p:nvSpPr>
          <p:cNvPr id="2" name="Title 1">
            <a:extLst>
              <a:ext uri="{FF2B5EF4-FFF2-40B4-BE49-F238E27FC236}">
                <a16:creationId xmlns:a16="http://schemas.microsoft.com/office/drawing/2014/main" id="{1A408797-6086-9717-0BCF-1D1845938A14}"/>
              </a:ext>
            </a:extLst>
          </p:cNvPr>
          <p:cNvSpPr>
            <a:spLocks noGrp="1"/>
          </p:cNvSpPr>
          <p:nvPr>
            <p:ph type="title"/>
          </p:nvPr>
        </p:nvSpPr>
        <p:spPr/>
        <p:txBody>
          <a:bodyPr/>
          <a:lstStyle/>
          <a:p>
            <a:r>
              <a:rPr lang="en-AU" dirty="0">
                <a:latin typeface="Arial Rounded MT Bold" panose="020F0704030504030204" pitchFamily="34" charset="0"/>
              </a:rPr>
              <a:t>Gambling and offending</a:t>
            </a:r>
          </a:p>
        </p:txBody>
      </p:sp>
    </p:spTree>
    <p:extLst>
      <p:ext uri="{BB962C8B-B14F-4D97-AF65-F5344CB8AC3E}">
        <p14:creationId xmlns:p14="http://schemas.microsoft.com/office/powerpoint/2010/main" val="77298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riting in a notebook&#10;&#10;Description automatically generated">
            <a:extLst>
              <a:ext uri="{FF2B5EF4-FFF2-40B4-BE49-F238E27FC236}">
                <a16:creationId xmlns:a16="http://schemas.microsoft.com/office/drawing/2014/main" id="{5FA2356F-E165-67C1-1AC0-A9FD8B85255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8166"/>
          <a:stretch/>
        </p:blipFill>
        <p:spPr>
          <a:xfrm>
            <a:off x="1905000" y="0"/>
            <a:ext cx="10287000" cy="6176963"/>
          </a:xfrm>
          <a:prstGeom prst="rect">
            <a:avLst/>
          </a:prstGeom>
        </p:spPr>
      </p:pic>
      <p:sp>
        <p:nvSpPr>
          <p:cNvPr id="5" name="Rectangle 4">
            <a:extLst>
              <a:ext uri="{FF2B5EF4-FFF2-40B4-BE49-F238E27FC236}">
                <a16:creationId xmlns:a16="http://schemas.microsoft.com/office/drawing/2014/main" id="{75F5C9CB-C8F6-1AB4-2C6E-850AA0E966B6}"/>
              </a:ext>
            </a:extLst>
          </p:cNvPr>
          <p:cNvSpPr/>
          <p:nvPr/>
        </p:nvSpPr>
        <p:spPr>
          <a:xfrm rot="5400000">
            <a:off x="2557053" y="-2505486"/>
            <a:ext cx="6176953" cy="11187945"/>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 name="Content Placeholder 2">
            <a:extLst>
              <a:ext uri="{FF2B5EF4-FFF2-40B4-BE49-F238E27FC236}">
                <a16:creationId xmlns:a16="http://schemas.microsoft.com/office/drawing/2014/main" id="{8FBD1A68-B08B-2B28-ACAD-16BD3D0BD721}"/>
              </a:ext>
            </a:extLst>
          </p:cNvPr>
          <p:cNvSpPr>
            <a:spLocks noGrp="1"/>
          </p:cNvSpPr>
          <p:nvPr>
            <p:ph idx="1"/>
          </p:nvPr>
        </p:nvSpPr>
        <p:spPr>
          <a:xfrm>
            <a:off x="838200" y="1825625"/>
            <a:ext cx="6654800" cy="4351338"/>
          </a:xfrm>
        </p:spPr>
        <p:txBody>
          <a:bodyPr>
            <a:normAutofit/>
          </a:bodyPr>
          <a:lstStyle/>
          <a:p>
            <a:r>
              <a:rPr lang="en-AU" sz="3600" dirty="0">
                <a:latin typeface="Arial Nova" panose="020B0504020202020204" pitchFamily="34" charset="0"/>
              </a:rPr>
              <a:t>People who have issues with their gambling can be more likely to:</a:t>
            </a:r>
          </a:p>
          <a:p>
            <a:pPr lvl="1"/>
            <a:r>
              <a:rPr lang="en-AU" sz="3200" dirty="0">
                <a:latin typeface="Arial Nova" panose="020B0504020202020204" pitchFamily="34" charset="0"/>
              </a:rPr>
              <a:t>Experience violence in their families</a:t>
            </a:r>
          </a:p>
          <a:p>
            <a:pPr lvl="1"/>
            <a:r>
              <a:rPr lang="en-AU" sz="3200" dirty="0">
                <a:latin typeface="Arial Nova" panose="020B0504020202020204" pitchFamily="34" charset="0"/>
              </a:rPr>
              <a:t>Act violently themselves</a:t>
            </a:r>
          </a:p>
        </p:txBody>
      </p:sp>
      <p:sp>
        <p:nvSpPr>
          <p:cNvPr id="6" name="Rectangle: Rounded Corners 5">
            <a:extLst>
              <a:ext uri="{FF2B5EF4-FFF2-40B4-BE49-F238E27FC236}">
                <a16:creationId xmlns:a16="http://schemas.microsoft.com/office/drawing/2014/main" id="{89A3413D-35A2-D312-CF8A-E25D630D3E3E}"/>
              </a:ext>
            </a:extLst>
          </p:cNvPr>
          <p:cNvSpPr/>
          <p:nvPr/>
        </p:nvSpPr>
        <p:spPr>
          <a:xfrm>
            <a:off x="5805515" y="529762"/>
            <a:ext cx="4833700"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5A4EA70-B4D1-049D-8625-4544EDAD4427}"/>
              </a:ext>
            </a:extLst>
          </p:cNvPr>
          <p:cNvSpPr>
            <a:spLocks noGrp="1"/>
          </p:cNvSpPr>
          <p:nvPr>
            <p:ph type="title"/>
          </p:nvPr>
        </p:nvSpPr>
        <p:spPr/>
        <p:txBody>
          <a:bodyPr/>
          <a:lstStyle/>
          <a:p>
            <a:r>
              <a:rPr lang="en-AU" dirty="0">
                <a:latin typeface="Arial Rounded MT Bold" panose="020F0704030504030204" pitchFamily="34" charset="0"/>
              </a:rPr>
              <a:t>Domestic and family violence</a:t>
            </a:r>
            <a:endParaRPr lang="en-AU" dirty="0"/>
          </a:p>
        </p:txBody>
      </p:sp>
    </p:spTree>
    <p:extLst>
      <p:ext uri="{BB962C8B-B14F-4D97-AF65-F5344CB8AC3E}">
        <p14:creationId xmlns:p14="http://schemas.microsoft.com/office/powerpoint/2010/main" val="335484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person's hands&#10;&#10;Description automatically generated">
            <a:extLst>
              <a:ext uri="{FF2B5EF4-FFF2-40B4-BE49-F238E27FC236}">
                <a16:creationId xmlns:a16="http://schemas.microsoft.com/office/drawing/2014/main" id="{449C7AF4-D37D-00B9-CE1D-648D08F4587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60975"/>
          <a:stretch/>
        </p:blipFill>
        <p:spPr>
          <a:xfrm>
            <a:off x="1812542" y="0"/>
            <a:ext cx="10379458" cy="6176963"/>
          </a:xfrm>
          <a:prstGeom prst="rect">
            <a:avLst/>
          </a:prstGeom>
        </p:spPr>
      </p:pic>
      <p:sp>
        <p:nvSpPr>
          <p:cNvPr id="7" name="Rectangle 6">
            <a:extLst>
              <a:ext uri="{FF2B5EF4-FFF2-40B4-BE49-F238E27FC236}">
                <a16:creationId xmlns:a16="http://schemas.microsoft.com/office/drawing/2014/main" id="{9D1DCA03-3EA8-23C0-FE71-3D6FC76DEA05}"/>
              </a:ext>
            </a:extLst>
          </p:cNvPr>
          <p:cNvSpPr/>
          <p:nvPr/>
        </p:nvSpPr>
        <p:spPr>
          <a:xfrm rot="5400000">
            <a:off x="2747551" y="-2695985"/>
            <a:ext cx="6176953" cy="11568943"/>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 name="Title 1">
            <a:extLst>
              <a:ext uri="{FF2B5EF4-FFF2-40B4-BE49-F238E27FC236}">
                <a16:creationId xmlns:a16="http://schemas.microsoft.com/office/drawing/2014/main" id="{1F23BB32-B3C9-E56F-44F4-7AABB5B05D68}"/>
              </a:ext>
            </a:extLst>
          </p:cNvPr>
          <p:cNvSpPr>
            <a:spLocks noGrp="1"/>
          </p:cNvSpPr>
          <p:nvPr>
            <p:ph type="title"/>
          </p:nvPr>
        </p:nvSpPr>
        <p:spPr/>
        <p:txBody>
          <a:bodyPr/>
          <a:lstStyle/>
          <a:p>
            <a:r>
              <a:rPr lang="en-AU" dirty="0">
                <a:latin typeface="Arial Rounded MT Bold" panose="020F0704030504030204" pitchFamily="34" charset="0"/>
              </a:rPr>
              <a:t>Queensland research</a:t>
            </a:r>
          </a:p>
        </p:txBody>
      </p:sp>
      <p:graphicFrame>
        <p:nvGraphicFramePr>
          <p:cNvPr id="9" name="Content Placeholder 2">
            <a:extLst>
              <a:ext uri="{FF2B5EF4-FFF2-40B4-BE49-F238E27FC236}">
                <a16:creationId xmlns:a16="http://schemas.microsoft.com/office/drawing/2014/main" id="{C616726F-0F9F-31B9-E517-E4D3C5841410}"/>
              </a:ext>
            </a:extLst>
          </p:cNvPr>
          <p:cNvGraphicFramePr>
            <a:graphicFrameLocks noGrp="1"/>
          </p:cNvGraphicFramePr>
          <p:nvPr>
            <p:ph idx="1"/>
            <p:extLst>
              <p:ext uri="{D42A27DB-BD31-4B8C-83A1-F6EECF244321}">
                <p14:modId xmlns:p14="http://schemas.microsoft.com/office/powerpoint/2010/main" val="2769936655"/>
              </p:ext>
            </p:extLst>
          </p:nvPr>
        </p:nvGraphicFramePr>
        <p:xfrm>
          <a:off x="838200" y="1346123"/>
          <a:ext cx="67818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198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Young woman reading documents">
            <a:extLst>
              <a:ext uri="{FF2B5EF4-FFF2-40B4-BE49-F238E27FC236}">
                <a16:creationId xmlns:a16="http://schemas.microsoft.com/office/drawing/2014/main" id="{8055D03D-0E64-F8A8-37D8-1EAFE472C15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39491"/>
          <a:stretch/>
        </p:blipFill>
        <p:spPr>
          <a:xfrm>
            <a:off x="2924408" y="0"/>
            <a:ext cx="9267592" cy="6176960"/>
          </a:xfrm>
          <a:prstGeom prst="rect">
            <a:avLst/>
          </a:prstGeom>
        </p:spPr>
      </p:pic>
      <p:sp>
        <p:nvSpPr>
          <p:cNvPr id="12" name="Rectangle 11">
            <a:extLst>
              <a:ext uri="{FF2B5EF4-FFF2-40B4-BE49-F238E27FC236}">
                <a16:creationId xmlns:a16="http://schemas.microsoft.com/office/drawing/2014/main" id="{5F3A7B6F-C593-F862-2114-98CF825F8481}"/>
              </a:ext>
            </a:extLst>
          </p:cNvPr>
          <p:cNvSpPr/>
          <p:nvPr/>
        </p:nvSpPr>
        <p:spPr>
          <a:xfrm rot="5400000">
            <a:off x="2770942" y="-2719378"/>
            <a:ext cx="6176953" cy="11615723"/>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 name="Content Placeholder 2">
            <a:extLst>
              <a:ext uri="{FF2B5EF4-FFF2-40B4-BE49-F238E27FC236}">
                <a16:creationId xmlns:a16="http://schemas.microsoft.com/office/drawing/2014/main" id="{334D6B03-A0D6-15F5-AFE5-AE32591B3174}"/>
              </a:ext>
            </a:extLst>
          </p:cNvPr>
          <p:cNvSpPr>
            <a:spLocks noGrp="1"/>
          </p:cNvSpPr>
          <p:nvPr>
            <p:ph idx="1"/>
          </p:nvPr>
        </p:nvSpPr>
        <p:spPr>
          <a:xfrm>
            <a:off x="838200" y="2055806"/>
            <a:ext cx="7146073" cy="4351338"/>
          </a:xfrm>
        </p:spPr>
        <p:txBody>
          <a:bodyPr>
            <a:normAutofit/>
          </a:bodyPr>
          <a:lstStyle/>
          <a:p>
            <a:r>
              <a:rPr lang="en-AU" sz="3600" dirty="0">
                <a:latin typeface="Arial Nova" panose="020B0504020202020204" pitchFamily="34" charset="0"/>
              </a:rPr>
              <a:t>Gambling can be a factor in a person reoffending.</a:t>
            </a:r>
          </a:p>
          <a:p>
            <a:r>
              <a:rPr lang="en-AU" sz="3600" dirty="0">
                <a:latin typeface="Arial Nova" panose="020B0504020202020204" pitchFamily="34" charset="0"/>
              </a:rPr>
              <a:t>Greater awareness and understanding can lead to improved outcomes. </a:t>
            </a:r>
          </a:p>
          <a:p>
            <a:endParaRPr lang="en-AU" dirty="0">
              <a:latin typeface="Arial Nova" panose="020B0504020202020204" pitchFamily="34" charset="0"/>
            </a:endParaRPr>
          </a:p>
        </p:txBody>
      </p:sp>
      <p:sp>
        <p:nvSpPr>
          <p:cNvPr id="2" name="Title 1">
            <a:extLst>
              <a:ext uri="{FF2B5EF4-FFF2-40B4-BE49-F238E27FC236}">
                <a16:creationId xmlns:a16="http://schemas.microsoft.com/office/drawing/2014/main" id="{301BF836-B122-C2CA-74D9-C3A2FB0AA792}"/>
              </a:ext>
            </a:extLst>
          </p:cNvPr>
          <p:cNvSpPr>
            <a:spLocks noGrp="1"/>
          </p:cNvSpPr>
          <p:nvPr>
            <p:ph type="title"/>
          </p:nvPr>
        </p:nvSpPr>
        <p:spPr/>
        <p:txBody>
          <a:bodyPr/>
          <a:lstStyle/>
          <a:p>
            <a:r>
              <a:rPr lang="en-AU" dirty="0">
                <a:latin typeface="Arial Rounded MT Bold" panose="020F0704030504030204" pitchFamily="34" charset="0"/>
              </a:rPr>
              <a:t>What you can do</a:t>
            </a:r>
          </a:p>
        </p:txBody>
      </p:sp>
    </p:spTree>
    <p:extLst>
      <p:ext uri="{BB962C8B-B14F-4D97-AF65-F5344CB8AC3E}">
        <p14:creationId xmlns:p14="http://schemas.microsoft.com/office/powerpoint/2010/main" val="186746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p of iceberg submerged in water">
            <a:extLst>
              <a:ext uri="{FF2B5EF4-FFF2-40B4-BE49-F238E27FC236}">
                <a16:creationId xmlns:a16="http://schemas.microsoft.com/office/drawing/2014/main" id="{2228AA2D-5453-7C15-A758-E798357B0DDD}"/>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flipH="1">
            <a:off x="2928730" y="0"/>
            <a:ext cx="9263270" cy="6181658"/>
          </a:xfrm>
          <a:prstGeom prst="rect">
            <a:avLst/>
          </a:prstGeom>
        </p:spPr>
      </p:pic>
      <p:sp>
        <p:nvSpPr>
          <p:cNvPr id="9" name="Rectangle 8">
            <a:extLst>
              <a:ext uri="{FF2B5EF4-FFF2-40B4-BE49-F238E27FC236}">
                <a16:creationId xmlns:a16="http://schemas.microsoft.com/office/drawing/2014/main" id="{0E833F30-E27A-AC05-7BFD-F1F85A74BCF1}"/>
              </a:ext>
            </a:extLst>
          </p:cNvPr>
          <p:cNvSpPr/>
          <p:nvPr/>
        </p:nvSpPr>
        <p:spPr>
          <a:xfrm rot="5400000">
            <a:off x="2163355" y="-2111786"/>
            <a:ext cx="6176953" cy="10400542"/>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5" name="Content Placeholder 4">
            <a:extLst>
              <a:ext uri="{FF2B5EF4-FFF2-40B4-BE49-F238E27FC236}">
                <a16:creationId xmlns:a16="http://schemas.microsoft.com/office/drawing/2014/main" id="{10F8DEC2-4840-8B36-74D0-1DDB4A216E1C}"/>
              </a:ext>
            </a:extLst>
          </p:cNvPr>
          <p:cNvSpPr>
            <a:spLocks noGrp="1"/>
          </p:cNvSpPr>
          <p:nvPr>
            <p:ph idx="1"/>
          </p:nvPr>
        </p:nvSpPr>
        <p:spPr>
          <a:xfrm>
            <a:off x="838200" y="1825625"/>
            <a:ext cx="6278217" cy="4351338"/>
          </a:xfrm>
        </p:spPr>
        <p:txBody>
          <a:bodyPr/>
          <a:lstStyle/>
          <a:p>
            <a:pPr marL="0" indent="0">
              <a:buNone/>
            </a:pPr>
            <a:r>
              <a:rPr lang="en-AU" b="1" dirty="0">
                <a:latin typeface="Arial Nova" panose="020B0504020202020204" pitchFamily="34" charset="0"/>
              </a:rPr>
              <a:t>Problem Gambling Severity Index (PGSI)</a:t>
            </a:r>
          </a:p>
          <a:p>
            <a:r>
              <a:rPr lang="en-AU" dirty="0">
                <a:latin typeface="Arial Nova" panose="020B0504020202020204" pitchFamily="34" charset="0"/>
              </a:rPr>
              <a:t>Self-assessment of gambling behaviour over the last 12 months</a:t>
            </a:r>
          </a:p>
          <a:p>
            <a:r>
              <a:rPr lang="en-AU" dirty="0">
                <a:latin typeface="Arial Nova" panose="020B0504020202020204" pitchFamily="34" charset="0"/>
              </a:rPr>
              <a:t>Nine items</a:t>
            </a:r>
          </a:p>
          <a:p>
            <a:r>
              <a:rPr lang="en-AU" dirty="0">
                <a:latin typeface="Arial Nova" panose="020B0504020202020204" pitchFamily="34" charset="0"/>
              </a:rPr>
              <a:t>The higher the score, the more severe the impact of gambling</a:t>
            </a:r>
          </a:p>
        </p:txBody>
      </p:sp>
      <p:sp>
        <p:nvSpPr>
          <p:cNvPr id="3" name="TextBox 2">
            <a:extLst>
              <a:ext uri="{FF2B5EF4-FFF2-40B4-BE49-F238E27FC236}">
                <a16:creationId xmlns:a16="http://schemas.microsoft.com/office/drawing/2014/main" id="{92D1932B-EEB2-4AC1-53E6-64D4215E8D99}"/>
              </a:ext>
            </a:extLst>
          </p:cNvPr>
          <p:cNvSpPr txBox="1">
            <a:spLocks noChangeArrowheads="1"/>
          </p:cNvSpPr>
          <p:nvPr/>
        </p:nvSpPr>
        <p:spPr bwMode="auto">
          <a:xfrm>
            <a:off x="7095553" y="4983324"/>
            <a:ext cx="4677347" cy="954107"/>
          </a:xfrm>
          <a:prstGeom prst="rect">
            <a:avLst/>
          </a:prstGeom>
          <a:solidFill>
            <a:srgbClr val="5EA4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AU" altLang="en-US" dirty="0">
                <a:solidFill>
                  <a:schemeClr val="bg1"/>
                </a:solidFill>
                <a:latin typeface="Arial Nova" panose="020B0504020202020204" pitchFamily="34" charset="0"/>
              </a:rPr>
              <a:t>For more information, visit </a:t>
            </a:r>
            <a:r>
              <a:rPr lang="en-AU" altLang="en-US" b="1" dirty="0">
                <a:solidFill>
                  <a:schemeClr val="bg1"/>
                </a:solidFill>
                <a:latin typeface="Arial Nova" panose="020B0504020202020204" pitchFamily="34" charset="0"/>
              </a:rPr>
              <a:t>gamblinghelponline.org.au</a:t>
            </a:r>
          </a:p>
        </p:txBody>
      </p:sp>
      <p:sp>
        <p:nvSpPr>
          <p:cNvPr id="4" name="Rectangle: Rounded Corners 3">
            <a:extLst>
              <a:ext uri="{FF2B5EF4-FFF2-40B4-BE49-F238E27FC236}">
                <a16:creationId xmlns:a16="http://schemas.microsoft.com/office/drawing/2014/main" id="{335FDBB6-586A-2BA2-F206-4F1CEBC7DD27}"/>
              </a:ext>
            </a:extLst>
          </p:cNvPr>
          <p:cNvSpPr/>
          <p:nvPr/>
        </p:nvSpPr>
        <p:spPr>
          <a:xfrm>
            <a:off x="4480707" y="529762"/>
            <a:ext cx="5199741"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AU"/>
          </a:p>
        </p:txBody>
      </p:sp>
      <p:sp>
        <p:nvSpPr>
          <p:cNvPr id="2" name="Title 1">
            <a:extLst>
              <a:ext uri="{FF2B5EF4-FFF2-40B4-BE49-F238E27FC236}">
                <a16:creationId xmlns:a16="http://schemas.microsoft.com/office/drawing/2014/main" id="{88915189-25C1-6A01-6A4D-0AF39BBC01DB}"/>
              </a:ext>
            </a:extLst>
          </p:cNvPr>
          <p:cNvSpPr>
            <a:spLocks noGrp="1"/>
          </p:cNvSpPr>
          <p:nvPr>
            <p:ph type="title"/>
          </p:nvPr>
        </p:nvSpPr>
        <p:spPr/>
        <p:txBody>
          <a:bodyPr/>
          <a:lstStyle/>
          <a:p>
            <a:r>
              <a:rPr lang="en-AU" dirty="0">
                <a:latin typeface="Arial Rounded MT Bold" panose="020F0704030504030204" pitchFamily="34" charset="0"/>
              </a:rPr>
              <a:t>Gambling harm screening</a:t>
            </a:r>
          </a:p>
        </p:txBody>
      </p:sp>
    </p:spTree>
    <p:extLst>
      <p:ext uri="{BB962C8B-B14F-4D97-AF65-F5344CB8AC3E}">
        <p14:creationId xmlns:p14="http://schemas.microsoft.com/office/powerpoint/2010/main" val="221104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Person in therapy">
            <a:extLst>
              <a:ext uri="{FF2B5EF4-FFF2-40B4-BE49-F238E27FC236}">
                <a16:creationId xmlns:a16="http://schemas.microsoft.com/office/drawing/2014/main" id="{880324BE-5313-9E3A-4CCB-7A07301F495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43338" y="0"/>
            <a:ext cx="834866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791AF1B-8522-B3B9-72B2-00BCB0752480}"/>
              </a:ext>
            </a:extLst>
          </p:cNvPr>
          <p:cNvSpPr/>
          <p:nvPr/>
        </p:nvSpPr>
        <p:spPr>
          <a:xfrm rot="5400000">
            <a:off x="2220881" y="-2169317"/>
            <a:ext cx="6176953" cy="1051559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0966" name="Title 1">
            <a:extLst>
              <a:ext uri="{FF2B5EF4-FFF2-40B4-BE49-F238E27FC236}">
                <a16:creationId xmlns:a16="http://schemas.microsoft.com/office/drawing/2014/main" id="{925EFC99-92F0-CF92-7269-6A39435F0E24}"/>
              </a:ext>
            </a:extLst>
          </p:cNvPr>
          <p:cNvSpPr>
            <a:spLocks noGrp="1" noChangeArrowheads="1"/>
          </p:cNvSpPr>
          <p:nvPr>
            <p:ph type="title"/>
          </p:nvPr>
        </p:nvSpPr>
        <p:spPr/>
        <p:txBody>
          <a:bodyPr/>
          <a:lstStyle/>
          <a:p>
            <a:r>
              <a:rPr lang="en-AU" altLang="en-US">
                <a:latin typeface="Arial Rounded MT Bold" panose="020F0704030504030204" pitchFamily="34" charset="0"/>
              </a:rPr>
              <a:t>Support services</a:t>
            </a:r>
          </a:p>
        </p:txBody>
      </p:sp>
      <p:sp>
        <p:nvSpPr>
          <p:cNvPr id="3" name="Content Placeholder 2">
            <a:extLst>
              <a:ext uri="{FF2B5EF4-FFF2-40B4-BE49-F238E27FC236}">
                <a16:creationId xmlns:a16="http://schemas.microsoft.com/office/drawing/2014/main" id="{04D3E3C0-3162-5E97-3E77-FA6A472DA71C}"/>
              </a:ext>
            </a:extLst>
          </p:cNvPr>
          <p:cNvSpPr txBox="1">
            <a:spLocks noChangeArrowheads="1"/>
          </p:cNvSpPr>
          <p:nvPr/>
        </p:nvSpPr>
        <p:spPr bwMode="auto">
          <a:xfrm>
            <a:off x="838200" y="1825621"/>
            <a:ext cx="57673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tLang="en-US" dirty="0">
                <a:latin typeface="Arial Nova" panose="020B0504020202020204" pitchFamily="34" charset="0"/>
              </a:rPr>
              <a:t>Free and confidential counselling</a:t>
            </a:r>
          </a:p>
          <a:p>
            <a:r>
              <a:rPr lang="en-AU" altLang="en-US" dirty="0">
                <a:latin typeface="Arial Nova" panose="020B0504020202020204" pitchFamily="34" charset="0"/>
              </a:rPr>
              <a:t>Support is available either face-to-face, over the phone or online</a:t>
            </a:r>
          </a:p>
          <a:p>
            <a:endParaRPr lang="en-AU" altLang="en-US" dirty="0">
              <a:latin typeface="Arial Nova" panose="020B0504020202020204" pitchFamily="34" charset="0"/>
            </a:endParaRPr>
          </a:p>
          <a:p>
            <a:pPr marL="0" indent="0">
              <a:buFont typeface="Arial" panose="020B0604020202020204" pitchFamily="34" charset="0"/>
              <a:buNone/>
            </a:pPr>
            <a:r>
              <a:rPr lang="en-AU" altLang="en-US" b="1" dirty="0">
                <a:solidFill>
                  <a:srgbClr val="5B9F41"/>
                </a:solidFill>
                <a:latin typeface="Arial Nova" panose="020B0504020202020204" pitchFamily="34" charset="0"/>
              </a:rPr>
              <a:t>Phone us:</a:t>
            </a:r>
          </a:p>
          <a:p>
            <a:pPr marL="0" indent="0">
              <a:buFont typeface="Arial" panose="020B0604020202020204" pitchFamily="34" charset="0"/>
              <a:buNone/>
            </a:pPr>
            <a:r>
              <a:rPr lang="en-AU" altLang="en-US" b="1" dirty="0">
                <a:solidFill>
                  <a:srgbClr val="5B9F41"/>
                </a:solidFill>
                <a:latin typeface="Arial Nova" panose="020B0504020202020204" pitchFamily="34" charset="0"/>
              </a:rPr>
              <a:t>Visit our website: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4571</TotalTime>
  <Words>2172</Words>
  <Application>Microsoft Office PowerPoint</Application>
  <PresentationFormat>Widescreen</PresentationFormat>
  <Paragraphs>171</Paragraphs>
  <Slides>13</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Arial</vt:lpstr>
      <vt:lpstr>Arial Nova</vt:lpstr>
      <vt:lpstr>Arial Rounded MT Bold</vt:lpstr>
      <vt:lpstr>Barlow</vt:lpstr>
      <vt:lpstr>BlinkMacSystemFont</vt:lpstr>
      <vt:lpstr>Calibri</vt:lpstr>
      <vt:lpstr>Calibri Light</vt:lpstr>
      <vt:lpstr>Karla</vt:lpstr>
      <vt:lpstr>Linotte</vt:lpstr>
      <vt:lpstr>Roboto</vt:lpstr>
      <vt:lpstr>Segoe UI</vt:lpstr>
      <vt:lpstr>Office Theme</vt:lpstr>
      <vt:lpstr>Office Theme</vt:lpstr>
      <vt:lpstr>PowerPoint Presentation</vt:lpstr>
      <vt:lpstr>Overview</vt:lpstr>
      <vt:lpstr>Gambling harm and the  justice sector</vt:lpstr>
      <vt:lpstr>Gambling and offending</vt:lpstr>
      <vt:lpstr>Domestic and family violence</vt:lpstr>
      <vt:lpstr>Queensland research</vt:lpstr>
      <vt:lpstr>What you can do</vt:lpstr>
      <vt:lpstr>Gambling harm screening</vt:lpstr>
      <vt:lpstr>Support services</vt:lpstr>
      <vt:lpstr>Other local support services</vt:lpstr>
      <vt:lpstr>Gambling Help support services</vt:lpstr>
      <vt:lpstr>Group therapy support services</vt:lpstr>
      <vt:lpstr>PowerPoint Presentation</vt:lpstr>
    </vt:vector>
  </TitlesOfParts>
  <Company>Department of Justice and Attorney-General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Bell</dc:creator>
  <cp:lastModifiedBy>Maree Heffernan</cp:lastModifiedBy>
  <cp:revision>26</cp:revision>
  <dcterms:created xsi:type="dcterms:W3CDTF">2024-07-18T01:23:48Z</dcterms:created>
  <dcterms:modified xsi:type="dcterms:W3CDTF">2024-11-21T06:48:07Z</dcterms:modified>
</cp:coreProperties>
</file>