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2" r:id="rId2"/>
    <p:sldId id="264" r:id="rId3"/>
    <p:sldId id="266" r:id="rId4"/>
    <p:sldId id="320" r:id="rId5"/>
    <p:sldId id="306" r:id="rId6"/>
    <p:sldId id="268" r:id="rId7"/>
    <p:sldId id="269" r:id="rId8"/>
    <p:sldId id="270" r:id="rId9"/>
    <p:sldId id="271" r:id="rId10"/>
    <p:sldId id="303" r:id="rId11"/>
    <p:sldId id="304" r:id="rId12"/>
    <p:sldId id="309" r:id="rId13"/>
    <p:sldId id="308" r:id="rId14"/>
    <p:sldId id="305" r:id="rId15"/>
    <p:sldId id="302" r:id="rId16"/>
    <p:sldId id="313"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0054" autoAdjust="0"/>
  </p:normalViewPr>
  <p:slideViewPr>
    <p:cSldViewPr snapToGrid="0">
      <p:cViewPr varScale="1">
        <p:scale>
          <a:sx n="66" d="100"/>
          <a:sy n="66" d="100"/>
        </p:scale>
        <p:origin x="15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0DF1-FC0E-2FC0-AA98-F1F251EF9E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a:extLst>
              <a:ext uri="{FF2B5EF4-FFF2-40B4-BE49-F238E27FC236}">
                <a16:creationId xmlns:a16="http://schemas.microsoft.com/office/drawing/2014/main" id="{607196B6-4BF8-4747-107F-5F5F8A48789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7E195B-D472-41FA-B6B9-85D3B671BC84}" type="datetimeFigureOut">
              <a:rPr lang="en-AU"/>
              <a:pPr>
                <a:defRPr/>
              </a:pPr>
              <a:t>6/09/2024</a:t>
            </a:fld>
            <a:endParaRPr lang="en-AU"/>
          </a:p>
        </p:txBody>
      </p:sp>
      <p:sp>
        <p:nvSpPr>
          <p:cNvPr id="4" name="Slide Image Placeholder 3">
            <a:extLst>
              <a:ext uri="{FF2B5EF4-FFF2-40B4-BE49-F238E27FC236}">
                <a16:creationId xmlns:a16="http://schemas.microsoft.com/office/drawing/2014/main" id="{0638CC85-2453-02BB-39C0-EC8421A2ECD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8980E694-5CFE-0866-4514-106C9DE0071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85ED394E-FE08-C50B-B152-638811DD498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7" name="Slide Number Placeholder 6">
            <a:extLst>
              <a:ext uri="{FF2B5EF4-FFF2-40B4-BE49-F238E27FC236}">
                <a16:creationId xmlns:a16="http://schemas.microsoft.com/office/drawing/2014/main" id="{58AB936D-C92C-A09D-13AA-4E40CF60109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D30E418-8092-4362-BC2E-EE8A92E7E675}"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6E67988-2E05-32B2-6102-F8891470C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5E05632-3D57-879A-E425-C6B2DC176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the relevant GHS phone number and hours.</a:t>
            </a:r>
          </a:p>
          <a:p>
            <a:endParaRPr lang="en-AU" altLang="en-US" b="1"/>
          </a:p>
          <a:p>
            <a:r>
              <a:rPr lang="en-AU" altLang="en-US" b="1"/>
              <a:t>Speaker’s notes:</a:t>
            </a:r>
          </a:p>
          <a:p>
            <a:r>
              <a:rPr lang="en-AU" altLang="en-US"/>
              <a:t>If you or someone you know is experiencing gambling harm, you can seek help from our support services. We offer free and confidential counselling services to both the person experiencing gambling harm and the people close to them. You can seek this support either face-to-face, over the phone or online. Our counsellors will always provide non-judgmental support. We’ll talk about the reasons you’ve decided to seek help and make plans together for the changes we can make to your gambling, your relationships and your life. You can find our phone number and website on the screen.</a:t>
            </a:r>
          </a:p>
          <a:p>
            <a:endParaRPr lang="en-AU" altLang="en-US"/>
          </a:p>
        </p:txBody>
      </p:sp>
      <p:sp>
        <p:nvSpPr>
          <p:cNvPr id="41988" name="Slide Number Placeholder 3">
            <a:extLst>
              <a:ext uri="{FF2B5EF4-FFF2-40B4-BE49-F238E27FC236}">
                <a16:creationId xmlns:a16="http://schemas.microsoft.com/office/drawing/2014/main" id="{39806B6F-185D-615B-2710-2453611E6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FE53AF-E417-4FCB-8C73-CFE9F52F02D3}" type="slidenum">
              <a:rPr lang="en-AU" altLang="en-US" smtClean="0"/>
              <a:pPr/>
              <a:t>10</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CA3CCA0-9B7C-7FF2-4631-262A769B0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B773E46-5F79-F7DF-357F-439FE4DFEB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a list of some other local support services. </a:t>
            </a:r>
          </a:p>
          <a:p>
            <a:endParaRPr lang="en-AU" altLang="en-US" b="1"/>
          </a:p>
          <a:p>
            <a:r>
              <a:rPr lang="en-AU" altLang="en-US" b="1"/>
              <a:t>Speaker’s notes:</a:t>
            </a:r>
          </a:p>
          <a:p>
            <a:pPr eaLnBrk="1" hangingPunct="1">
              <a:spcBef>
                <a:spcPct val="0"/>
              </a:spcBef>
            </a:pPr>
            <a:r>
              <a:rPr lang="en-AU" altLang="en-US"/>
              <a:t>Sometimes, people gamble because there are other factors in their life that are causing them stress or difficulty. We’ve compiled a list of some of the other support services in our area, including services to help people experiencing mental health concerns, domestic and family violence, alcohol and other drug use, or financial difficulty. You can also speak to one of our counsellors and they can get you in touch with the other support you need.</a:t>
            </a:r>
          </a:p>
        </p:txBody>
      </p:sp>
      <p:sp>
        <p:nvSpPr>
          <p:cNvPr id="44036" name="Slide Number Placeholder 3">
            <a:extLst>
              <a:ext uri="{FF2B5EF4-FFF2-40B4-BE49-F238E27FC236}">
                <a16:creationId xmlns:a16="http://schemas.microsoft.com/office/drawing/2014/main" id="{356CDF86-F88E-578A-1A51-6C630C0BA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3F7ED7-6B82-4C1B-845D-17F7BCA13936}" type="slidenum">
              <a:rPr lang="en-AU" altLang="en-US" smtClean="0"/>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Gambling Help Queensland provide 24/7 support for anyone affected by gambling across Queensland, through their free hotline displayed on screen. Find more information at the Gambling Help Queensland website.</a:t>
            </a:r>
          </a:p>
          <a:p>
            <a:pPr eaLnBrk="1" hangingPunct="1">
              <a:spcBef>
                <a:spcPct val="0"/>
              </a:spcBef>
            </a:pPr>
            <a:endParaRPr lang="en-AU"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Gambling Help Online provide 24/7 free online support across Australia. You can speak to a counsellor either on an online chat, email or over the phone at any time of the day. You can find more information at the Gambling Help Online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marL="0" indent="0">
              <a:buFont typeface="Arial" panose="020B0604020202020204" pitchFamily="34" charset="0"/>
              <a:buNone/>
            </a:pPr>
            <a:r>
              <a:rPr lang="en-AU" altLang="en-US" dirty="0"/>
              <a:t>Gambling Help Queensland. (2024). </a:t>
            </a:r>
            <a:r>
              <a:rPr lang="en-AU" altLang="en-US" i="1" dirty="0"/>
              <a:t>Home. </a:t>
            </a:r>
            <a:r>
              <a:rPr lang="en-AU" altLang="en-US" dirty="0">
                <a:latin typeface="Arial Nova" panose="020B0504020202020204" pitchFamily="34" charset="0"/>
              </a:rPr>
              <a:t>www.gamblinghelpqld.org.au</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latin typeface="Arial Nova" panose="020B0504020202020204" pitchFamily="34" charset="0"/>
            </a:endParaRP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12</a:t>
            </a:fld>
            <a:endParaRPr lang="en-AU" altLang="en-US"/>
          </a:p>
        </p:txBody>
      </p:sp>
    </p:spTree>
    <p:extLst>
      <p:ext uri="{BB962C8B-B14F-4D97-AF65-F5344CB8AC3E}">
        <p14:creationId xmlns:p14="http://schemas.microsoft.com/office/powerpoint/2010/main" val="1944385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There are also various support groups available. Gamblers Anonymous Queensland provides group therapy and support across Queensland. Members can meet either face-to-face or online, either weekly or whenever suits them, to listen and speak with other people who are experiencing similar gambling-related challenges. You can find more information about session times and locations at the Gamblers Anonymous Australia website, by clicking the ‘Queensland meetings’ tab.</a:t>
            </a:r>
          </a:p>
          <a:p>
            <a:pPr eaLnBrk="1" hangingPunct="1">
              <a:spcBef>
                <a:spcPct val="0"/>
              </a:spcBef>
            </a:pPr>
            <a:endParaRPr lang="en-AU" altLang="en-US" dirty="0"/>
          </a:p>
          <a:p>
            <a:pPr eaLnBrk="1" hangingPunct="1">
              <a:spcBef>
                <a:spcPct val="0"/>
              </a:spcBef>
            </a:pPr>
            <a:r>
              <a:rPr lang="en-AU" altLang="en-US" dirty="0"/>
              <a:t>Similarly, Gam-Anon Queensland provides group therapy for people impacted by someone else’s gambling, including partners, family, friends and colleagues. Members can also meet either face-to-face or online. You can find more information at the website on screen.</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13</a:t>
            </a:fld>
            <a:endParaRPr lang="en-AU" altLang="en-US"/>
          </a:p>
        </p:txBody>
      </p:sp>
    </p:spTree>
    <p:extLst>
      <p:ext uri="{BB962C8B-B14F-4D97-AF65-F5344CB8AC3E}">
        <p14:creationId xmlns:p14="http://schemas.microsoft.com/office/powerpoint/2010/main" val="264905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665D7E8-5D3D-3CBF-4E0E-1B82D9C92B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67F7C95-0038-3C1F-F3E2-17AAC014F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The Queensland Government is looking for people who have lived experience of gambling harm who would like to share their knowledge and expertise. By registering to share their experiences of gambling harm, Queenslanders can make a meaningful difference to ensure that the policies and programs developed by the Queensland Government better support the needs of people </a:t>
            </a:r>
            <a:r>
              <a:rPr lang="en-AU" altLang="en-US" u="none" strike="noStrike" dirty="0"/>
              <a:t>affected by </a:t>
            </a:r>
            <a:r>
              <a:rPr lang="en-AU" altLang="en-US" dirty="0"/>
              <a:t>gambling harm. If you </a:t>
            </a:r>
            <a:r>
              <a:rPr lang="en-AU" altLang="en-US" u="none" strike="noStrike" dirty="0"/>
              <a:t>have </a:t>
            </a:r>
            <a:r>
              <a:rPr lang="en-AU" altLang="en-US" dirty="0"/>
              <a:t>experienced gambling harm, </a:t>
            </a:r>
            <a:r>
              <a:rPr lang="en-AU" altLang="en-US" u="none" dirty="0"/>
              <a:t>either through your own gambling or someone else’s, </a:t>
            </a:r>
            <a:r>
              <a:rPr lang="en-AU" altLang="en-US" dirty="0"/>
              <a:t>you can share your voice by registering your interest on the Queensland Government website.</a:t>
            </a:r>
          </a:p>
          <a:p>
            <a:endParaRPr lang="en-AU" altLang="en-US" dirty="0"/>
          </a:p>
          <a:p>
            <a:r>
              <a:rPr lang="en-AU" altLang="en-US" b="1" dirty="0"/>
              <a:t>References:</a:t>
            </a:r>
          </a:p>
          <a:p>
            <a:r>
              <a:rPr lang="en-AU" altLang="en-US" dirty="0"/>
              <a:t>Queensland Government. (2024). </a:t>
            </a:r>
            <a:r>
              <a:rPr lang="en-AU" altLang="en-US" i="1" dirty="0"/>
              <a:t>Gambling harm consultations. </a:t>
            </a:r>
            <a:r>
              <a:rPr lang="en-AU" altLang="en-US" dirty="0"/>
              <a:t>www.qld.gov.au/gamblingharmconsultations</a:t>
            </a:r>
          </a:p>
        </p:txBody>
      </p:sp>
      <p:sp>
        <p:nvSpPr>
          <p:cNvPr id="4" name="Slide Number Placeholder 3">
            <a:extLst>
              <a:ext uri="{FF2B5EF4-FFF2-40B4-BE49-F238E27FC236}">
                <a16:creationId xmlns:a16="http://schemas.microsoft.com/office/drawing/2014/main" id="{DCEC699B-A580-7389-8A7A-D2647CB7E84D}"/>
              </a:ext>
            </a:extLst>
          </p:cNvPr>
          <p:cNvSpPr>
            <a:spLocks noGrp="1"/>
          </p:cNvSpPr>
          <p:nvPr>
            <p:ph type="sldNum" sz="quarter" idx="5"/>
          </p:nvPr>
        </p:nvSpPr>
        <p:spPr/>
        <p:txBody>
          <a:bodyPr/>
          <a:lstStyle/>
          <a:p>
            <a:pPr>
              <a:defRPr/>
            </a:pPr>
            <a:fld id="{E19D0BCB-1EEB-46FD-9C64-956301640BD3}" type="slidenum">
              <a:rPr lang="en-AU" smtClean="0"/>
              <a:pPr>
                <a:defRPr/>
              </a:pPr>
              <a:t>14</a:t>
            </a:fld>
            <a:endParaRPr lang="en-AU"/>
          </a:p>
        </p:txBody>
      </p:sp>
    </p:spTree>
    <p:extLst>
      <p:ext uri="{BB962C8B-B14F-4D97-AF65-F5344CB8AC3E}">
        <p14:creationId xmlns:p14="http://schemas.microsoft.com/office/powerpoint/2010/main" val="59996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2995A11-AEF8-3A62-37B9-4FC6A40AD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C03C10E6-781C-47E7-F88C-043322D77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Speaker’s notes:</a:t>
            </a:r>
          </a:p>
          <a:p>
            <a:r>
              <a:rPr lang="en-AU" altLang="en-US"/>
              <a:t>If anything we have talked about today raises immediate concern for you, please know you are not alone. Help is always available. You can call the number on the screen or visit the Lifeline website. </a:t>
            </a:r>
          </a:p>
          <a:p>
            <a:endParaRPr lang="en-AU" altLang="en-US"/>
          </a:p>
          <a:p>
            <a:r>
              <a:rPr lang="en-AU" altLang="en-US" b="1"/>
              <a:t>References:</a:t>
            </a:r>
            <a:endParaRPr lang="en-AU" altLang="en-US"/>
          </a:p>
          <a:p>
            <a:r>
              <a:rPr lang="en-AU" altLang="en-US"/>
              <a:t>Lifeline. (2024). </a:t>
            </a:r>
            <a:r>
              <a:rPr lang="en-AU" altLang="en-US" i="1"/>
              <a:t>Home. </a:t>
            </a:r>
            <a:r>
              <a:rPr lang="en-AU" altLang="en-US"/>
              <a:t>www.lifelineqld.org.au</a:t>
            </a:r>
          </a:p>
          <a:p>
            <a:endParaRPr lang="en-AU" altLang="en-US"/>
          </a:p>
        </p:txBody>
      </p:sp>
      <p:sp>
        <p:nvSpPr>
          <p:cNvPr id="48132" name="Slide Number Placeholder 3">
            <a:extLst>
              <a:ext uri="{FF2B5EF4-FFF2-40B4-BE49-F238E27FC236}">
                <a16:creationId xmlns:a16="http://schemas.microsoft.com/office/drawing/2014/main" id="{E434402E-9BD9-87DB-C585-7DEB373211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B520197-2A61-4FFC-A2E6-627100506C6D}" type="slidenum">
              <a:rPr lang="en-AU" altLang="en-US" smtClean="0"/>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16</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09D10AF0-0861-EC9B-A978-DA9C191307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BAE4B4E-BFAB-BD0C-F1B9-249670DC8C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Family and friends can play a key role in supporting someone who is experiencing gambling harm. Whilst many people can recognise that they are experiencing gambling harm by themselves, others might need support from family and friends to help them realise the impact of their gambling. If you are concerned about your friend or family member’s gambling, talking to them about your concerns can be a helpful approach. In the next few slides, we’re going to talk about how to start the conversation with someone who gambles. We’ll start with an introduction into your role as a family member or friend, talk about the many different factors that influence someone’s gambling, explore things to think about before and during the conversation, what happens after the conversation, and pathways for support.</a:t>
            </a:r>
          </a:p>
        </p:txBody>
      </p:sp>
      <p:sp>
        <p:nvSpPr>
          <p:cNvPr id="5124" name="Slide Number Placeholder 3">
            <a:extLst>
              <a:ext uri="{FF2B5EF4-FFF2-40B4-BE49-F238E27FC236}">
                <a16:creationId xmlns:a16="http://schemas.microsoft.com/office/drawing/2014/main" id="{041C357E-FDC3-C9E1-897C-7578FC91CE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75B20C-4143-4F94-BD9B-396E6339ED27}" type="slidenum">
              <a:rPr lang="en-AU" altLang="en-US" smtClean="0"/>
              <a:pPr fontAlgn="base">
                <a:spcBef>
                  <a:spcPct val="0"/>
                </a:spcBef>
                <a:spcAft>
                  <a:spcPct val="0"/>
                </a:spcAft>
              </a:pPr>
              <a:t>2</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581D632D-6D3A-6846-FB79-E0549E2A2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76F61A7-5655-6252-9097-E924B49A84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Before we start, it is important to remember what your role looks like as a friend or family member. </a:t>
            </a:r>
            <a:r>
              <a:rPr lang="en-AU" altLang="en-US" u="none" strike="noStrike" dirty="0"/>
              <a:t>While </a:t>
            </a:r>
            <a:r>
              <a:rPr lang="en-AU" altLang="en-US" u="none" dirty="0"/>
              <a:t>you </a:t>
            </a:r>
            <a:r>
              <a:rPr lang="en-AU" altLang="en-US" dirty="0"/>
              <a:t>can support someone to enact change in their own life, it is never your responsibility to “fix” or force change on the person who gambles. Remember that your role is to help them take the next step. Likewise, it’s important to always prioritise yourself. Never start conversations where you might feel unsafe. Look after yourself first and support your loved one second. If you feel your safety is in danger, call Triple Zero (000). </a:t>
            </a:r>
          </a:p>
          <a:p>
            <a:pPr eaLnBrk="1" hangingPunct="1"/>
            <a:endParaRPr lang="en-AU" altLang="en-US" dirty="0"/>
          </a:p>
          <a:p>
            <a:pPr eaLnBrk="1" hangingPunct="1"/>
            <a:r>
              <a:rPr lang="en-AU" altLang="en-US" b="1" dirty="0"/>
              <a:t>References:</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p>
          <a:p>
            <a:pPr eaLnBrk="1" hangingPunct="1"/>
            <a:r>
              <a:rPr lang="en-AU" altLang="en-US" dirty="0"/>
              <a:t>Office for Problem Gambling. (2024). </a:t>
            </a:r>
            <a:r>
              <a:rPr lang="en-AU" altLang="en-US" i="1" dirty="0"/>
              <a:t>How to start the conversation. </a:t>
            </a:r>
            <a:r>
              <a:rPr lang="en-AU" altLang="en-US" dirty="0"/>
              <a:t>https://www.problemgambling.sa.gov.au/help-someone/start-the-conversation/how-to-start-the-conversation</a:t>
            </a:r>
          </a:p>
        </p:txBody>
      </p:sp>
      <p:sp>
        <p:nvSpPr>
          <p:cNvPr id="4" name="Slide Number Placeholder 3">
            <a:extLst>
              <a:ext uri="{FF2B5EF4-FFF2-40B4-BE49-F238E27FC236}">
                <a16:creationId xmlns:a16="http://schemas.microsoft.com/office/drawing/2014/main" id="{95B29A3B-0002-195D-8E63-92B0208F80D2}"/>
              </a:ext>
            </a:extLst>
          </p:cNvPr>
          <p:cNvSpPr>
            <a:spLocks noGrp="1"/>
          </p:cNvSpPr>
          <p:nvPr>
            <p:ph type="sldNum" sz="quarter" idx="5"/>
          </p:nvPr>
        </p:nvSpPr>
        <p:spPr/>
        <p:txBody>
          <a:bodyPr/>
          <a:lstStyle/>
          <a:p>
            <a:pPr>
              <a:defRPr/>
            </a:pPr>
            <a:fld id="{93EF85A9-DA33-4068-9F68-3898F65867A2}" type="slidenum">
              <a:rPr lang="en-AU" smtClean="0"/>
              <a:pPr>
                <a:defRPr/>
              </a:pPr>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Let’s start by talking about gambling as a whole picture. Imagine your friend or family member’s gambling behaviours like an iceberg. What you see on the surface of the water might be a strong urge or addiction to gambling, but underneath lies so much more. Research tells us that gambling is often tied to many other factors in a person’s life, including mental ill-health, </a:t>
            </a:r>
            <a:r>
              <a:rPr lang="en-AU" altLang="en-US" dirty="0"/>
              <a:t>family crisis or relationship breakdown, financial stress, </a:t>
            </a:r>
            <a:r>
              <a:rPr lang="en-AU" altLang="en-US"/>
              <a:t>substance misuse</a:t>
            </a:r>
            <a:r>
              <a:rPr lang="en-AU" altLang="en-US" dirty="0"/>
              <a:t>, experiences of domestic and family violence, or other life stresses from work or study. Often, </a:t>
            </a:r>
            <a:r>
              <a:rPr lang="en-AU" dirty="0"/>
              <a:t>people who are experiencing gambling harm and struggling with other parts of their life usually experience these other challenges first and use gambling as a coping mechanism. However, it can also work the other way too – where people who are experiencing gambling harm also struggle with other life challenges because of their gambling. </a:t>
            </a:r>
            <a:r>
              <a:rPr lang="en-AU" altLang="en-US" dirty="0"/>
              <a:t>When speaking with your family member or friend, try to be mindful of how the different parts of somebody’s life can affect a person and the choices they make. Do your best to create a safe and supportive environment for your loved one to speak about other personal considerations, including asking them if they would like to speak to someone from a support service. </a:t>
            </a:r>
          </a:p>
          <a:p>
            <a:endParaRPr lang="en-AU" altLang="en-US" dirty="0"/>
          </a:p>
          <a:p>
            <a:r>
              <a:rPr lang="en-AU" altLang="en-US" b="1" dirty="0"/>
              <a:t>References:</a:t>
            </a:r>
          </a:p>
          <a:p>
            <a:r>
              <a:rPr lang="en-AU" altLang="en-US" dirty="0"/>
              <a:t>Gambling Help Queensland. (2024). </a:t>
            </a:r>
            <a:r>
              <a:rPr lang="en-AU" altLang="en-US" i="1" dirty="0"/>
              <a:t>Talking to someone about their gambling. </a:t>
            </a:r>
            <a:r>
              <a:rPr lang="en-AU" altLang="en-US" dirty="0"/>
              <a:t>https://www.gamblinghelpqld.org.au/talking-to-someone-about-their-gambling</a:t>
            </a:r>
            <a:endParaRPr lang="en-AU" altLang="en-US" dirty="0">
              <a:solidFill>
                <a:srgbClr val="524B48"/>
              </a:solidFill>
              <a:latin typeface="Metropolis-Regula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pPr>
              <a:defRPr/>
            </a:pPr>
            <a:fld id="{0D30E418-8092-4362-BC2E-EE8A92E7E675}" type="slidenum">
              <a:rPr lang="en-AU" smtClean="0"/>
              <a:pPr>
                <a:defRPr/>
              </a:pPr>
              <a:t>4</a:t>
            </a:fld>
            <a:endParaRPr lang="en-AU"/>
          </a:p>
        </p:txBody>
      </p:sp>
    </p:spTree>
    <p:extLst>
      <p:ext uri="{BB962C8B-B14F-4D97-AF65-F5344CB8AC3E}">
        <p14:creationId xmlns:p14="http://schemas.microsoft.com/office/powerpoint/2010/main" val="296254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3C4A502-C854-9CFB-9D9B-39EA1ED345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53CB48C-7B6B-E00C-ED39-3AE83363A4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Before you talk to your loved one, it’s a good idea to first have a plan. Start by thinking about an appropriate time and place to speak to your friend or family member. Choose a safe, comfortable place to speak. This place should be private, free from distractions, and relaxed. Choose an appropriate time for this conversation. It should be when you are both relaxed, not rushed, and unlikely to be distracted. It’s a good idea to check in with yourself too. Think about what emotional state you are in and choose a time and place where you </a:t>
            </a:r>
            <a:r>
              <a:rPr lang="en-AU" altLang="en-US" u="none" dirty="0"/>
              <a:t>are in control of your emotions and in </a:t>
            </a:r>
            <a:r>
              <a:rPr lang="en-AU" altLang="en-US" dirty="0"/>
              <a:t>the right headspace to </a:t>
            </a:r>
            <a:r>
              <a:rPr lang="en-AU" altLang="en-US" u="none" strike="noStrike" dirty="0"/>
              <a:t>talk calmly.</a:t>
            </a:r>
            <a:endParaRPr lang="en-AU" altLang="en-US" u="none" strike="sngStrike" dirty="0"/>
          </a:p>
          <a:p>
            <a:pPr eaLnBrk="1" hangingPunct="1"/>
            <a:endParaRPr lang="en-AU" altLang="en-US" dirty="0"/>
          </a:p>
          <a:p>
            <a:pPr eaLnBrk="1" hangingPunct="1"/>
            <a:r>
              <a:rPr lang="en-AU" altLang="en-US" dirty="0"/>
              <a:t>Next, plan the conversation. Think about what you’d like to say and how you’d like to say it. Practise it a few times. It might also help to think about how your loved one might respond and prepare for their reaction by thinking about what you can say in response. </a:t>
            </a:r>
          </a:p>
          <a:p>
            <a:pPr eaLnBrk="1" hangingPunct="1"/>
            <a:endParaRPr lang="en-AU" altLang="en-US" dirty="0"/>
          </a:p>
          <a:p>
            <a:pPr eaLnBrk="1" hangingPunct="1"/>
            <a:r>
              <a:rPr lang="en-AU" altLang="en-US" dirty="0"/>
              <a:t>Finally, know the facts. Many people have false ideas about gambling and how it works. It can help to talk to your loved one about gambling facts, such as the odds of winning or its impact on the brain. You can find more information on the Gambling Help Queensland website.</a:t>
            </a:r>
          </a:p>
          <a:p>
            <a:pPr eaLnBrk="1" hangingPunct="1"/>
            <a:endParaRPr lang="en-AU" altLang="en-US" dirty="0"/>
          </a:p>
          <a:p>
            <a:r>
              <a:rPr lang="en-AU" altLang="en-US" b="1" u="none" strike="noStrike" dirty="0"/>
              <a:t>Note for presenter:</a:t>
            </a:r>
          </a:p>
          <a:p>
            <a:r>
              <a:rPr lang="en-AU" altLang="en-US" u="none" strike="noStrike" dirty="0"/>
              <a:t>Further information is also available in Module 3 – Gambling and the brain, and Module 4 – Odds of winning.</a:t>
            </a:r>
          </a:p>
          <a:p>
            <a:pPr eaLnBrk="1" hangingPunct="1"/>
            <a:endParaRPr lang="en-AU" altLang="en-US" dirty="0"/>
          </a:p>
          <a:p>
            <a:pPr eaLnBrk="1" hangingPunct="1"/>
            <a:r>
              <a:rPr lang="en-AU" altLang="en-US" b="1" dirty="0"/>
              <a:t>References:</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p>
          <a:p>
            <a:pPr eaLnBrk="1" hangingPunct="1"/>
            <a:r>
              <a:rPr lang="en-AU" altLang="en-US" dirty="0"/>
              <a:t>Office for Problem Gambling. (2024). </a:t>
            </a:r>
            <a:r>
              <a:rPr lang="en-AU" altLang="en-US" i="1" dirty="0"/>
              <a:t>How to start the conversation. </a:t>
            </a:r>
            <a:r>
              <a:rPr lang="en-AU" altLang="en-US" dirty="0"/>
              <a:t>https://www.problemgambling.sa.gov.au/help-someone/start-the-conversation/how-to-start-the-conversation</a:t>
            </a:r>
          </a:p>
        </p:txBody>
      </p:sp>
      <p:sp>
        <p:nvSpPr>
          <p:cNvPr id="4" name="Slide Number Placeholder 3">
            <a:extLst>
              <a:ext uri="{FF2B5EF4-FFF2-40B4-BE49-F238E27FC236}">
                <a16:creationId xmlns:a16="http://schemas.microsoft.com/office/drawing/2014/main" id="{9F2CB8B8-C762-5820-54D9-27F005015C73}"/>
              </a:ext>
            </a:extLst>
          </p:cNvPr>
          <p:cNvSpPr>
            <a:spLocks noGrp="1"/>
          </p:cNvSpPr>
          <p:nvPr>
            <p:ph type="sldNum" sz="quarter" idx="5"/>
          </p:nvPr>
        </p:nvSpPr>
        <p:spPr/>
        <p:txBody>
          <a:bodyPr/>
          <a:lstStyle/>
          <a:p>
            <a:pPr>
              <a:defRPr/>
            </a:pPr>
            <a:fld id="{729F5692-C525-43B3-9FFE-98D5C5554854}" type="slidenum">
              <a:rPr lang="en-AU" smtClean="0"/>
              <a:pPr>
                <a:defRPr/>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0BC24EA-AC75-211E-FE9E-A278102079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7A391A0-16D1-7E4C-509A-C4414602DF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It’s important to be mindful of the words you use when you speak to your loved one about their gambling. The words we use to talk about gambling can have big impacts. Using words which are critical or belittling, which nag or put blame and shame on your loved one or their behaviour aren’t helpful to the conversation. Instead, try using words that describe the ways gambling might be impacting your or your loved one’s life. A helpful way to do this is by using “I” statements. “I” statements centre the conversation around feelings, rather than behaviours. They help the person you’re speaking to understand that </a:t>
            </a:r>
            <a:r>
              <a:rPr lang="en-AU" altLang="en-US" dirty="0">
                <a:solidFill>
                  <a:srgbClr val="524B48"/>
                </a:solidFill>
                <a:latin typeface="Metropolis-Regular"/>
              </a:rPr>
              <a:t>you want to help, that you are concerned, and reduces feelings of blame or accusations for the other person. This might look like: “I feel that gambling is affecting our relationship.“, or “I’m worried about the way gambling is impacting other areas of your life.“ </a:t>
            </a:r>
          </a:p>
          <a:p>
            <a:endParaRPr lang="en-AU" altLang="en-US" dirty="0"/>
          </a:p>
          <a:p>
            <a:r>
              <a:rPr lang="en-AU" altLang="en-US" b="1" dirty="0"/>
              <a:t>References:</a:t>
            </a:r>
          </a:p>
          <a:p>
            <a:r>
              <a:rPr lang="en-AU" altLang="en-US" dirty="0"/>
              <a:t>Gambling Help Queensland. (2024). </a:t>
            </a:r>
            <a:r>
              <a:rPr lang="en-AU" altLang="en-US" i="1" dirty="0"/>
              <a:t>Talking to someone about their gambling. </a:t>
            </a:r>
            <a:r>
              <a:rPr lang="en-AU" altLang="en-US" dirty="0"/>
              <a:t>https://www.gamblinghelpqld.org.au/talking-to-someone-about-their-gambling</a:t>
            </a:r>
          </a:p>
          <a:p>
            <a:r>
              <a:rPr lang="en-AU" altLang="en-US" dirty="0" err="1"/>
              <a:t>GambleAware</a:t>
            </a:r>
            <a:r>
              <a:rPr lang="en-AU" altLang="en-US" dirty="0"/>
              <a:t>. (2024). </a:t>
            </a:r>
            <a:r>
              <a:rPr lang="en-AU" altLang="en-US" i="1" dirty="0"/>
              <a:t>Start the conversation. </a:t>
            </a:r>
            <a:r>
              <a:rPr lang="en-AU" altLang="en-US" dirty="0"/>
              <a:t>https://www.gambleaware.nsw.gov.au/supporting-someone/supporting-family-and-friends/starting-the-conversation</a:t>
            </a:r>
          </a:p>
        </p:txBody>
      </p:sp>
      <p:sp>
        <p:nvSpPr>
          <p:cNvPr id="4" name="Slide Number Placeholder 3">
            <a:extLst>
              <a:ext uri="{FF2B5EF4-FFF2-40B4-BE49-F238E27FC236}">
                <a16:creationId xmlns:a16="http://schemas.microsoft.com/office/drawing/2014/main" id="{5EC7549A-94A9-3BA6-87C0-BD2EF12D4190}"/>
              </a:ext>
            </a:extLst>
          </p:cNvPr>
          <p:cNvSpPr>
            <a:spLocks noGrp="1"/>
          </p:cNvSpPr>
          <p:nvPr>
            <p:ph type="sldNum" sz="quarter" idx="5"/>
          </p:nvPr>
        </p:nvSpPr>
        <p:spPr/>
        <p:txBody>
          <a:bodyPr/>
          <a:lstStyle/>
          <a:p>
            <a:pPr>
              <a:defRPr/>
            </a:pPr>
            <a:fld id="{8C5FA1A2-B2B4-4B9F-9DCC-0F56396C74D8}" type="slidenum">
              <a:rPr lang="en-AU" smtClean="0"/>
              <a:pPr>
                <a:defRPr/>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6F17DF9-185D-BE5C-B91A-C3193D08D3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42F2737-FD9B-0745-0A0D-5C801A6BBA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When you begin the conversation, it’s a good idea to start positive. </a:t>
            </a:r>
            <a:r>
              <a:rPr lang="en-AU" altLang="en-US" dirty="0">
                <a:solidFill>
                  <a:srgbClr val="524B48"/>
                </a:solidFill>
                <a:latin typeface="Metropolis-Regular"/>
              </a:rPr>
              <a:t>Tell the person that they are important to you, you care about them, and you are there for them. Highlight things you value about them and the strengths you have noticed they use to resolve other problems.</a:t>
            </a:r>
          </a:p>
          <a:p>
            <a:endParaRPr lang="en-AU" altLang="en-US" dirty="0">
              <a:solidFill>
                <a:srgbClr val="524B48"/>
              </a:solidFill>
              <a:latin typeface="Metropolis-Regular"/>
            </a:endParaRPr>
          </a:p>
          <a:p>
            <a:r>
              <a:rPr lang="en-AU" altLang="en-US" dirty="0">
                <a:solidFill>
                  <a:srgbClr val="524B48"/>
                </a:solidFill>
                <a:latin typeface="Metropolis-Regular"/>
              </a:rPr>
              <a:t>During the conversation, make sure you listen to your friend or family member. Ask them for their perspective and give them time to tell their story. Try to listen without interrupting, arguing, or correcting their experience. Try to understand where your friend or family member is coming from. Consider their perspective and their experiences and don’t judge their choices or beliefs. Make sure you let them know their feelings are valid. Remind them you're there for them and they are not alone. Reassure them that you care and want to help.</a:t>
            </a:r>
          </a:p>
          <a:p>
            <a:endParaRPr lang="en-AU" altLang="en-US" dirty="0">
              <a:solidFill>
                <a:srgbClr val="524B48"/>
              </a:solidFill>
              <a:latin typeface="Metropolis-Regular"/>
            </a:endParaRPr>
          </a:p>
          <a:p>
            <a:r>
              <a:rPr lang="en-AU" altLang="en-US" b="1" dirty="0"/>
              <a:t>References:</a:t>
            </a:r>
          </a:p>
          <a:p>
            <a:r>
              <a:rPr lang="en-AU" altLang="en-US" dirty="0"/>
              <a:t>Gambling Help Queensland. (2024). </a:t>
            </a:r>
            <a:r>
              <a:rPr lang="en-AU" altLang="en-US" i="1" dirty="0"/>
              <a:t>Talking to someone about their gambling. </a:t>
            </a:r>
            <a:r>
              <a:rPr lang="en-AU" altLang="en-US" dirty="0"/>
              <a:t>https://www.gamblinghelpqld.org.au/talking-to-someone-about-their-gambling</a:t>
            </a:r>
            <a:endParaRPr lang="en-AU" altLang="en-US" dirty="0">
              <a:solidFill>
                <a:srgbClr val="524B48"/>
              </a:solidFill>
              <a:latin typeface="Metropolis-Regular"/>
            </a:endParaRPr>
          </a:p>
          <a:p>
            <a:endParaRPr lang="en-AU" altLang="en-US" dirty="0">
              <a:solidFill>
                <a:srgbClr val="524B48"/>
              </a:solidFill>
              <a:latin typeface="Metropolis-Regular"/>
            </a:endParaRPr>
          </a:p>
          <a:p>
            <a:endParaRPr lang="en-AU" altLang="en-US" dirty="0">
              <a:solidFill>
                <a:srgbClr val="524B48"/>
              </a:solidFill>
              <a:latin typeface="Metropolis-Regular"/>
            </a:endParaRPr>
          </a:p>
          <a:p>
            <a:endParaRPr lang="en-AU" altLang="en-US" dirty="0"/>
          </a:p>
        </p:txBody>
      </p:sp>
      <p:sp>
        <p:nvSpPr>
          <p:cNvPr id="4" name="Slide Number Placeholder 3">
            <a:extLst>
              <a:ext uri="{FF2B5EF4-FFF2-40B4-BE49-F238E27FC236}">
                <a16:creationId xmlns:a16="http://schemas.microsoft.com/office/drawing/2014/main" id="{7DE347E3-BBD1-6816-199E-71A02EDAEF3F}"/>
              </a:ext>
            </a:extLst>
          </p:cNvPr>
          <p:cNvSpPr>
            <a:spLocks noGrp="1"/>
          </p:cNvSpPr>
          <p:nvPr>
            <p:ph type="sldNum" sz="quarter" idx="5"/>
          </p:nvPr>
        </p:nvSpPr>
        <p:spPr/>
        <p:txBody>
          <a:bodyPr/>
          <a:lstStyle/>
          <a:p>
            <a:pPr>
              <a:defRPr/>
            </a:pPr>
            <a:fld id="{4E6DF08D-EB0F-4125-A063-1BD311DE7388}" type="slidenum">
              <a:rPr lang="en-AU" smtClean="0"/>
              <a:pPr>
                <a:defRPr/>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760378E-B40D-ABF9-D27F-3532C4A0C2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72E1F1D-3663-4AAE-7ABD-F5BD9AEC0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During the conversation with your loved one, you might learn that your friend or family member is wanting to make changes to their gambling. There are different ways they can do this. Together, you could explore ways your loved one could support themselves; your loved one could ban themselves from a gambling venue or product; or you and your loved one could seek help from our support services. You can find more information about each of these different pathways at the Gambling Help Queensland website. </a:t>
            </a:r>
          </a:p>
          <a:p>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Let us help you. </a:t>
            </a:r>
            <a:r>
              <a:rPr lang="en-AU" altLang="en-US" dirty="0"/>
              <a:t>https://www.gamblinghelpqld.org.au/let-us-help-you</a:t>
            </a:r>
          </a:p>
          <a:p>
            <a:endParaRPr lang="en-AU" altLang="en-US" dirty="0"/>
          </a:p>
        </p:txBody>
      </p:sp>
      <p:sp>
        <p:nvSpPr>
          <p:cNvPr id="4" name="Slide Number Placeholder 3">
            <a:extLst>
              <a:ext uri="{FF2B5EF4-FFF2-40B4-BE49-F238E27FC236}">
                <a16:creationId xmlns:a16="http://schemas.microsoft.com/office/drawing/2014/main" id="{81A00E60-8DF6-E523-399B-B2324A420408}"/>
              </a:ext>
            </a:extLst>
          </p:cNvPr>
          <p:cNvSpPr>
            <a:spLocks noGrp="1"/>
          </p:cNvSpPr>
          <p:nvPr>
            <p:ph type="sldNum" sz="quarter" idx="5"/>
          </p:nvPr>
        </p:nvSpPr>
        <p:spPr/>
        <p:txBody>
          <a:bodyPr/>
          <a:lstStyle/>
          <a:p>
            <a:pPr>
              <a:defRPr/>
            </a:pPr>
            <a:fld id="{A58C1166-C246-48EF-BA36-C471B83A5622}" type="slidenum">
              <a:rPr lang="en-AU" smtClean="0"/>
              <a:pPr>
                <a:defRPr/>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DEFCD85-77C3-E541-6929-97DE15D126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D8A98747-BA03-251A-1A49-51FC51A96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When you have the conversation with your loved one about their gambling, there’s a chance they might not be ready to talk. If your friend or family member isn’t ready to make a change in their life, remember it is not your responsibility to force that change. Instead, you can continue to watch out for the signs of gambling harm in your loved one by keeping an eye on them. Try to keep open communication with your friend or family member. Remind them that you're there for them if they need you and try speaking to them again at another time.</a:t>
            </a:r>
          </a:p>
          <a:p>
            <a:endParaRPr lang="en-AU" altLang="en-US" dirty="0"/>
          </a:p>
          <a:p>
            <a:r>
              <a:rPr lang="en-AU" altLang="en-US" b="1" dirty="0"/>
              <a:t>References:</a:t>
            </a:r>
          </a:p>
          <a:p>
            <a:r>
              <a:rPr lang="en-AU" altLang="en-US" dirty="0"/>
              <a:t>Gambling Help Queensland. (2024). </a:t>
            </a:r>
            <a:r>
              <a:rPr lang="en-AU" altLang="en-US" i="1" dirty="0"/>
              <a:t>Talking to someone about their gambling. </a:t>
            </a:r>
            <a:r>
              <a:rPr lang="en-AU" altLang="en-US" dirty="0"/>
              <a:t>https://www.gamblinghelpqld.org.au/talking-to-someone-about-their-gambling</a:t>
            </a:r>
            <a:endParaRPr lang="en-AU" altLang="en-US" dirty="0">
              <a:solidFill>
                <a:srgbClr val="524B48"/>
              </a:solidFill>
              <a:latin typeface="Metropolis-Regular"/>
            </a:endParaRPr>
          </a:p>
        </p:txBody>
      </p:sp>
      <p:sp>
        <p:nvSpPr>
          <p:cNvPr id="4" name="Slide Number Placeholder 3">
            <a:extLst>
              <a:ext uri="{FF2B5EF4-FFF2-40B4-BE49-F238E27FC236}">
                <a16:creationId xmlns:a16="http://schemas.microsoft.com/office/drawing/2014/main" id="{6CEC62D8-B5C5-5CBD-719C-867710B778B8}"/>
              </a:ext>
            </a:extLst>
          </p:cNvPr>
          <p:cNvSpPr>
            <a:spLocks noGrp="1"/>
          </p:cNvSpPr>
          <p:nvPr>
            <p:ph type="sldNum" sz="quarter" idx="5"/>
          </p:nvPr>
        </p:nvSpPr>
        <p:spPr/>
        <p:txBody>
          <a:bodyPr/>
          <a:lstStyle/>
          <a:p>
            <a:pPr>
              <a:defRPr/>
            </a:pPr>
            <a:fld id="{243934EA-D92A-4FB6-A8C4-91094F2B76DB}" type="slidenum">
              <a:rPr lang="en-AU" smtClean="0"/>
              <a:pPr>
                <a:defRPr/>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7D31C43-39FB-F815-EDBB-1362C5ABC416}"/>
              </a:ext>
            </a:extLst>
          </p:cNvPr>
          <p:cNvSpPr>
            <a:spLocks noGrp="1"/>
          </p:cNvSpPr>
          <p:nvPr>
            <p:ph type="dt" sz="half" idx="10"/>
          </p:nvPr>
        </p:nvSpPr>
        <p:spPr/>
        <p:txBody>
          <a:bodyPr/>
          <a:lstStyle>
            <a:lvl1pPr>
              <a:defRPr/>
            </a:lvl1pPr>
          </a:lstStyle>
          <a:p>
            <a:pPr>
              <a:defRPr/>
            </a:pPr>
            <a:fld id="{B1D6AB86-689A-44B5-8CA7-BC54FD096C88}" type="datetimeFigureOut">
              <a:rPr lang="en-AU"/>
              <a:pPr>
                <a:defRPr/>
              </a:pPr>
              <a:t>6/09/2024</a:t>
            </a:fld>
            <a:endParaRPr lang="en-AU"/>
          </a:p>
        </p:txBody>
      </p:sp>
      <p:sp>
        <p:nvSpPr>
          <p:cNvPr id="5" name="Footer Placeholder 4">
            <a:extLst>
              <a:ext uri="{FF2B5EF4-FFF2-40B4-BE49-F238E27FC236}">
                <a16:creationId xmlns:a16="http://schemas.microsoft.com/office/drawing/2014/main" id="{F67B0800-41FE-1FD1-B6D0-B534267064B9}"/>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8778F24C-D4FB-C685-9649-885B18529437}"/>
              </a:ext>
            </a:extLst>
          </p:cNvPr>
          <p:cNvSpPr>
            <a:spLocks noGrp="1"/>
          </p:cNvSpPr>
          <p:nvPr>
            <p:ph type="sldNum" sz="quarter" idx="12"/>
          </p:nvPr>
        </p:nvSpPr>
        <p:spPr/>
        <p:txBody>
          <a:bodyPr/>
          <a:lstStyle>
            <a:lvl1pPr>
              <a:defRPr/>
            </a:lvl1pPr>
          </a:lstStyle>
          <a:p>
            <a:pPr>
              <a:defRPr/>
            </a:pPr>
            <a:fld id="{249CE5C1-0685-4C7C-86DE-F9C084A7CA13}" type="slidenum">
              <a:rPr lang="en-AU"/>
              <a:pPr>
                <a:defRPr/>
              </a:pPr>
              <a:t>‹#›</a:t>
            </a:fld>
            <a:endParaRPr lang="en-AU"/>
          </a:p>
        </p:txBody>
      </p:sp>
    </p:spTree>
    <p:extLst>
      <p:ext uri="{BB962C8B-B14F-4D97-AF65-F5344CB8AC3E}">
        <p14:creationId xmlns:p14="http://schemas.microsoft.com/office/powerpoint/2010/main" val="244967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72C488-9337-B4C7-8714-BA5B456AB35D}"/>
              </a:ext>
            </a:extLst>
          </p:cNvPr>
          <p:cNvSpPr>
            <a:spLocks noGrp="1"/>
          </p:cNvSpPr>
          <p:nvPr>
            <p:ph type="dt" sz="half" idx="10"/>
          </p:nvPr>
        </p:nvSpPr>
        <p:spPr/>
        <p:txBody>
          <a:bodyPr/>
          <a:lstStyle>
            <a:lvl1pPr>
              <a:defRPr/>
            </a:lvl1pPr>
          </a:lstStyle>
          <a:p>
            <a:pPr>
              <a:defRPr/>
            </a:pPr>
            <a:fld id="{7F1E23BC-E431-4A68-B57B-AB23C56D9900}" type="datetimeFigureOut">
              <a:rPr lang="en-AU"/>
              <a:pPr>
                <a:defRPr/>
              </a:pPr>
              <a:t>6/09/2024</a:t>
            </a:fld>
            <a:endParaRPr lang="en-AU"/>
          </a:p>
        </p:txBody>
      </p:sp>
      <p:sp>
        <p:nvSpPr>
          <p:cNvPr id="5" name="Footer Placeholder 4">
            <a:extLst>
              <a:ext uri="{FF2B5EF4-FFF2-40B4-BE49-F238E27FC236}">
                <a16:creationId xmlns:a16="http://schemas.microsoft.com/office/drawing/2014/main" id="{7D1000C7-5855-4ED6-9888-86B92D76A96D}"/>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2EDE90B-A4A6-0D92-ED5D-3B2E7C9B16F7}"/>
              </a:ext>
            </a:extLst>
          </p:cNvPr>
          <p:cNvSpPr>
            <a:spLocks noGrp="1"/>
          </p:cNvSpPr>
          <p:nvPr>
            <p:ph type="sldNum" sz="quarter" idx="12"/>
          </p:nvPr>
        </p:nvSpPr>
        <p:spPr/>
        <p:txBody>
          <a:bodyPr/>
          <a:lstStyle>
            <a:lvl1pPr>
              <a:defRPr/>
            </a:lvl1pPr>
          </a:lstStyle>
          <a:p>
            <a:pPr>
              <a:defRPr/>
            </a:pPr>
            <a:fld id="{C004882D-5FF8-42AF-85E6-854B2E620887}" type="slidenum">
              <a:rPr lang="en-AU"/>
              <a:pPr>
                <a:defRPr/>
              </a:pPr>
              <a:t>‹#›</a:t>
            </a:fld>
            <a:endParaRPr lang="en-AU"/>
          </a:p>
        </p:txBody>
      </p:sp>
    </p:spTree>
    <p:extLst>
      <p:ext uri="{BB962C8B-B14F-4D97-AF65-F5344CB8AC3E}">
        <p14:creationId xmlns:p14="http://schemas.microsoft.com/office/powerpoint/2010/main" val="329220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0B6EB7-434B-99B4-9DB7-05A352C689F9}"/>
              </a:ext>
            </a:extLst>
          </p:cNvPr>
          <p:cNvSpPr>
            <a:spLocks noGrp="1"/>
          </p:cNvSpPr>
          <p:nvPr>
            <p:ph type="dt" sz="half" idx="10"/>
          </p:nvPr>
        </p:nvSpPr>
        <p:spPr/>
        <p:txBody>
          <a:bodyPr/>
          <a:lstStyle>
            <a:lvl1pPr>
              <a:defRPr/>
            </a:lvl1pPr>
          </a:lstStyle>
          <a:p>
            <a:pPr>
              <a:defRPr/>
            </a:pPr>
            <a:fld id="{78A383DC-94C5-4DCA-969D-4B401B045216}" type="datetimeFigureOut">
              <a:rPr lang="en-AU"/>
              <a:pPr>
                <a:defRPr/>
              </a:pPr>
              <a:t>6/09/2024</a:t>
            </a:fld>
            <a:endParaRPr lang="en-AU"/>
          </a:p>
        </p:txBody>
      </p:sp>
      <p:sp>
        <p:nvSpPr>
          <p:cNvPr id="5" name="Footer Placeholder 4">
            <a:extLst>
              <a:ext uri="{FF2B5EF4-FFF2-40B4-BE49-F238E27FC236}">
                <a16:creationId xmlns:a16="http://schemas.microsoft.com/office/drawing/2014/main" id="{1D0EF7AB-06C5-9D01-FB5E-F2AE7B977F4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3CDCCDE-A349-B3FA-E456-8B2132232184}"/>
              </a:ext>
            </a:extLst>
          </p:cNvPr>
          <p:cNvSpPr>
            <a:spLocks noGrp="1"/>
          </p:cNvSpPr>
          <p:nvPr>
            <p:ph type="sldNum" sz="quarter" idx="12"/>
          </p:nvPr>
        </p:nvSpPr>
        <p:spPr/>
        <p:txBody>
          <a:bodyPr/>
          <a:lstStyle>
            <a:lvl1pPr>
              <a:defRPr/>
            </a:lvl1pPr>
          </a:lstStyle>
          <a:p>
            <a:pPr>
              <a:defRPr/>
            </a:pPr>
            <a:fld id="{10884C91-0790-4549-B9B4-74C72E568720}" type="slidenum">
              <a:rPr lang="en-AU"/>
              <a:pPr>
                <a:defRPr/>
              </a:pPr>
              <a:t>‹#›</a:t>
            </a:fld>
            <a:endParaRPr lang="en-AU"/>
          </a:p>
        </p:txBody>
      </p:sp>
    </p:spTree>
    <p:extLst>
      <p:ext uri="{BB962C8B-B14F-4D97-AF65-F5344CB8AC3E}">
        <p14:creationId xmlns:p14="http://schemas.microsoft.com/office/powerpoint/2010/main" val="256913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4519F2-194A-648D-FD42-1F8E7B05891C}"/>
              </a:ext>
            </a:extLst>
          </p:cNvPr>
          <p:cNvSpPr>
            <a:spLocks noGrp="1"/>
          </p:cNvSpPr>
          <p:nvPr>
            <p:ph type="dt" sz="half" idx="10"/>
          </p:nvPr>
        </p:nvSpPr>
        <p:spPr/>
        <p:txBody>
          <a:bodyPr/>
          <a:lstStyle>
            <a:lvl1pPr>
              <a:defRPr/>
            </a:lvl1pPr>
          </a:lstStyle>
          <a:p>
            <a:pPr>
              <a:defRPr/>
            </a:pPr>
            <a:fld id="{5AABC0B1-0286-49D2-B2A2-BDF64FD93594}" type="datetimeFigureOut">
              <a:rPr lang="en-AU"/>
              <a:pPr>
                <a:defRPr/>
              </a:pPr>
              <a:t>6/09/2024</a:t>
            </a:fld>
            <a:endParaRPr lang="en-AU"/>
          </a:p>
        </p:txBody>
      </p:sp>
      <p:sp>
        <p:nvSpPr>
          <p:cNvPr id="5" name="Footer Placeholder 4">
            <a:extLst>
              <a:ext uri="{FF2B5EF4-FFF2-40B4-BE49-F238E27FC236}">
                <a16:creationId xmlns:a16="http://schemas.microsoft.com/office/drawing/2014/main" id="{CBE31CBF-A76E-7391-B124-C2E65FD85E0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53BB36CD-1663-CD5C-F30F-70645D204C16}"/>
              </a:ext>
            </a:extLst>
          </p:cNvPr>
          <p:cNvSpPr>
            <a:spLocks noGrp="1"/>
          </p:cNvSpPr>
          <p:nvPr>
            <p:ph type="sldNum" sz="quarter" idx="12"/>
          </p:nvPr>
        </p:nvSpPr>
        <p:spPr/>
        <p:txBody>
          <a:bodyPr/>
          <a:lstStyle>
            <a:lvl1pPr>
              <a:defRPr/>
            </a:lvl1pPr>
          </a:lstStyle>
          <a:p>
            <a:pPr>
              <a:defRPr/>
            </a:pPr>
            <a:fld id="{A32BB6CE-1270-4CA7-BA49-672B965A400E}" type="slidenum">
              <a:rPr lang="en-AU"/>
              <a:pPr>
                <a:defRPr/>
              </a:pPr>
              <a:t>‹#›</a:t>
            </a:fld>
            <a:endParaRPr lang="en-AU"/>
          </a:p>
        </p:txBody>
      </p:sp>
    </p:spTree>
    <p:extLst>
      <p:ext uri="{BB962C8B-B14F-4D97-AF65-F5344CB8AC3E}">
        <p14:creationId xmlns:p14="http://schemas.microsoft.com/office/powerpoint/2010/main" val="297788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A5736-92C2-0E71-67E4-1212EDD1A68E}"/>
              </a:ext>
            </a:extLst>
          </p:cNvPr>
          <p:cNvSpPr>
            <a:spLocks noGrp="1"/>
          </p:cNvSpPr>
          <p:nvPr>
            <p:ph type="dt" sz="half" idx="10"/>
          </p:nvPr>
        </p:nvSpPr>
        <p:spPr/>
        <p:txBody>
          <a:bodyPr/>
          <a:lstStyle>
            <a:lvl1pPr>
              <a:defRPr/>
            </a:lvl1pPr>
          </a:lstStyle>
          <a:p>
            <a:pPr>
              <a:defRPr/>
            </a:pPr>
            <a:fld id="{F199F0B3-75AD-4A5F-A8D1-4075B62F1CD7}" type="datetimeFigureOut">
              <a:rPr lang="en-AU"/>
              <a:pPr>
                <a:defRPr/>
              </a:pPr>
              <a:t>6/09/2024</a:t>
            </a:fld>
            <a:endParaRPr lang="en-AU"/>
          </a:p>
        </p:txBody>
      </p:sp>
      <p:sp>
        <p:nvSpPr>
          <p:cNvPr id="5" name="Footer Placeholder 4">
            <a:extLst>
              <a:ext uri="{FF2B5EF4-FFF2-40B4-BE49-F238E27FC236}">
                <a16:creationId xmlns:a16="http://schemas.microsoft.com/office/drawing/2014/main" id="{8344FB5E-C124-F91C-9752-282CF15F8E6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C2ECCBE-09E5-C49B-041A-3EAE84D235B6}"/>
              </a:ext>
            </a:extLst>
          </p:cNvPr>
          <p:cNvSpPr>
            <a:spLocks noGrp="1"/>
          </p:cNvSpPr>
          <p:nvPr>
            <p:ph type="sldNum" sz="quarter" idx="12"/>
          </p:nvPr>
        </p:nvSpPr>
        <p:spPr/>
        <p:txBody>
          <a:bodyPr/>
          <a:lstStyle>
            <a:lvl1pPr>
              <a:defRPr/>
            </a:lvl1pPr>
          </a:lstStyle>
          <a:p>
            <a:pPr>
              <a:defRPr/>
            </a:pPr>
            <a:fld id="{53FB20E3-0DAC-4AD6-90D9-9DB068ECBB37}" type="slidenum">
              <a:rPr lang="en-AU"/>
              <a:pPr>
                <a:defRPr/>
              </a:pPr>
              <a:t>‹#›</a:t>
            </a:fld>
            <a:endParaRPr lang="en-AU"/>
          </a:p>
        </p:txBody>
      </p:sp>
    </p:spTree>
    <p:extLst>
      <p:ext uri="{BB962C8B-B14F-4D97-AF65-F5344CB8AC3E}">
        <p14:creationId xmlns:p14="http://schemas.microsoft.com/office/powerpoint/2010/main" val="3047212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C6068CA7-ABED-2DA9-1C22-48F56619BA8B}"/>
              </a:ext>
            </a:extLst>
          </p:cNvPr>
          <p:cNvSpPr>
            <a:spLocks noGrp="1"/>
          </p:cNvSpPr>
          <p:nvPr>
            <p:ph type="dt" sz="half" idx="10"/>
          </p:nvPr>
        </p:nvSpPr>
        <p:spPr/>
        <p:txBody>
          <a:bodyPr/>
          <a:lstStyle>
            <a:lvl1pPr>
              <a:defRPr/>
            </a:lvl1pPr>
          </a:lstStyle>
          <a:p>
            <a:pPr>
              <a:defRPr/>
            </a:pPr>
            <a:fld id="{9302A1A3-6480-4226-B9D0-32B81543D5D7}" type="datetimeFigureOut">
              <a:rPr lang="en-AU"/>
              <a:pPr>
                <a:defRPr/>
              </a:pPr>
              <a:t>6/09/2024</a:t>
            </a:fld>
            <a:endParaRPr lang="en-AU"/>
          </a:p>
        </p:txBody>
      </p:sp>
      <p:sp>
        <p:nvSpPr>
          <p:cNvPr id="6" name="Footer Placeholder 4">
            <a:extLst>
              <a:ext uri="{FF2B5EF4-FFF2-40B4-BE49-F238E27FC236}">
                <a16:creationId xmlns:a16="http://schemas.microsoft.com/office/drawing/2014/main" id="{49B311FC-EEE9-917F-F9BD-0BD3BB0B9C08}"/>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84556A50-9EF5-51E9-23DE-00B4240A2BC8}"/>
              </a:ext>
            </a:extLst>
          </p:cNvPr>
          <p:cNvSpPr>
            <a:spLocks noGrp="1"/>
          </p:cNvSpPr>
          <p:nvPr>
            <p:ph type="sldNum" sz="quarter" idx="12"/>
          </p:nvPr>
        </p:nvSpPr>
        <p:spPr/>
        <p:txBody>
          <a:bodyPr/>
          <a:lstStyle>
            <a:lvl1pPr>
              <a:defRPr/>
            </a:lvl1pPr>
          </a:lstStyle>
          <a:p>
            <a:pPr>
              <a:defRPr/>
            </a:pPr>
            <a:fld id="{525F811E-2A7B-406A-B670-6C570E96234A}" type="slidenum">
              <a:rPr lang="en-AU"/>
              <a:pPr>
                <a:defRPr/>
              </a:pPr>
              <a:t>‹#›</a:t>
            </a:fld>
            <a:endParaRPr lang="en-AU"/>
          </a:p>
        </p:txBody>
      </p:sp>
    </p:spTree>
    <p:extLst>
      <p:ext uri="{BB962C8B-B14F-4D97-AF65-F5344CB8AC3E}">
        <p14:creationId xmlns:p14="http://schemas.microsoft.com/office/powerpoint/2010/main" val="4251865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5B9E8E70-FA4B-D5FA-D163-962D3E011244}"/>
              </a:ext>
            </a:extLst>
          </p:cNvPr>
          <p:cNvSpPr>
            <a:spLocks noGrp="1"/>
          </p:cNvSpPr>
          <p:nvPr>
            <p:ph type="dt" sz="half" idx="10"/>
          </p:nvPr>
        </p:nvSpPr>
        <p:spPr/>
        <p:txBody>
          <a:bodyPr/>
          <a:lstStyle>
            <a:lvl1pPr>
              <a:defRPr/>
            </a:lvl1pPr>
          </a:lstStyle>
          <a:p>
            <a:pPr>
              <a:defRPr/>
            </a:pPr>
            <a:fld id="{62CD8BD4-8ABC-4FA8-9C2F-526EF8F83293}" type="datetimeFigureOut">
              <a:rPr lang="en-AU"/>
              <a:pPr>
                <a:defRPr/>
              </a:pPr>
              <a:t>6/09/2024</a:t>
            </a:fld>
            <a:endParaRPr lang="en-AU"/>
          </a:p>
        </p:txBody>
      </p:sp>
      <p:sp>
        <p:nvSpPr>
          <p:cNvPr id="8" name="Footer Placeholder 4">
            <a:extLst>
              <a:ext uri="{FF2B5EF4-FFF2-40B4-BE49-F238E27FC236}">
                <a16:creationId xmlns:a16="http://schemas.microsoft.com/office/drawing/2014/main" id="{8E7697F5-8ECB-3CE7-BC1A-C91863A12CEC}"/>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EA88954D-A6DA-1F37-703E-CDA52F49C376}"/>
              </a:ext>
            </a:extLst>
          </p:cNvPr>
          <p:cNvSpPr>
            <a:spLocks noGrp="1"/>
          </p:cNvSpPr>
          <p:nvPr>
            <p:ph type="sldNum" sz="quarter" idx="12"/>
          </p:nvPr>
        </p:nvSpPr>
        <p:spPr/>
        <p:txBody>
          <a:bodyPr/>
          <a:lstStyle>
            <a:lvl1pPr>
              <a:defRPr/>
            </a:lvl1pPr>
          </a:lstStyle>
          <a:p>
            <a:pPr>
              <a:defRPr/>
            </a:pPr>
            <a:fld id="{06D6B481-7C53-4B17-A2E5-F6DF24290674}" type="slidenum">
              <a:rPr lang="en-AU"/>
              <a:pPr>
                <a:defRPr/>
              </a:pPr>
              <a:t>‹#›</a:t>
            </a:fld>
            <a:endParaRPr lang="en-AU"/>
          </a:p>
        </p:txBody>
      </p:sp>
    </p:spTree>
    <p:extLst>
      <p:ext uri="{BB962C8B-B14F-4D97-AF65-F5344CB8AC3E}">
        <p14:creationId xmlns:p14="http://schemas.microsoft.com/office/powerpoint/2010/main" val="148813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8B337CF5-F6B7-A53A-B712-E164E51B2942}"/>
              </a:ext>
            </a:extLst>
          </p:cNvPr>
          <p:cNvSpPr>
            <a:spLocks noGrp="1"/>
          </p:cNvSpPr>
          <p:nvPr>
            <p:ph type="dt" sz="half" idx="10"/>
          </p:nvPr>
        </p:nvSpPr>
        <p:spPr/>
        <p:txBody>
          <a:bodyPr/>
          <a:lstStyle>
            <a:lvl1pPr>
              <a:defRPr/>
            </a:lvl1pPr>
          </a:lstStyle>
          <a:p>
            <a:pPr>
              <a:defRPr/>
            </a:pPr>
            <a:fld id="{43A63C33-5BA1-4162-BC95-263C51DB7530}" type="datetimeFigureOut">
              <a:rPr lang="en-AU"/>
              <a:pPr>
                <a:defRPr/>
              </a:pPr>
              <a:t>6/09/2024</a:t>
            </a:fld>
            <a:endParaRPr lang="en-AU"/>
          </a:p>
        </p:txBody>
      </p:sp>
      <p:sp>
        <p:nvSpPr>
          <p:cNvPr id="4" name="Footer Placeholder 4">
            <a:extLst>
              <a:ext uri="{FF2B5EF4-FFF2-40B4-BE49-F238E27FC236}">
                <a16:creationId xmlns:a16="http://schemas.microsoft.com/office/drawing/2014/main" id="{3F64EC78-1679-F91C-DD49-3562DEEFE46D}"/>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B4C82C3-B0A8-DA8E-CB39-4BE3758C448A}"/>
              </a:ext>
            </a:extLst>
          </p:cNvPr>
          <p:cNvSpPr>
            <a:spLocks noGrp="1"/>
          </p:cNvSpPr>
          <p:nvPr>
            <p:ph type="sldNum" sz="quarter" idx="12"/>
          </p:nvPr>
        </p:nvSpPr>
        <p:spPr/>
        <p:txBody>
          <a:bodyPr/>
          <a:lstStyle>
            <a:lvl1pPr>
              <a:defRPr/>
            </a:lvl1pPr>
          </a:lstStyle>
          <a:p>
            <a:pPr>
              <a:defRPr/>
            </a:pPr>
            <a:fld id="{3933DBEE-BFAF-49B4-A93F-3C2D855A859F}" type="slidenum">
              <a:rPr lang="en-AU"/>
              <a:pPr>
                <a:defRPr/>
              </a:pPr>
              <a:t>‹#›</a:t>
            </a:fld>
            <a:endParaRPr lang="en-AU"/>
          </a:p>
        </p:txBody>
      </p:sp>
    </p:spTree>
    <p:extLst>
      <p:ext uri="{BB962C8B-B14F-4D97-AF65-F5344CB8AC3E}">
        <p14:creationId xmlns:p14="http://schemas.microsoft.com/office/powerpoint/2010/main" val="283312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05FD96-1769-08B3-818D-D735C85D2A4F}"/>
              </a:ext>
            </a:extLst>
          </p:cNvPr>
          <p:cNvSpPr>
            <a:spLocks noGrp="1"/>
          </p:cNvSpPr>
          <p:nvPr>
            <p:ph type="dt" sz="half" idx="10"/>
          </p:nvPr>
        </p:nvSpPr>
        <p:spPr/>
        <p:txBody>
          <a:bodyPr/>
          <a:lstStyle>
            <a:lvl1pPr>
              <a:defRPr/>
            </a:lvl1pPr>
          </a:lstStyle>
          <a:p>
            <a:pPr>
              <a:defRPr/>
            </a:pPr>
            <a:fld id="{892CB865-829B-4F29-AE72-C2B48C366C0C}" type="datetimeFigureOut">
              <a:rPr lang="en-AU"/>
              <a:pPr>
                <a:defRPr/>
              </a:pPr>
              <a:t>6/09/2024</a:t>
            </a:fld>
            <a:endParaRPr lang="en-AU"/>
          </a:p>
        </p:txBody>
      </p:sp>
      <p:sp>
        <p:nvSpPr>
          <p:cNvPr id="3" name="Footer Placeholder 4">
            <a:extLst>
              <a:ext uri="{FF2B5EF4-FFF2-40B4-BE49-F238E27FC236}">
                <a16:creationId xmlns:a16="http://schemas.microsoft.com/office/drawing/2014/main" id="{A075A533-B6DB-2E10-F9F1-5ADCD82C9113}"/>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8B1B90B8-A243-3788-49E8-7FB3CB152147}"/>
              </a:ext>
            </a:extLst>
          </p:cNvPr>
          <p:cNvSpPr>
            <a:spLocks noGrp="1"/>
          </p:cNvSpPr>
          <p:nvPr>
            <p:ph type="sldNum" sz="quarter" idx="12"/>
          </p:nvPr>
        </p:nvSpPr>
        <p:spPr/>
        <p:txBody>
          <a:bodyPr/>
          <a:lstStyle>
            <a:lvl1pPr>
              <a:defRPr/>
            </a:lvl1pPr>
          </a:lstStyle>
          <a:p>
            <a:pPr>
              <a:defRPr/>
            </a:pPr>
            <a:fld id="{F7D8240D-0242-47BD-9730-AB6E2170C775}" type="slidenum">
              <a:rPr lang="en-AU"/>
              <a:pPr>
                <a:defRPr/>
              </a:pPr>
              <a:t>‹#›</a:t>
            </a:fld>
            <a:endParaRPr lang="en-AU"/>
          </a:p>
        </p:txBody>
      </p:sp>
    </p:spTree>
    <p:extLst>
      <p:ext uri="{BB962C8B-B14F-4D97-AF65-F5344CB8AC3E}">
        <p14:creationId xmlns:p14="http://schemas.microsoft.com/office/powerpoint/2010/main" val="267119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FF5A879-AFA2-023F-51DD-FC94C6865D34}"/>
              </a:ext>
            </a:extLst>
          </p:cNvPr>
          <p:cNvSpPr>
            <a:spLocks noGrp="1"/>
          </p:cNvSpPr>
          <p:nvPr>
            <p:ph type="dt" sz="half" idx="10"/>
          </p:nvPr>
        </p:nvSpPr>
        <p:spPr/>
        <p:txBody>
          <a:bodyPr/>
          <a:lstStyle>
            <a:lvl1pPr>
              <a:defRPr/>
            </a:lvl1pPr>
          </a:lstStyle>
          <a:p>
            <a:pPr>
              <a:defRPr/>
            </a:pPr>
            <a:fld id="{CB167739-47B7-4B39-8420-A8641EFF7206}" type="datetimeFigureOut">
              <a:rPr lang="en-AU"/>
              <a:pPr>
                <a:defRPr/>
              </a:pPr>
              <a:t>6/09/2024</a:t>
            </a:fld>
            <a:endParaRPr lang="en-AU"/>
          </a:p>
        </p:txBody>
      </p:sp>
      <p:sp>
        <p:nvSpPr>
          <p:cNvPr id="6" name="Footer Placeholder 4">
            <a:extLst>
              <a:ext uri="{FF2B5EF4-FFF2-40B4-BE49-F238E27FC236}">
                <a16:creationId xmlns:a16="http://schemas.microsoft.com/office/drawing/2014/main" id="{DC2A4644-56EA-3850-2963-F48FB262C28A}"/>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D0927B8B-A69D-618B-F4DA-4210E4A7DF31}"/>
              </a:ext>
            </a:extLst>
          </p:cNvPr>
          <p:cNvSpPr>
            <a:spLocks noGrp="1"/>
          </p:cNvSpPr>
          <p:nvPr>
            <p:ph type="sldNum" sz="quarter" idx="12"/>
          </p:nvPr>
        </p:nvSpPr>
        <p:spPr/>
        <p:txBody>
          <a:bodyPr/>
          <a:lstStyle>
            <a:lvl1pPr>
              <a:defRPr/>
            </a:lvl1pPr>
          </a:lstStyle>
          <a:p>
            <a:pPr>
              <a:defRPr/>
            </a:pPr>
            <a:fld id="{62F960F1-710B-437D-BCA5-66E3E4F7D591}" type="slidenum">
              <a:rPr lang="en-AU"/>
              <a:pPr>
                <a:defRPr/>
              </a:pPr>
              <a:t>‹#›</a:t>
            </a:fld>
            <a:endParaRPr lang="en-AU"/>
          </a:p>
        </p:txBody>
      </p:sp>
    </p:spTree>
    <p:extLst>
      <p:ext uri="{BB962C8B-B14F-4D97-AF65-F5344CB8AC3E}">
        <p14:creationId xmlns:p14="http://schemas.microsoft.com/office/powerpoint/2010/main" val="337273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8331A3-214E-89CD-CDEC-E740F41FEFBC}"/>
              </a:ext>
            </a:extLst>
          </p:cNvPr>
          <p:cNvSpPr>
            <a:spLocks noGrp="1"/>
          </p:cNvSpPr>
          <p:nvPr>
            <p:ph type="dt" sz="half" idx="10"/>
          </p:nvPr>
        </p:nvSpPr>
        <p:spPr/>
        <p:txBody>
          <a:bodyPr/>
          <a:lstStyle>
            <a:lvl1pPr>
              <a:defRPr/>
            </a:lvl1pPr>
          </a:lstStyle>
          <a:p>
            <a:pPr>
              <a:defRPr/>
            </a:pPr>
            <a:fld id="{A5C74CCB-F00B-4948-BDEF-8CF008B28C70}" type="datetimeFigureOut">
              <a:rPr lang="en-AU"/>
              <a:pPr>
                <a:defRPr/>
              </a:pPr>
              <a:t>6/09/2024</a:t>
            </a:fld>
            <a:endParaRPr lang="en-AU"/>
          </a:p>
        </p:txBody>
      </p:sp>
      <p:sp>
        <p:nvSpPr>
          <p:cNvPr id="6" name="Footer Placeholder 4">
            <a:extLst>
              <a:ext uri="{FF2B5EF4-FFF2-40B4-BE49-F238E27FC236}">
                <a16:creationId xmlns:a16="http://schemas.microsoft.com/office/drawing/2014/main" id="{C2928049-5E60-F4B5-9228-4689ACA8DC98}"/>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1DB125C0-54DF-354B-EDDA-645D941A4DA7}"/>
              </a:ext>
            </a:extLst>
          </p:cNvPr>
          <p:cNvSpPr>
            <a:spLocks noGrp="1"/>
          </p:cNvSpPr>
          <p:nvPr>
            <p:ph type="sldNum" sz="quarter" idx="12"/>
          </p:nvPr>
        </p:nvSpPr>
        <p:spPr/>
        <p:txBody>
          <a:bodyPr/>
          <a:lstStyle>
            <a:lvl1pPr>
              <a:defRPr/>
            </a:lvl1pPr>
          </a:lstStyle>
          <a:p>
            <a:pPr>
              <a:defRPr/>
            </a:pPr>
            <a:fld id="{822244EB-A0F8-4D9F-BB04-85E9126CC82D}" type="slidenum">
              <a:rPr lang="en-AU"/>
              <a:pPr>
                <a:defRPr/>
              </a:pPr>
              <a:t>‹#›</a:t>
            </a:fld>
            <a:endParaRPr lang="en-AU"/>
          </a:p>
        </p:txBody>
      </p:sp>
    </p:spTree>
    <p:extLst>
      <p:ext uri="{BB962C8B-B14F-4D97-AF65-F5344CB8AC3E}">
        <p14:creationId xmlns:p14="http://schemas.microsoft.com/office/powerpoint/2010/main" val="373928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95A18C-CBC2-F87B-1AAC-5C983915E21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712C8616-E302-E903-7BFA-B35D3685F30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96AAFA5C-A148-4445-72F5-C78044EB8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0965217-B68B-4FE6-B5BB-9420A233D914}" type="datetimeFigureOut">
              <a:rPr lang="en-AU"/>
              <a:pPr>
                <a:defRPr/>
              </a:pPr>
              <a:t>6/09/2024</a:t>
            </a:fld>
            <a:endParaRPr lang="en-AU"/>
          </a:p>
        </p:txBody>
      </p:sp>
      <p:sp>
        <p:nvSpPr>
          <p:cNvPr id="5" name="Footer Placeholder 4">
            <a:extLst>
              <a:ext uri="{FF2B5EF4-FFF2-40B4-BE49-F238E27FC236}">
                <a16:creationId xmlns:a16="http://schemas.microsoft.com/office/drawing/2014/main" id="{0939DA24-4BA2-EFAD-0B7A-C3CD66039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AU"/>
          </a:p>
        </p:txBody>
      </p:sp>
      <p:sp>
        <p:nvSpPr>
          <p:cNvPr id="6" name="Slide Number Placeholder 5">
            <a:extLst>
              <a:ext uri="{FF2B5EF4-FFF2-40B4-BE49-F238E27FC236}">
                <a16:creationId xmlns:a16="http://schemas.microsoft.com/office/drawing/2014/main" id="{566D929F-5A0B-A448-4A92-11EA21B47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665BA93-0239-43B7-A0B1-910F8842C4B5}"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324860" y="1865634"/>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Starting the conversation</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0">
            <a:extLst>
              <a:ext uri="{FF2B5EF4-FFF2-40B4-BE49-F238E27FC236}">
                <a16:creationId xmlns:a16="http://schemas.microsoft.com/office/drawing/2014/main" id="{8CD48740-BD73-5DE9-F4F3-77B0B2D8F9BB}"/>
              </a:ext>
            </a:extLst>
          </p:cNvPr>
          <p:cNvSpPr txBox="1">
            <a:spLocks/>
          </p:cNvSpPr>
          <p:nvPr/>
        </p:nvSpPr>
        <p:spPr>
          <a:xfrm>
            <a:off x="3453765" y="3712642"/>
            <a:ext cx="8500110" cy="1150031"/>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4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Help for family and friends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erson in therapy">
            <a:extLst>
              <a:ext uri="{FF2B5EF4-FFF2-40B4-BE49-F238E27FC236}">
                <a16:creationId xmlns:a16="http://schemas.microsoft.com/office/drawing/2014/main" id="{880324BE-5313-9E3A-4CCB-7A07301F4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3" b="9930"/>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91AF1B-8522-B3B9-72B2-00BCB0752480}"/>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0966" name="Title 1">
            <a:extLst>
              <a:ext uri="{FF2B5EF4-FFF2-40B4-BE49-F238E27FC236}">
                <a16:creationId xmlns:a16="http://schemas.microsoft.com/office/drawing/2014/main" id="{925EFC99-92F0-CF92-7269-6A39435F0E24}"/>
              </a:ext>
            </a:extLst>
          </p:cNvPr>
          <p:cNvSpPr>
            <a:spLocks noGrp="1" noChangeArrowheads="1"/>
          </p:cNvSpPr>
          <p:nvPr>
            <p:ph type="title"/>
          </p:nvPr>
        </p:nvSpPr>
        <p:spPr/>
        <p:txBody>
          <a:bodyPr/>
          <a:lstStyle/>
          <a:p>
            <a:r>
              <a:rPr lang="en-AU" altLang="en-US">
                <a:latin typeface="Arial Rounded MT Bold" panose="020F0704030504030204" pitchFamily="34" charset="0"/>
              </a:rPr>
              <a:t>Support services</a:t>
            </a:r>
          </a:p>
        </p:txBody>
      </p:sp>
      <p:sp>
        <p:nvSpPr>
          <p:cNvPr id="3" name="Content Placeholder 2">
            <a:extLst>
              <a:ext uri="{FF2B5EF4-FFF2-40B4-BE49-F238E27FC236}">
                <a16:creationId xmlns:a16="http://schemas.microsoft.com/office/drawing/2014/main" id="{04D3E3C0-3162-5E97-3E77-FA6A472DA71C}"/>
              </a:ext>
            </a:extLst>
          </p:cNvPr>
          <p:cNvSpPr txBox="1">
            <a:spLocks noChangeArrowheads="1"/>
          </p:cNvSpPr>
          <p:nvPr/>
        </p:nvSpPr>
        <p:spPr bwMode="auto">
          <a:xfrm>
            <a:off x="838200" y="1825621"/>
            <a:ext cx="57673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dirty="0">
                <a:latin typeface="Arial Nova" panose="020B0504020202020204" pitchFamily="34" charset="0"/>
              </a:rPr>
              <a:t>Free and confidential counselling</a:t>
            </a:r>
          </a:p>
          <a:p>
            <a:r>
              <a:rPr lang="en-AU" altLang="en-US" dirty="0">
                <a:latin typeface="Arial Nova" panose="020B0504020202020204" pitchFamily="34" charset="0"/>
              </a:rPr>
              <a:t>Support is available either face-to-face, over the phone or online</a:t>
            </a:r>
          </a:p>
          <a:p>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B9F41"/>
                </a:solidFill>
                <a:latin typeface="Arial Nova" panose="020B0504020202020204" pitchFamily="34" charset="0"/>
              </a:rPr>
              <a:t>Phone us:</a:t>
            </a:r>
          </a:p>
          <a:p>
            <a:pPr marL="0" indent="0">
              <a:buFont typeface="Arial" panose="020B0604020202020204" pitchFamily="34" charset="0"/>
              <a:buNone/>
            </a:pPr>
            <a:r>
              <a:rPr lang="en-AU" altLang="en-US" b="1" dirty="0">
                <a:solidFill>
                  <a:srgbClr val="5B9F41"/>
                </a:solidFill>
                <a:latin typeface="Arial Nova" panose="020B0504020202020204" pitchFamily="34" charset="0"/>
              </a:rPr>
              <a:t>Visit our website: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9DE2662-B182-6398-6A1B-2334EFA6A287}"/>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local support services</a:t>
            </a:r>
          </a:p>
        </p:txBody>
      </p:sp>
      <p:graphicFrame>
        <p:nvGraphicFramePr>
          <p:cNvPr id="2" name="Table 2">
            <a:extLst>
              <a:ext uri="{FF2B5EF4-FFF2-40B4-BE49-F238E27FC236}">
                <a16:creationId xmlns:a16="http://schemas.microsoft.com/office/drawing/2014/main" id="{B08A9C70-C0DA-0982-9689-45F17155FBD8}"/>
              </a:ext>
            </a:extLst>
          </p:cNvPr>
          <p:cNvGraphicFramePr>
            <a:graphicFrameLocks noGrp="1"/>
          </p:cNvGraphicFramePr>
          <p:nvPr>
            <p:ph idx="1"/>
          </p:nvPr>
        </p:nvGraphicFramePr>
        <p:xfrm>
          <a:off x="838200" y="1825625"/>
          <a:ext cx="10515600" cy="3609975"/>
        </p:xfrm>
        <a:graphic>
          <a:graphicData uri="http://schemas.openxmlformats.org/drawingml/2006/table">
            <a:tbl>
              <a:tblPr firstRow="1" bandRow="1">
                <a:tableStyleId>{68D230F3-CF80-4859-8CE7-A43EE81993B5}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21995">
                <a:tc>
                  <a:txBody>
                    <a:bodyPr/>
                    <a:lstStyle/>
                    <a:p>
                      <a:r>
                        <a:rPr lang="en-AU" sz="2400" dirty="0">
                          <a:latin typeface="Arial Nova" panose="020B0504020202020204" pitchFamily="34" charset="0"/>
                        </a:rPr>
                        <a:t>Support service</a:t>
                      </a:r>
                    </a:p>
                  </a:txBody>
                  <a:tcPr marT="45727" marB="45727">
                    <a:lnR w="12700" cap="flat" cmpd="sng" algn="ctr">
                      <a:solidFill>
                        <a:srgbClr val="5EA443"/>
                      </a:solidFill>
                      <a:prstDash val="solid"/>
                      <a:round/>
                      <a:headEnd type="none" w="med" len="med"/>
                      <a:tailEnd type="none" w="med" len="med"/>
                    </a:lnR>
                  </a:tcPr>
                </a:tc>
                <a:tc>
                  <a:txBody>
                    <a:bodyPr/>
                    <a:lstStyle/>
                    <a:p>
                      <a:r>
                        <a:rPr lang="en-AU" sz="2400" dirty="0">
                          <a:latin typeface="Arial Nova" panose="020B0504020202020204" pitchFamily="34" charset="0"/>
                        </a:rPr>
                        <a:t>Contact information</a:t>
                      </a: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0"/>
                  </a:ext>
                </a:extLst>
              </a:tr>
              <a:tr h="721995">
                <a:tc>
                  <a:txBody>
                    <a:bodyPr/>
                    <a:lstStyle/>
                    <a:p>
                      <a:r>
                        <a:rPr lang="en-AU" sz="2400" dirty="0">
                          <a:latin typeface="Arial Nova" panose="020B0504020202020204" pitchFamily="34" charset="0"/>
                        </a:rPr>
                        <a:t>Mental health support</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1"/>
                  </a:ext>
                </a:extLst>
              </a:tr>
              <a:tr h="721995">
                <a:tc>
                  <a:txBody>
                    <a:bodyPr/>
                    <a:lstStyle/>
                    <a:p>
                      <a:r>
                        <a:rPr lang="en-AU" sz="2400" dirty="0">
                          <a:latin typeface="Arial Nova" panose="020B0504020202020204" pitchFamily="34" charset="0"/>
                        </a:rPr>
                        <a:t>Domestic and family violence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2"/>
                  </a:ext>
                </a:extLst>
              </a:tr>
              <a:tr h="721995">
                <a:tc>
                  <a:txBody>
                    <a:bodyPr/>
                    <a:lstStyle/>
                    <a:p>
                      <a:r>
                        <a:rPr lang="en-AU" sz="2400" dirty="0">
                          <a:latin typeface="Arial Nova" panose="020B0504020202020204" pitchFamily="34" charset="0"/>
                        </a:rPr>
                        <a:t>Alcohol and other drug use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3"/>
                  </a:ext>
                </a:extLst>
              </a:tr>
              <a:tr h="721995">
                <a:tc>
                  <a:txBody>
                    <a:bodyPr/>
                    <a:lstStyle/>
                    <a:p>
                      <a:r>
                        <a:rPr lang="en-AU" sz="2400" dirty="0">
                          <a:latin typeface="Arial Nova" panose="020B0504020202020204" pitchFamily="34" charset="0"/>
                        </a:rPr>
                        <a:t>Financial counselling</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using smartphone">
            <a:extLst>
              <a:ext uri="{FF2B5EF4-FFF2-40B4-BE49-F238E27FC236}">
                <a16:creationId xmlns:a16="http://schemas.microsoft.com/office/drawing/2014/main" id="{780B0C40-D25F-0639-6B62-A67A51BEFC17}"/>
              </a:ext>
            </a:extLst>
          </p:cNvPr>
          <p:cNvPicPr>
            <a:picLocks noChangeAspect="1"/>
          </p:cNvPicPr>
          <p:nvPr/>
        </p:nvPicPr>
        <p:blipFill rotWithShape="1">
          <a:blip r:embed="rId3">
            <a:extLst>
              <a:ext uri="{28A0092B-C50C-407E-A947-70E740481C1C}">
                <a14:useLocalDpi xmlns:a14="http://schemas.microsoft.com/office/drawing/2010/main" val="0"/>
              </a:ext>
            </a:extLst>
          </a:blip>
          <a:srcRect l="-37940" r="32317" b="4866"/>
          <a:stretch/>
        </p:blipFill>
        <p:spPr>
          <a:xfrm>
            <a:off x="1908517" y="0"/>
            <a:ext cx="10283483" cy="6176954"/>
          </a:xfrm>
          <a:prstGeom prst="rect">
            <a:avLst/>
          </a:prstGeom>
        </p:spPr>
      </p:pic>
      <p:sp>
        <p:nvSpPr>
          <p:cNvPr id="4" name="Rectangle 3">
            <a:extLst>
              <a:ext uri="{FF2B5EF4-FFF2-40B4-BE49-F238E27FC236}">
                <a16:creationId xmlns:a16="http://schemas.microsoft.com/office/drawing/2014/main" id="{72216390-2AF6-F4A8-6D95-2E8F8C0DE06C}"/>
              </a:ext>
            </a:extLst>
          </p:cNvPr>
          <p:cNvSpPr/>
          <p:nvPr/>
        </p:nvSpPr>
        <p:spPr>
          <a:xfrm rot="5400000">
            <a:off x="1497269" y="-1445706"/>
            <a:ext cx="6176953" cy="90683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Gambling Help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da-DK" altLang="en-US" b="1" dirty="0">
                <a:solidFill>
                  <a:srgbClr val="5EA443"/>
                </a:solidFill>
                <a:latin typeface="Arial Nova" panose="020B0504020202020204" pitchFamily="34" charset="0"/>
              </a:rPr>
              <a:t>Gambling Help Queensland</a:t>
            </a:r>
          </a:p>
          <a:p>
            <a:pPr marL="0" indent="0">
              <a:buFont typeface="Arial" panose="020B0604020202020204" pitchFamily="34" charset="0"/>
              <a:buNone/>
            </a:pPr>
            <a:r>
              <a:rPr lang="da-DK"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www.gamblinghelpqld.org.au</a:t>
            </a:r>
          </a:p>
          <a:p>
            <a:pPr marL="0" indent="0">
              <a:buFont typeface="Arial" panose="020B0604020202020204" pitchFamily="34" charset="0"/>
              <a:buNone/>
            </a:pPr>
            <a:endParaRPr lang="en-AU" altLang="en-US" dirty="0"/>
          </a:p>
          <a:p>
            <a:pPr marL="0" indent="0">
              <a:buFont typeface="Arial" panose="020B0604020202020204" pitchFamily="34" charset="0"/>
              <a:buNone/>
            </a:pPr>
            <a:r>
              <a:rPr lang="en-AU" altLang="en-US" b="1" dirty="0">
                <a:solidFill>
                  <a:srgbClr val="5EA443"/>
                </a:solidFill>
                <a:latin typeface="Arial Nova" panose="020B0504020202020204" pitchFamily="34" charset="0"/>
              </a:rPr>
              <a:t>Gambling Help Online</a:t>
            </a:r>
          </a:p>
          <a:p>
            <a:pPr marL="0" indent="0">
              <a:buFont typeface="Arial" panose="020B0604020202020204" pitchFamily="34" charset="0"/>
              <a:buNone/>
            </a:pPr>
            <a:r>
              <a:rPr lang="en-AU"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p>
        </p:txBody>
      </p:sp>
    </p:spTree>
    <p:extLst>
      <p:ext uri="{BB962C8B-B14F-4D97-AF65-F5344CB8AC3E}">
        <p14:creationId xmlns:p14="http://schemas.microsoft.com/office/powerpoint/2010/main" val="212403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Group therapy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en-AU" altLang="en-US" b="1" dirty="0">
                <a:solidFill>
                  <a:srgbClr val="5EA443"/>
                </a:solidFill>
                <a:latin typeface="Arial Nova" panose="020B0504020202020204" pitchFamily="34" charset="0"/>
              </a:rPr>
              <a:t>Gamblers Anonymous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a:t>
            </a:r>
          </a:p>
          <a:p>
            <a:pPr marL="0" indent="0">
              <a:buFont typeface="Arial" panose="020B0604020202020204" pitchFamily="34" charset="0"/>
              <a:buNone/>
            </a:pPr>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EA443"/>
                </a:solidFill>
                <a:latin typeface="Arial Nova" panose="020B0504020202020204" pitchFamily="34" charset="0"/>
              </a:rPr>
              <a:t>Gam-Anon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www.gaaustralia.org.au/gam-anon/</a:t>
            </a:r>
          </a:p>
          <a:p>
            <a:pPr marL="0" indent="0">
              <a:buFont typeface="Arial" panose="020B0604020202020204" pitchFamily="34" charset="0"/>
              <a:buNone/>
            </a:pPr>
            <a:endParaRPr lang="en-AU" altLang="en-US" dirty="0"/>
          </a:p>
          <a:p>
            <a:pPr marL="0" indent="0">
              <a:buFont typeface="Arial" panose="020B0604020202020204" pitchFamily="34" charset="0"/>
              <a:buNone/>
            </a:pPr>
            <a:endParaRPr lang="en-AU" altLang="en-US" dirty="0"/>
          </a:p>
        </p:txBody>
      </p:sp>
      <p:pic>
        <p:nvPicPr>
          <p:cNvPr id="4" name="Picture 3" descr="A computer with a screen on&#10;&#10;Description automatically generated">
            <a:extLst>
              <a:ext uri="{FF2B5EF4-FFF2-40B4-BE49-F238E27FC236}">
                <a16:creationId xmlns:a16="http://schemas.microsoft.com/office/drawing/2014/main" id="{2A2AF23F-9A22-D5DE-7B6E-35A7778904EA}"/>
              </a:ext>
            </a:extLst>
          </p:cNvPr>
          <p:cNvPicPr>
            <a:picLocks noChangeAspect="1"/>
          </p:cNvPicPr>
          <p:nvPr/>
        </p:nvPicPr>
        <p:blipFill rotWithShape="1">
          <a:blip r:embed="rId3">
            <a:extLst>
              <a:ext uri="{28A0092B-C50C-407E-A947-70E740481C1C}">
                <a14:useLocalDpi xmlns:a14="http://schemas.microsoft.com/office/drawing/2010/main" val="0"/>
              </a:ext>
            </a:extLst>
          </a:blip>
          <a:srcRect r="17777"/>
          <a:stretch/>
        </p:blipFill>
        <p:spPr>
          <a:xfrm>
            <a:off x="6701589" y="2273111"/>
            <a:ext cx="5490411" cy="3903852"/>
          </a:xfrm>
          <a:prstGeom prst="rect">
            <a:avLst/>
          </a:prstGeom>
        </p:spPr>
      </p:pic>
    </p:spTree>
    <p:extLst>
      <p:ext uri="{BB962C8B-B14F-4D97-AF65-F5344CB8AC3E}">
        <p14:creationId xmlns:p14="http://schemas.microsoft.com/office/powerpoint/2010/main" val="336192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ted people in rows indoors, with one arm raised, facing standing presenter in formal dress shirt and tie">
            <a:extLst>
              <a:ext uri="{FF2B5EF4-FFF2-40B4-BE49-F238E27FC236}">
                <a16:creationId xmlns:a16="http://schemas.microsoft.com/office/drawing/2014/main" id="{BF5E28BA-6ACA-12FC-24BD-7B7DCC173B73}"/>
              </a:ext>
            </a:extLst>
          </p:cNvPr>
          <p:cNvPicPr>
            <a:picLocks noChangeAspect="1"/>
          </p:cNvPicPr>
          <p:nvPr/>
        </p:nvPicPr>
        <p:blipFill rotWithShape="1">
          <a:blip r:embed="rId3">
            <a:extLst>
              <a:ext uri="{28A0092B-C50C-407E-A947-70E740481C1C}">
                <a14:useLocalDpi xmlns:a14="http://schemas.microsoft.com/office/drawing/2010/main" val="0"/>
              </a:ext>
            </a:extLst>
          </a:blip>
          <a:srcRect l="-25885" r="15086" b="206"/>
          <a:stretch/>
        </p:blipFill>
        <p:spPr>
          <a:xfrm>
            <a:off x="1950856" y="-6"/>
            <a:ext cx="10241144" cy="6176953"/>
          </a:xfrm>
          <a:prstGeom prst="rect">
            <a:avLst/>
          </a:prstGeom>
        </p:spPr>
      </p:pic>
      <p:sp>
        <p:nvSpPr>
          <p:cNvPr id="4" name="Rectangle 3">
            <a:extLst>
              <a:ext uri="{FF2B5EF4-FFF2-40B4-BE49-F238E27FC236}">
                <a16:creationId xmlns:a16="http://schemas.microsoft.com/office/drawing/2014/main" id="{80BF19C8-E43B-3F25-DF9B-19AE8A6D2895}"/>
              </a:ext>
            </a:extLst>
          </p:cNvPr>
          <p:cNvSpPr/>
          <p:nvPr/>
        </p:nvSpPr>
        <p:spPr>
          <a:xfrm rot="5400000">
            <a:off x="2614203" y="-2562638"/>
            <a:ext cx="6176953" cy="113022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4343" name="Content Placeholder 2">
            <a:extLst>
              <a:ext uri="{FF2B5EF4-FFF2-40B4-BE49-F238E27FC236}">
                <a16:creationId xmlns:a16="http://schemas.microsoft.com/office/drawing/2014/main" id="{1A74F82A-3530-D19E-6BE3-29CF4E3D31D4}"/>
              </a:ext>
            </a:extLst>
          </p:cNvPr>
          <p:cNvSpPr>
            <a:spLocks noGrp="1" noChangeArrowheads="1"/>
          </p:cNvSpPr>
          <p:nvPr>
            <p:ph idx="1"/>
          </p:nvPr>
        </p:nvSpPr>
        <p:spPr>
          <a:xfrm>
            <a:off x="838200" y="1825625"/>
            <a:ext cx="6915411" cy="4351338"/>
          </a:xfrm>
        </p:spPr>
        <p:txBody>
          <a:bodyPr/>
          <a:lstStyle/>
          <a:p>
            <a:pPr eaLnBrk="1" hangingPunct="1"/>
            <a:r>
              <a:rPr lang="en-AU" altLang="en-US" dirty="0">
                <a:latin typeface="Arial Nova" panose="020B0504020202020204" pitchFamily="34" charset="0"/>
              </a:rPr>
              <a:t>Do you have lived experience of gambling harm?</a:t>
            </a:r>
          </a:p>
          <a:p>
            <a:pPr eaLnBrk="1" hangingPunct="1"/>
            <a:r>
              <a:rPr lang="en-AU" altLang="en-US" dirty="0">
                <a:latin typeface="Arial Nova" panose="020B0504020202020204" pitchFamily="34" charset="0"/>
              </a:rPr>
              <a:t>You can make a difference to the policies and programs that support people with lived experience of gambling harm in Queensland.</a:t>
            </a:r>
          </a:p>
          <a:p>
            <a:pPr marL="0" indent="0" eaLnBrk="1" hangingPunct="1">
              <a:buNone/>
            </a:pPr>
            <a:endParaRPr lang="en-AU" altLang="en-US" dirty="0">
              <a:latin typeface="Arial Nova" panose="020B0504020202020204" pitchFamily="34" charset="0"/>
            </a:endParaRPr>
          </a:p>
        </p:txBody>
      </p:sp>
      <p:sp>
        <p:nvSpPr>
          <p:cNvPr id="3" name="TextBox 10">
            <a:extLst>
              <a:ext uri="{FF2B5EF4-FFF2-40B4-BE49-F238E27FC236}">
                <a16:creationId xmlns:a16="http://schemas.microsoft.com/office/drawing/2014/main" id="{E319D561-348D-04F2-C9D5-7BE4B7F25FE8}"/>
              </a:ext>
            </a:extLst>
          </p:cNvPr>
          <p:cNvSpPr txBox="1">
            <a:spLocks noChangeArrowheads="1"/>
          </p:cNvSpPr>
          <p:nvPr/>
        </p:nvSpPr>
        <p:spPr bwMode="auto">
          <a:xfrm>
            <a:off x="838200" y="4587786"/>
            <a:ext cx="6765099"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dirty="0">
                <a:solidFill>
                  <a:schemeClr val="bg1"/>
                </a:solidFill>
                <a:latin typeface="Arial Nova" panose="020B0504020202020204" pitchFamily="34" charset="0"/>
              </a:rPr>
              <a:t>Register your interest at </a:t>
            </a:r>
            <a:r>
              <a:rPr lang="en-AU" altLang="en-US" b="1" dirty="0">
                <a:solidFill>
                  <a:schemeClr val="bg1"/>
                </a:solidFill>
                <a:latin typeface="Arial Nova" panose="020B0504020202020204" pitchFamily="34" charset="0"/>
              </a:rPr>
              <a:t>qld.gov.au/gamblingharmconsultations </a:t>
            </a:r>
          </a:p>
        </p:txBody>
      </p:sp>
      <p:sp>
        <p:nvSpPr>
          <p:cNvPr id="5" name="Rectangle: Rounded Corners 4">
            <a:extLst>
              <a:ext uri="{FF2B5EF4-FFF2-40B4-BE49-F238E27FC236}">
                <a16:creationId xmlns:a16="http://schemas.microsoft.com/office/drawing/2014/main" id="{7AB0AEA3-E3E4-D1FD-7D44-0E0FBF2353A6}"/>
              </a:ext>
            </a:extLst>
          </p:cNvPr>
          <p:cNvSpPr/>
          <p:nvPr/>
        </p:nvSpPr>
        <p:spPr>
          <a:xfrm>
            <a:off x="4396802" y="513785"/>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42" name="Title 1">
            <a:extLst>
              <a:ext uri="{FF2B5EF4-FFF2-40B4-BE49-F238E27FC236}">
                <a16:creationId xmlns:a16="http://schemas.microsoft.com/office/drawing/2014/main" id="{37DFE248-1E15-BD76-546A-D4F8EB2A1D3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harm consultations</a:t>
            </a:r>
          </a:p>
        </p:txBody>
      </p:sp>
    </p:spTree>
    <p:extLst>
      <p:ext uri="{BB962C8B-B14F-4D97-AF65-F5344CB8AC3E}">
        <p14:creationId xmlns:p14="http://schemas.microsoft.com/office/powerpoint/2010/main" val="49281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956F807C-BEBD-70CE-925E-8EB93D857B79}"/>
              </a:ext>
            </a:extLst>
          </p:cNvPr>
          <p:cNvSpPr>
            <a:spLocks noGrp="1" noChangeArrowheads="1"/>
          </p:cNvSpPr>
          <p:nvPr>
            <p:ph type="title"/>
          </p:nvPr>
        </p:nvSpPr>
        <p:spPr/>
        <p:txBody>
          <a:bodyPr/>
          <a:lstStyle/>
          <a:p>
            <a:r>
              <a:rPr lang="en-AU" altLang="en-US">
                <a:latin typeface="Arial Rounded MT Bold" panose="020F0704030504030204" pitchFamily="34" charset="0"/>
              </a:rPr>
              <a:t>Crisis support</a:t>
            </a:r>
            <a:endParaRPr lang="en-AU" altLang="en-US"/>
          </a:p>
        </p:txBody>
      </p:sp>
      <p:sp>
        <p:nvSpPr>
          <p:cNvPr id="47107" name="Content Placeholder 2">
            <a:extLst>
              <a:ext uri="{FF2B5EF4-FFF2-40B4-BE49-F238E27FC236}">
                <a16:creationId xmlns:a16="http://schemas.microsoft.com/office/drawing/2014/main" id="{DDB653CE-7F2B-5EE3-A55E-C616E50D91FC}"/>
              </a:ext>
            </a:extLst>
          </p:cNvPr>
          <p:cNvSpPr>
            <a:spLocks noGrp="1" noChangeArrowheads="1"/>
          </p:cNvSpPr>
          <p:nvPr>
            <p:ph idx="1"/>
          </p:nvPr>
        </p:nvSpPr>
        <p:spPr/>
        <p:txBody>
          <a:bodyPr/>
          <a:lstStyle/>
          <a:p>
            <a:pPr marL="0" indent="0">
              <a:buFont typeface="Arial" panose="020B0604020202020204" pitchFamily="34" charset="0"/>
              <a:buNone/>
            </a:pPr>
            <a:endParaRPr lang="en-AU" altLang="en-US" b="1">
              <a:latin typeface="Arial Nova" panose="020B0504020202020204" pitchFamily="34" charset="0"/>
            </a:endParaRPr>
          </a:p>
          <a:p>
            <a:pPr marL="0" indent="0">
              <a:buFont typeface="Arial" panose="020B0604020202020204" pitchFamily="34" charset="0"/>
              <a:buNone/>
            </a:pPr>
            <a:endParaRPr lang="en-AU" altLang="en-US" b="1">
              <a:latin typeface="Arial Nova" panose="020B0504020202020204" pitchFamily="34" charset="0"/>
            </a:endParaRPr>
          </a:p>
        </p:txBody>
      </p:sp>
      <p:pic>
        <p:nvPicPr>
          <p:cNvPr id="47108" name="Picture 4" descr="No photo description available.">
            <a:extLst>
              <a:ext uri="{FF2B5EF4-FFF2-40B4-BE49-F238E27FC236}">
                <a16:creationId xmlns:a16="http://schemas.microsoft.com/office/drawing/2014/main" id="{0106187F-C7B7-4A59-5D77-EB34D4C94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81" b="24911"/>
          <a:stretch>
            <a:fillRect/>
          </a:stretch>
        </p:blipFill>
        <p:spPr bwMode="auto">
          <a:xfrm>
            <a:off x="2514600" y="1825625"/>
            <a:ext cx="71628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erson holding a cup of coffee&#10;&#10;Description automatically generated">
            <a:extLst>
              <a:ext uri="{FF2B5EF4-FFF2-40B4-BE49-F238E27FC236}">
                <a16:creationId xmlns:a16="http://schemas.microsoft.com/office/drawing/2014/main" id="{635AEDFE-2F0D-FF9F-5EF1-A9E1451C2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71" b="27255"/>
          <a:stretch>
            <a:fillRect/>
          </a:stretch>
        </p:blipFill>
        <p:spPr bwMode="auto">
          <a:xfrm>
            <a:off x="5815013" y="0"/>
            <a:ext cx="6376987"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7541C3-0DC1-1B59-88EA-CFFD7E07ECFB}"/>
              </a:ext>
            </a:extLst>
          </p:cNvPr>
          <p:cNvSpPr/>
          <p:nvPr/>
        </p:nvSpPr>
        <p:spPr>
          <a:xfrm rot="5400000">
            <a:off x="1810442" y="-1810432"/>
            <a:ext cx="6176953" cy="979783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102" name="Title 1">
            <a:extLst>
              <a:ext uri="{FF2B5EF4-FFF2-40B4-BE49-F238E27FC236}">
                <a16:creationId xmlns:a16="http://schemas.microsoft.com/office/drawing/2014/main" id="{7AF68B40-A953-8109-A4F0-10099E7C430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4103" name="Content Placeholder 2">
            <a:extLst>
              <a:ext uri="{FF2B5EF4-FFF2-40B4-BE49-F238E27FC236}">
                <a16:creationId xmlns:a16="http://schemas.microsoft.com/office/drawing/2014/main" id="{2042967C-EB93-0055-159D-1FE3725A3BD9}"/>
              </a:ext>
            </a:extLst>
          </p:cNvPr>
          <p:cNvSpPr>
            <a:spLocks noGrp="1" noChangeArrowheads="1"/>
          </p:cNvSpPr>
          <p:nvPr>
            <p:ph idx="1"/>
          </p:nvPr>
        </p:nvSpPr>
        <p:spPr>
          <a:xfrm>
            <a:off x="838200" y="1719596"/>
            <a:ext cx="10515600" cy="4351338"/>
          </a:xfrm>
        </p:spPr>
        <p:txBody>
          <a:bodyPr/>
          <a:lstStyle/>
          <a:p>
            <a:pPr eaLnBrk="1" hangingPunct="1"/>
            <a:r>
              <a:rPr lang="en-AU" altLang="en-US" dirty="0">
                <a:latin typeface="Arial Nova" panose="020B0504020202020204" pitchFamily="34" charset="0"/>
              </a:rPr>
              <a:t>Your role</a:t>
            </a:r>
          </a:p>
          <a:p>
            <a:pPr eaLnBrk="1" hangingPunct="1"/>
            <a:r>
              <a:rPr lang="en-AU" altLang="en-US" dirty="0">
                <a:latin typeface="Arial Nova" panose="020B0504020202020204" pitchFamily="34" charset="0"/>
              </a:rPr>
              <a:t>The bigger picture</a:t>
            </a:r>
          </a:p>
          <a:p>
            <a:pPr eaLnBrk="1" hangingPunct="1"/>
            <a:r>
              <a:rPr lang="en-AU" altLang="en-US" dirty="0">
                <a:latin typeface="Arial Nova" panose="020B0504020202020204" pitchFamily="34" charset="0"/>
              </a:rPr>
              <a:t>Get ready for the conversation</a:t>
            </a:r>
          </a:p>
          <a:p>
            <a:pPr eaLnBrk="1" hangingPunct="1"/>
            <a:r>
              <a:rPr lang="en-AU" altLang="en-US" dirty="0">
                <a:latin typeface="Arial Nova" panose="020B0504020202020204" pitchFamily="34" charset="0"/>
              </a:rPr>
              <a:t>Language matters</a:t>
            </a:r>
          </a:p>
          <a:p>
            <a:pPr eaLnBrk="1" hangingPunct="1"/>
            <a:r>
              <a:rPr lang="en-AU" altLang="en-US" dirty="0">
                <a:latin typeface="Arial Nova" panose="020B0504020202020204" pitchFamily="34" charset="0"/>
              </a:rPr>
              <a:t>During the conversation</a:t>
            </a:r>
          </a:p>
          <a:p>
            <a:pPr eaLnBrk="1" hangingPunct="1"/>
            <a:r>
              <a:rPr lang="en-AU" altLang="en-US" dirty="0">
                <a:latin typeface="Arial Nova" panose="020B0504020202020204" pitchFamily="34" charset="0"/>
              </a:rPr>
              <a:t>What happens next?</a:t>
            </a:r>
          </a:p>
          <a:p>
            <a:pPr eaLnBrk="1" hangingPunct="1"/>
            <a:r>
              <a:rPr lang="en-AU" altLang="en-US" dirty="0">
                <a:latin typeface="Arial Nova" panose="020B0504020202020204" pitchFamily="34" charset="0"/>
              </a:rPr>
              <a:t>Dealing with challenges</a:t>
            </a:r>
          </a:p>
          <a:p>
            <a:pPr eaLnBrk="1" hangingPunct="1"/>
            <a:r>
              <a:rPr lang="en-AU" altLang="en-US" dirty="0">
                <a:latin typeface="Arial Nova" panose="020B0504020202020204" pitchFamily="34" charset="0"/>
              </a:rPr>
              <a:t>Support services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2" descr="Couple sitting together on bench">
            <a:extLst>
              <a:ext uri="{FF2B5EF4-FFF2-40B4-BE49-F238E27FC236}">
                <a16:creationId xmlns:a16="http://schemas.microsoft.com/office/drawing/2014/main" id="{6E1A8481-786F-7980-2811-86DE4C73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17" t="2431" r="30257" b="7500"/>
          <a:stretch>
            <a:fillRect/>
          </a:stretch>
        </p:blipFill>
        <p:spPr bwMode="auto">
          <a:xfrm>
            <a:off x="4559300" y="0"/>
            <a:ext cx="76327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2E38700-4A9A-9263-18FA-F9073D4C87BC}"/>
              </a:ext>
            </a:extLst>
          </p:cNvPr>
          <p:cNvSpPr/>
          <p:nvPr/>
        </p:nvSpPr>
        <p:spPr>
          <a:xfrm rot="5400000">
            <a:off x="1705248" y="-1653679"/>
            <a:ext cx="6176953" cy="948432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6150" name="Title 1">
            <a:extLst>
              <a:ext uri="{FF2B5EF4-FFF2-40B4-BE49-F238E27FC236}">
                <a16:creationId xmlns:a16="http://schemas.microsoft.com/office/drawing/2014/main" id="{790EC79B-3E7A-4F5B-523D-86862E8935D1}"/>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Your role</a:t>
            </a:r>
          </a:p>
        </p:txBody>
      </p:sp>
      <p:sp>
        <p:nvSpPr>
          <p:cNvPr id="6151" name="Content Placeholder 2">
            <a:extLst>
              <a:ext uri="{FF2B5EF4-FFF2-40B4-BE49-F238E27FC236}">
                <a16:creationId xmlns:a16="http://schemas.microsoft.com/office/drawing/2014/main" id="{D3FCBF4F-ECF1-B763-9D9C-22913BE39565}"/>
              </a:ext>
            </a:extLst>
          </p:cNvPr>
          <p:cNvSpPr>
            <a:spLocks noGrp="1" noChangeArrowheads="1"/>
          </p:cNvSpPr>
          <p:nvPr>
            <p:ph idx="1"/>
          </p:nvPr>
        </p:nvSpPr>
        <p:spPr>
          <a:xfrm>
            <a:off x="838201" y="1690688"/>
            <a:ext cx="4948646" cy="4351337"/>
          </a:xfrm>
        </p:spPr>
        <p:txBody>
          <a:bodyPr/>
          <a:lstStyle/>
          <a:p>
            <a:pPr eaLnBrk="1" hangingPunct="1"/>
            <a:r>
              <a:rPr lang="en-AU" altLang="en-US" dirty="0">
                <a:latin typeface="Arial Nova" panose="020B0504020202020204" pitchFamily="34" charset="0"/>
              </a:rPr>
              <a:t>You can help them create change in their own life</a:t>
            </a:r>
          </a:p>
          <a:p>
            <a:pPr eaLnBrk="1" hangingPunct="1"/>
            <a:r>
              <a:rPr lang="en-AU" altLang="en-US" dirty="0">
                <a:latin typeface="Arial Nova" panose="020B0504020202020204" pitchFamily="34" charset="0"/>
              </a:rPr>
              <a:t>You can’t ‘fix’ or force change on the person who gambles</a:t>
            </a:r>
          </a:p>
          <a:p>
            <a:pPr eaLnBrk="1" hangingPunct="1"/>
            <a:r>
              <a:rPr lang="en-AU" altLang="en-US" dirty="0">
                <a:latin typeface="Arial Nova" panose="020B0504020202020204" pitchFamily="34" charset="0"/>
              </a:rPr>
              <a:t>Always prioritise yourself – never start conversations where you feel unsafe</a:t>
            </a:r>
          </a:p>
          <a:p>
            <a:pPr eaLnBrk="1" hangingPunct="1"/>
            <a:endParaRPr lang="en-AU"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hands&#10;&#10;Description automatically generated">
            <a:extLst>
              <a:ext uri="{FF2B5EF4-FFF2-40B4-BE49-F238E27FC236}">
                <a16:creationId xmlns:a16="http://schemas.microsoft.com/office/drawing/2014/main" id="{94428F5F-C1E7-2C9E-9E4C-AD389D175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0" r="7640"/>
          <a:stretch/>
        </p:blipFill>
        <p:spPr bwMode="auto">
          <a:xfrm>
            <a:off x="5694363" y="0"/>
            <a:ext cx="6497637"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EC2B15-207B-55DC-E6D2-EC4CE7CF545F}"/>
              </a:ext>
            </a:extLst>
          </p:cNvPr>
          <p:cNvSpPr/>
          <p:nvPr/>
        </p:nvSpPr>
        <p:spPr>
          <a:xfrm rot="5400000">
            <a:off x="2521675" y="-2470108"/>
            <a:ext cx="6176953" cy="1111718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6E8478F8-46E4-A18F-F83D-AF639DB377D3}"/>
              </a:ext>
            </a:extLst>
          </p:cNvPr>
          <p:cNvSpPr>
            <a:spLocks noGrp="1"/>
          </p:cNvSpPr>
          <p:nvPr>
            <p:ph type="title"/>
          </p:nvPr>
        </p:nvSpPr>
        <p:spPr/>
        <p:txBody>
          <a:bodyPr/>
          <a:lstStyle/>
          <a:p>
            <a:r>
              <a:rPr lang="en-AU" dirty="0">
                <a:latin typeface="Arial Rounded MT Bold" panose="020F0704030504030204" pitchFamily="34" charset="0"/>
              </a:rPr>
              <a:t>The bigger picture</a:t>
            </a:r>
          </a:p>
        </p:txBody>
      </p:sp>
      <p:sp>
        <p:nvSpPr>
          <p:cNvPr id="3" name="Content Placeholder 2">
            <a:extLst>
              <a:ext uri="{FF2B5EF4-FFF2-40B4-BE49-F238E27FC236}">
                <a16:creationId xmlns:a16="http://schemas.microsoft.com/office/drawing/2014/main" id="{0629C618-E615-C23F-3015-649A25E5A85B}"/>
              </a:ext>
            </a:extLst>
          </p:cNvPr>
          <p:cNvSpPr>
            <a:spLocks noGrp="1"/>
          </p:cNvSpPr>
          <p:nvPr>
            <p:ph idx="1"/>
          </p:nvPr>
        </p:nvSpPr>
        <p:spPr>
          <a:xfrm>
            <a:off x="838200" y="1620309"/>
            <a:ext cx="6723743" cy="4351338"/>
          </a:xfrm>
        </p:spPr>
        <p:txBody>
          <a:bodyPr/>
          <a:lstStyle/>
          <a:p>
            <a:r>
              <a:rPr lang="en-AU" altLang="en-US" dirty="0">
                <a:latin typeface="Arial Nova" panose="020B0504020202020204" pitchFamily="34" charset="0"/>
              </a:rPr>
              <a:t>Gambling harm is often tied to other factors in a person’s life</a:t>
            </a:r>
          </a:p>
          <a:p>
            <a:pPr lvl="1"/>
            <a:r>
              <a:rPr lang="en-AU" altLang="en-US" dirty="0">
                <a:latin typeface="Arial Nova" panose="020B0504020202020204" pitchFamily="34" charset="0"/>
              </a:rPr>
              <a:t>Family crisis or relationship breakdown</a:t>
            </a:r>
          </a:p>
          <a:p>
            <a:pPr lvl="1"/>
            <a:r>
              <a:rPr lang="en-AU" altLang="en-US" dirty="0">
                <a:latin typeface="Arial Nova" panose="020B0504020202020204" pitchFamily="34" charset="0"/>
              </a:rPr>
              <a:t>Financial stress</a:t>
            </a:r>
          </a:p>
          <a:p>
            <a:pPr lvl="1"/>
            <a:r>
              <a:rPr lang="en-AU" altLang="en-US" dirty="0">
                <a:latin typeface="Arial Nova" panose="020B0504020202020204" pitchFamily="34" charset="0"/>
              </a:rPr>
              <a:t>Mental ill-health</a:t>
            </a:r>
          </a:p>
          <a:p>
            <a:pPr lvl="1"/>
            <a:r>
              <a:rPr lang="en-AU" altLang="en-US" dirty="0">
                <a:latin typeface="Arial Nova" panose="020B0504020202020204" pitchFamily="34" charset="0"/>
              </a:rPr>
              <a:t>Substance misuse</a:t>
            </a:r>
          </a:p>
          <a:p>
            <a:pPr lvl="1"/>
            <a:r>
              <a:rPr lang="en-AU" altLang="en-US" dirty="0">
                <a:latin typeface="Arial Nova" panose="020B0504020202020204" pitchFamily="34" charset="0"/>
              </a:rPr>
              <a:t>Domestic and family violence</a:t>
            </a:r>
          </a:p>
          <a:p>
            <a:r>
              <a:rPr lang="en-AU" altLang="en-US" dirty="0">
                <a:latin typeface="Arial Nova" panose="020B0504020202020204" pitchFamily="34" charset="0"/>
              </a:rPr>
              <a:t>Be mindful of how these factors might impact your loved one’s gambling</a:t>
            </a:r>
          </a:p>
          <a:p>
            <a:endParaRPr lang="en-AU" dirty="0">
              <a:latin typeface="Arial Nova" panose="020B0504020202020204" pitchFamily="34" charset="0"/>
            </a:endParaRPr>
          </a:p>
        </p:txBody>
      </p:sp>
    </p:spTree>
    <p:extLst>
      <p:ext uri="{BB962C8B-B14F-4D97-AF65-F5344CB8AC3E}">
        <p14:creationId xmlns:p14="http://schemas.microsoft.com/office/powerpoint/2010/main" val="384289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woman working from home">
            <a:extLst>
              <a:ext uri="{FF2B5EF4-FFF2-40B4-BE49-F238E27FC236}">
                <a16:creationId xmlns:a16="http://schemas.microsoft.com/office/drawing/2014/main" id="{89D72783-3906-ACF7-237B-21CE59ED1A8A}"/>
              </a:ext>
            </a:extLst>
          </p:cNvPr>
          <p:cNvPicPr>
            <a:picLocks noChangeAspect="1"/>
          </p:cNvPicPr>
          <p:nvPr/>
        </p:nvPicPr>
        <p:blipFill rotWithShape="1">
          <a:blip r:embed="rId3">
            <a:extLst>
              <a:ext uri="{28A0092B-C50C-407E-A947-70E740481C1C}">
                <a14:useLocalDpi xmlns:a14="http://schemas.microsoft.com/office/drawing/2010/main" val="0"/>
              </a:ext>
            </a:extLst>
          </a:blip>
          <a:srcRect l="-7296" t="9302" r="25902" b="17386"/>
          <a:stretch/>
        </p:blipFill>
        <p:spPr>
          <a:xfrm>
            <a:off x="1905000" y="-7"/>
            <a:ext cx="10287000" cy="6176954"/>
          </a:xfrm>
          <a:prstGeom prst="rect">
            <a:avLst/>
          </a:prstGeom>
        </p:spPr>
      </p:pic>
      <p:sp>
        <p:nvSpPr>
          <p:cNvPr id="3" name="Rectangle: Rounded Corners 2">
            <a:extLst>
              <a:ext uri="{FF2B5EF4-FFF2-40B4-BE49-F238E27FC236}">
                <a16:creationId xmlns:a16="http://schemas.microsoft.com/office/drawing/2014/main" id="{A0555EEF-EBA0-4A95-0F48-9272943DEC90}"/>
              </a:ext>
            </a:extLst>
          </p:cNvPr>
          <p:cNvSpPr/>
          <p:nvPr/>
        </p:nvSpPr>
        <p:spPr>
          <a:xfrm>
            <a:off x="4680614" y="535181"/>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53404DC5-5422-7D87-0831-EC00C06693B6}"/>
              </a:ext>
            </a:extLst>
          </p:cNvPr>
          <p:cNvSpPr/>
          <p:nvPr/>
        </p:nvSpPr>
        <p:spPr>
          <a:xfrm rot="5400000">
            <a:off x="1933848" y="-1882279"/>
            <a:ext cx="6176953" cy="994152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8198" name="Title 1">
            <a:extLst>
              <a:ext uri="{FF2B5EF4-FFF2-40B4-BE49-F238E27FC236}">
                <a16:creationId xmlns:a16="http://schemas.microsoft.com/office/drawing/2014/main" id="{4E967F63-3051-5130-6CFA-DF506A28D359}"/>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Get ready for the conversation</a:t>
            </a:r>
          </a:p>
        </p:txBody>
      </p:sp>
      <p:sp>
        <p:nvSpPr>
          <p:cNvPr id="8199" name="Content Placeholder 2">
            <a:extLst>
              <a:ext uri="{FF2B5EF4-FFF2-40B4-BE49-F238E27FC236}">
                <a16:creationId xmlns:a16="http://schemas.microsoft.com/office/drawing/2014/main" id="{0B58B7F6-685C-2A9D-E03C-6293C31BE923}"/>
              </a:ext>
            </a:extLst>
          </p:cNvPr>
          <p:cNvSpPr>
            <a:spLocks noGrp="1" noChangeArrowheads="1"/>
          </p:cNvSpPr>
          <p:nvPr>
            <p:ph idx="1"/>
          </p:nvPr>
        </p:nvSpPr>
        <p:spPr>
          <a:xfrm>
            <a:off x="838200" y="2012950"/>
            <a:ext cx="5127625" cy="2832100"/>
          </a:xfrm>
        </p:spPr>
        <p:txBody>
          <a:bodyPr/>
          <a:lstStyle/>
          <a:p>
            <a:pPr eaLnBrk="1" hangingPunct="1"/>
            <a:r>
              <a:rPr lang="en-AU" altLang="en-US">
                <a:latin typeface="Arial Nova" panose="020B0504020202020204" pitchFamily="34" charset="0"/>
              </a:rPr>
              <a:t>Choose an appropriate time and place</a:t>
            </a:r>
          </a:p>
          <a:p>
            <a:pPr eaLnBrk="1" hangingPunct="1"/>
            <a:r>
              <a:rPr lang="en-AU" altLang="en-US">
                <a:latin typeface="Arial Nova" panose="020B0504020202020204" pitchFamily="34" charset="0"/>
              </a:rPr>
              <a:t>Plan the conversation</a:t>
            </a:r>
          </a:p>
          <a:p>
            <a:pPr eaLnBrk="1" hangingPunct="1"/>
            <a:r>
              <a:rPr lang="en-AU" altLang="en-US">
                <a:latin typeface="Arial Nova" panose="020B0504020202020204" pitchFamily="34" charset="0"/>
              </a:rPr>
              <a:t>Know the facts</a:t>
            </a:r>
          </a:p>
        </p:txBody>
      </p:sp>
      <p:sp>
        <p:nvSpPr>
          <p:cNvPr id="8200" name="TextBox 10">
            <a:extLst>
              <a:ext uri="{FF2B5EF4-FFF2-40B4-BE49-F238E27FC236}">
                <a16:creationId xmlns:a16="http://schemas.microsoft.com/office/drawing/2014/main" id="{49E4A121-1CD2-835A-6756-8D6A5826A83A}"/>
              </a:ext>
            </a:extLst>
          </p:cNvPr>
          <p:cNvSpPr txBox="1">
            <a:spLocks noChangeArrowheads="1"/>
          </p:cNvSpPr>
          <p:nvPr/>
        </p:nvSpPr>
        <p:spPr bwMode="auto">
          <a:xfrm>
            <a:off x="1265238" y="4545013"/>
            <a:ext cx="4273550" cy="95408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rson holding mug">
            <a:extLst>
              <a:ext uri="{FF2B5EF4-FFF2-40B4-BE49-F238E27FC236}">
                <a16:creationId xmlns:a16="http://schemas.microsoft.com/office/drawing/2014/main" id="{4F22B476-01CB-75AA-54AB-FA6734E3B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02" r="19873" b="9930"/>
          <a:stretch>
            <a:fillRect/>
          </a:stretch>
        </p:blipFill>
        <p:spPr bwMode="auto">
          <a:xfrm>
            <a:off x="4383088" y="0"/>
            <a:ext cx="78089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89358A1-04A2-38CF-CCAA-2934821431BE}"/>
              </a:ext>
            </a:extLst>
          </p:cNvPr>
          <p:cNvSpPr/>
          <p:nvPr/>
        </p:nvSpPr>
        <p:spPr>
          <a:xfrm rot="5400000">
            <a:off x="2163355" y="-2111786"/>
            <a:ext cx="6176953" cy="1040054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0246" name="Title 1">
            <a:extLst>
              <a:ext uri="{FF2B5EF4-FFF2-40B4-BE49-F238E27FC236}">
                <a16:creationId xmlns:a16="http://schemas.microsoft.com/office/drawing/2014/main" id="{07BF86B5-7C5B-046A-3A9B-529DF2375E58}"/>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Language matters</a:t>
            </a:r>
          </a:p>
        </p:txBody>
      </p:sp>
      <p:sp>
        <p:nvSpPr>
          <p:cNvPr id="10243" name="Content Placeholder 2">
            <a:extLst>
              <a:ext uri="{FF2B5EF4-FFF2-40B4-BE49-F238E27FC236}">
                <a16:creationId xmlns:a16="http://schemas.microsoft.com/office/drawing/2014/main" id="{F46BCC3C-41C3-5A42-5CE7-A9F3CF508BCB}"/>
              </a:ext>
            </a:extLst>
          </p:cNvPr>
          <p:cNvSpPr>
            <a:spLocks noGrp="1" noChangeArrowheads="1"/>
          </p:cNvSpPr>
          <p:nvPr>
            <p:ph idx="1"/>
          </p:nvPr>
        </p:nvSpPr>
        <p:spPr>
          <a:xfrm>
            <a:off x="838200" y="1825625"/>
            <a:ext cx="6059488" cy="4351338"/>
          </a:xfrm>
        </p:spPr>
        <p:txBody>
          <a:bodyPr/>
          <a:lstStyle/>
          <a:p>
            <a:pPr eaLnBrk="1" hangingPunct="1">
              <a:defRPr/>
            </a:pPr>
            <a:r>
              <a:rPr lang="en-AU" altLang="en-US" dirty="0">
                <a:latin typeface="Arial Nova" panose="020B0504020202020204" pitchFamily="34" charset="0"/>
              </a:rPr>
              <a:t>Use words that describe the ways gambling might be impacting you or your loved one’s life</a:t>
            </a:r>
          </a:p>
          <a:p>
            <a:pPr eaLnBrk="1" hangingPunct="1">
              <a:defRPr/>
            </a:pPr>
            <a:r>
              <a:rPr lang="en-AU" altLang="en-US" dirty="0">
                <a:latin typeface="Arial Nova" panose="020B0504020202020204" pitchFamily="34" charset="0"/>
              </a:rPr>
              <a:t>Focus on using “I” statements</a:t>
            </a:r>
          </a:p>
          <a:p>
            <a:pPr marL="0" indent="0" eaLnBrk="1" hangingPunct="1">
              <a:buFont typeface="Arial" panose="020B0604020202020204" pitchFamily="34" charset="0"/>
              <a:buNone/>
              <a:defRPr/>
            </a:pPr>
            <a:endParaRPr lang="en-AU" altLang="en-US" sz="2400" dirty="0">
              <a:latin typeface="Arial Nova" panose="020B0504020202020204" pitchFamily="34" charset="0"/>
            </a:endParaRPr>
          </a:p>
          <a:p>
            <a:pPr marL="0" indent="0" eaLnBrk="1" hangingPunct="1">
              <a:buFont typeface="Arial" panose="020B0604020202020204" pitchFamily="34" charset="0"/>
              <a:buNone/>
              <a:defRPr/>
            </a:pPr>
            <a:r>
              <a:rPr lang="en-AU" altLang="en-US" sz="2400" b="1" dirty="0">
                <a:latin typeface="Arial Nova" panose="020B0504020202020204" pitchFamily="34" charset="0"/>
              </a:rPr>
              <a:t>“I feel that gambling is affecting our relationship."</a:t>
            </a:r>
          </a:p>
          <a:p>
            <a:pPr marL="0" indent="0" eaLnBrk="1" hangingPunct="1">
              <a:buFont typeface="Arial" panose="020B0604020202020204" pitchFamily="34" charset="0"/>
              <a:buNone/>
              <a:defRPr/>
            </a:pPr>
            <a:r>
              <a:rPr lang="en-AU" altLang="en-US" sz="2400" b="1" dirty="0">
                <a:latin typeface="Arial Nova" panose="020B0504020202020204" pitchFamily="34" charset="0"/>
              </a:rPr>
              <a:t>“I’m worried about the way gambling is impacting other areas of your life.”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Students walking outdoors">
            <a:extLst>
              <a:ext uri="{FF2B5EF4-FFF2-40B4-BE49-F238E27FC236}">
                <a16:creationId xmlns:a16="http://schemas.microsoft.com/office/drawing/2014/main" id="{ED7698D5-394C-E3A0-E584-0B6024EB9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198" b="9930"/>
          <a:stretch>
            <a:fillRect/>
          </a:stretch>
        </p:blipFill>
        <p:spPr bwMode="auto">
          <a:xfrm>
            <a:off x="5422900" y="0"/>
            <a:ext cx="67691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4CC2CE4-954B-43FE-3F01-2580D2FB8EC3}"/>
              </a:ext>
            </a:extLst>
          </p:cNvPr>
          <p:cNvSpPr/>
          <p:nvPr/>
        </p:nvSpPr>
        <p:spPr>
          <a:xfrm rot="5400000">
            <a:off x="2314847" y="-2263282"/>
            <a:ext cx="6176953" cy="1070353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2294" name="Title 1">
            <a:extLst>
              <a:ext uri="{FF2B5EF4-FFF2-40B4-BE49-F238E27FC236}">
                <a16:creationId xmlns:a16="http://schemas.microsoft.com/office/drawing/2014/main" id="{7F2370FB-B22D-A154-8F08-45849E8B4777}"/>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During the conversation</a:t>
            </a:r>
          </a:p>
        </p:txBody>
      </p:sp>
      <p:sp>
        <p:nvSpPr>
          <p:cNvPr id="12295" name="Content Placeholder 2">
            <a:extLst>
              <a:ext uri="{FF2B5EF4-FFF2-40B4-BE49-F238E27FC236}">
                <a16:creationId xmlns:a16="http://schemas.microsoft.com/office/drawing/2014/main" id="{F8D81AE7-9631-5C38-393B-5D098F1A0EC7}"/>
              </a:ext>
            </a:extLst>
          </p:cNvPr>
          <p:cNvSpPr>
            <a:spLocks noGrp="1" noChangeArrowheads="1"/>
          </p:cNvSpPr>
          <p:nvPr>
            <p:ph idx="1"/>
          </p:nvPr>
        </p:nvSpPr>
        <p:spPr>
          <a:xfrm>
            <a:off x="838200" y="1825625"/>
            <a:ext cx="6157913" cy="4351338"/>
          </a:xfrm>
        </p:spPr>
        <p:txBody>
          <a:bodyPr/>
          <a:lstStyle/>
          <a:p>
            <a:pPr eaLnBrk="1" hangingPunct="1"/>
            <a:r>
              <a:rPr lang="en-AU" altLang="en-US">
                <a:latin typeface="Arial Nova" panose="020B0504020202020204" pitchFamily="34" charset="0"/>
              </a:rPr>
              <a:t>Start positive – remind them you are there for them</a:t>
            </a:r>
          </a:p>
          <a:p>
            <a:pPr eaLnBrk="1" hangingPunct="1"/>
            <a:r>
              <a:rPr lang="en-AU" altLang="en-US">
                <a:latin typeface="Arial Nova" panose="020B0504020202020204" pitchFamily="34" charset="0"/>
              </a:rPr>
              <a:t>Listen to their perspective</a:t>
            </a:r>
          </a:p>
          <a:p>
            <a:pPr eaLnBrk="1" hangingPunct="1"/>
            <a:r>
              <a:rPr lang="en-AU" altLang="en-US">
                <a:latin typeface="Arial Nova" panose="020B0504020202020204" pitchFamily="34" charset="0"/>
              </a:rPr>
              <a:t>Don’t judge their choices or beliefs</a:t>
            </a:r>
          </a:p>
          <a:p>
            <a:pPr eaLnBrk="1" hangingPunct="1"/>
            <a:r>
              <a:rPr lang="en-AU" altLang="en-US">
                <a:latin typeface="Arial Nova" panose="020B0504020202020204" pitchFamily="34" charset="0"/>
              </a:rPr>
              <a:t>Let them know their feelings are valid and important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11804BA-F9F9-1DDD-0331-696B063E609F}"/>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What happens next?</a:t>
            </a:r>
          </a:p>
        </p:txBody>
      </p:sp>
      <p:sp>
        <p:nvSpPr>
          <p:cNvPr id="14339" name="Content Placeholder 2">
            <a:extLst>
              <a:ext uri="{FF2B5EF4-FFF2-40B4-BE49-F238E27FC236}">
                <a16:creationId xmlns:a16="http://schemas.microsoft.com/office/drawing/2014/main" id="{4D46C41F-0386-EEE2-938E-5366F4A7BEBD}"/>
              </a:ext>
            </a:extLst>
          </p:cNvPr>
          <p:cNvSpPr txBox="1">
            <a:spLocks noChangeArrowheads="1"/>
          </p:cNvSpPr>
          <p:nvPr/>
        </p:nvSpPr>
        <p:spPr bwMode="auto">
          <a:xfrm>
            <a:off x="1041400" y="4065588"/>
            <a:ext cx="197326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14340" name="Content Placeholder 2">
            <a:extLst>
              <a:ext uri="{FF2B5EF4-FFF2-40B4-BE49-F238E27FC236}">
                <a16:creationId xmlns:a16="http://schemas.microsoft.com/office/drawing/2014/main" id="{D0572FDD-3A4F-896C-1972-A2FBBC108A49}"/>
              </a:ext>
            </a:extLst>
          </p:cNvPr>
          <p:cNvSpPr txBox="1">
            <a:spLocks noChangeArrowheads="1"/>
          </p:cNvSpPr>
          <p:nvPr/>
        </p:nvSpPr>
        <p:spPr bwMode="auto">
          <a:xfrm>
            <a:off x="8712200" y="4065588"/>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Support services</a:t>
            </a:r>
          </a:p>
        </p:txBody>
      </p:sp>
      <p:sp>
        <p:nvSpPr>
          <p:cNvPr id="14341" name="Content Placeholder 2">
            <a:extLst>
              <a:ext uri="{FF2B5EF4-FFF2-40B4-BE49-F238E27FC236}">
                <a16:creationId xmlns:a16="http://schemas.microsoft.com/office/drawing/2014/main" id="{79454058-5EF9-D32D-F7AF-420BD610F2B4}"/>
              </a:ext>
            </a:extLst>
          </p:cNvPr>
          <p:cNvSpPr txBox="1">
            <a:spLocks noChangeArrowheads="1"/>
          </p:cNvSpPr>
          <p:nvPr/>
        </p:nvSpPr>
        <p:spPr bwMode="auto">
          <a:xfrm>
            <a:off x="4927600" y="4067175"/>
            <a:ext cx="24463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Self-exclusion</a:t>
            </a:r>
          </a:p>
        </p:txBody>
      </p:sp>
      <p:pic>
        <p:nvPicPr>
          <p:cNvPr id="14342" name="Graphic 2" descr="Female Profile with solid fill">
            <a:extLst>
              <a:ext uri="{FF2B5EF4-FFF2-40B4-BE49-F238E27FC236}">
                <a16:creationId xmlns:a16="http://schemas.microsoft.com/office/drawing/2014/main" id="{7F3834D7-EDCD-017E-44DF-9E661DBD5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487613"/>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Graphic 4" descr="Lock with solid fill">
            <a:extLst>
              <a:ext uri="{FF2B5EF4-FFF2-40B4-BE49-F238E27FC236}">
                <a16:creationId xmlns:a16="http://schemas.microsoft.com/office/drawing/2014/main" id="{E9F83ED2-D2B5-670E-C5C3-DEC4D9CF6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487613"/>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Graphic 6" descr="Call center with solid fill">
            <a:extLst>
              <a:ext uri="{FF2B5EF4-FFF2-40B4-BE49-F238E27FC236}">
                <a16:creationId xmlns:a16="http://schemas.microsoft.com/office/drawing/2014/main" id="{A8114C2F-B24D-E1D8-F5A8-11293A61D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0" y="2487613"/>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0">
            <a:extLst>
              <a:ext uri="{FF2B5EF4-FFF2-40B4-BE49-F238E27FC236}">
                <a16:creationId xmlns:a16="http://schemas.microsoft.com/office/drawing/2014/main" id="{4F256F51-43B3-DED9-1F1D-9AEBC9DCF753}"/>
              </a:ext>
            </a:extLst>
          </p:cNvPr>
          <p:cNvSpPr txBox="1">
            <a:spLocks noChangeArrowheads="1"/>
          </p:cNvSpPr>
          <p:nvPr/>
        </p:nvSpPr>
        <p:spPr bwMode="auto">
          <a:xfrm>
            <a:off x="7391400" y="82232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sitting at table">
            <a:extLst>
              <a:ext uri="{FF2B5EF4-FFF2-40B4-BE49-F238E27FC236}">
                <a16:creationId xmlns:a16="http://schemas.microsoft.com/office/drawing/2014/main" id="{5FAAE0F4-6750-028D-8A80-97B2CA8ACDD5}"/>
              </a:ext>
            </a:extLst>
          </p:cNvPr>
          <p:cNvPicPr>
            <a:picLocks noChangeAspect="1"/>
          </p:cNvPicPr>
          <p:nvPr/>
        </p:nvPicPr>
        <p:blipFill rotWithShape="1">
          <a:blip r:embed="rId3">
            <a:extLst>
              <a:ext uri="{28A0092B-C50C-407E-A947-70E740481C1C}">
                <a14:useLocalDpi xmlns:a14="http://schemas.microsoft.com/office/drawing/2010/main" val="0"/>
              </a:ext>
            </a:extLst>
          </a:blip>
          <a:srcRect l="-13948" r="3160" b="214"/>
          <a:stretch/>
        </p:blipFill>
        <p:spPr>
          <a:xfrm>
            <a:off x="1884426" y="-7"/>
            <a:ext cx="10307574" cy="6176954"/>
          </a:xfrm>
          <a:prstGeom prst="rect">
            <a:avLst/>
          </a:prstGeom>
        </p:spPr>
      </p:pic>
      <p:sp>
        <p:nvSpPr>
          <p:cNvPr id="4" name="Rectangle 3">
            <a:extLst>
              <a:ext uri="{FF2B5EF4-FFF2-40B4-BE49-F238E27FC236}">
                <a16:creationId xmlns:a16="http://schemas.microsoft.com/office/drawing/2014/main" id="{26C3F204-9165-8515-9480-F097AB396EA8}"/>
              </a:ext>
            </a:extLst>
          </p:cNvPr>
          <p:cNvSpPr/>
          <p:nvPr/>
        </p:nvSpPr>
        <p:spPr>
          <a:xfrm rot="5400000">
            <a:off x="2314847" y="-2263282"/>
            <a:ext cx="6176953" cy="1070353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6390" name="Title 1">
            <a:extLst>
              <a:ext uri="{FF2B5EF4-FFF2-40B4-BE49-F238E27FC236}">
                <a16:creationId xmlns:a16="http://schemas.microsoft.com/office/drawing/2014/main" id="{2E92A4F2-1E07-529A-87F9-F31B0E58AF4D}"/>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Dealing with challenges</a:t>
            </a:r>
          </a:p>
        </p:txBody>
      </p:sp>
      <p:sp>
        <p:nvSpPr>
          <p:cNvPr id="13315" name="Content Placeholder 2">
            <a:extLst>
              <a:ext uri="{FF2B5EF4-FFF2-40B4-BE49-F238E27FC236}">
                <a16:creationId xmlns:a16="http://schemas.microsoft.com/office/drawing/2014/main" id="{22DBC387-9CE2-B3F2-78F1-4BAB64C32512}"/>
              </a:ext>
            </a:extLst>
          </p:cNvPr>
          <p:cNvSpPr>
            <a:spLocks noGrp="1" noChangeArrowheads="1"/>
          </p:cNvSpPr>
          <p:nvPr>
            <p:ph idx="1"/>
          </p:nvPr>
        </p:nvSpPr>
        <p:spPr>
          <a:xfrm>
            <a:off x="838200" y="1825625"/>
            <a:ext cx="5956300" cy="4351338"/>
          </a:xfrm>
        </p:spPr>
        <p:txBody>
          <a:bodyPr/>
          <a:lstStyle/>
          <a:p>
            <a:pPr marL="0" indent="0" eaLnBrk="1" hangingPunct="1">
              <a:buFont typeface="Arial" panose="020B0604020202020204" pitchFamily="34" charset="0"/>
              <a:buNone/>
              <a:defRPr/>
            </a:pPr>
            <a:r>
              <a:rPr lang="en-AU" altLang="en-US" dirty="0">
                <a:latin typeface="Arial Nova" panose="020B0504020202020204" pitchFamily="34" charset="0"/>
              </a:rPr>
              <a:t>If your friend or family member isn’t ready to make a change:</a:t>
            </a:r>
          </a:p>
          <a:p>
            <a:pPr eaLnBrk="1" hangingPunct="1">
              <a:defRPr/>
            </a:pPr>
            <a:r>
              <a:rPr lang="en-AU" altLang="en-US" dirty="0">
                <a:latin typeface="Arial Nova" panose="020B0504020202020204" pitchFamily="34" charset="0"/>
              </a:rPr>
              <a:t>Remember it is not your responsibility to force change</a:t>
            </a:r>
          </a:p>
          <a:p>
            <a:pPr eaLnBrk="1" hangingPunct="1">
              <a:defRPr/>
            </a:pPr>
            <a:r>
              <a:rPr lang="en-AU" altLang="en-US" dirty="0">
                <a:latin typeface="Arial Nova" panose="020B0504020202020204" pitchFamily="34" charset="0"/>
              </a:rPr>
              <a:t>Continue to watch out for the signs of gambling harm</a:t>
            </a:r>
          </a:p>
          <a:p>
            <a:pPr eaLnBrk="1" hangingPunct="1">
              <a:defRPr/>
            </a:pPr>
            <a:r>
              <a:rPr lang="en-AU" altLang="en-US" dirty="0">
                <a:latin typeface="Arial Nova" panose="020B0504020202020204" pitchFamily="34" charset="0"/>
              </a:rPr>
              <a:t>Maintain open communication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2689</Words>
  <Application>Microsoft Office PowerPoint</Application>
  <PresentationFormat>Widescreen</PresentationFormat>
  <Paragraphs>190</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Nova</vt:lpstr>
      <vt:lpstr>Arial Rounded MT Bold</vt:lpstr>
      <vt:lpstr>Calibri</vt:lpstr>
      <vt:lpstr>Calibri Light</vt:lpstr>
      <vt:lpstr>Metropolis-Regular</vt:lpstr>
      <vt:lpstr>Office Theme</vt:lpstr>
      <vt:lpstr>PowerPoint Presentation</vt:lpstr>
      <vt:lpstr>Overview</vt:lpstr>
      <vt:lpstr>Your role</vt:lpstr>
      <vt:lpstr>The bigger picture</vt:lpstr>
      <vt:lpstr>Get ready for the conversation</vt:lpstr>
      <vt:lpstr>Language matters</vt:lpstr>
      <vt:lpstr>During the conversation</vt:lpstr>
      <vt:lpstr>What happens next?</vt:lpstr>
      <vt:lpstr>Dealing with challenges</vt:lpstr>
      <vt:lpstr>Support services</vt:lpstr>
      <vt:lpstr>Other local support services</vt:lpstr>
      <vt:lpstr>Gambling Help support services</vt:lpstr>
      <vt:lpstr>Group therapy support services</vt:lpstr>
      <vt:lpstr>Gambling harm consultations</vt:lpstr>
      <vt:lpstr>Crisis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the conversation</dc:title>
  <dc:creator>Dominique Bell</dc:creator>
  <cp:lastModifiedBy>Dominique Bell</cp:lastModifiedBy>
  <cp:revision>54</cp:revision>
  <dcterms:created xsi:type="dcterms:W3CDTF">2024-03-20T06:00:49Z</dcterms:created>
  <dcterms:modified xsi:type="dcterms:W3CDTF">2024-09-06T01:02:36Z</dcterms:modified>
</cp:coreProperties>
</file>