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2" r:id="rId2"/>
    <p:sldId id="377" r:id="rId3"/>
    <p:sldId id="279" r:id="rId4"/>
    <p:sldId id="261" r:id="rId5"/>
    <p:sldId id="262" r:id="rId6"/>
    <p:sldId id="258" r:id="rId7"/>
    <p:sldId id="374" r:id="rId8"/>
    <p:sldId id="263" r:id="rId9"/>
    <p:sldId id="284" r:id="rId10"/>
    <p:sldId id="303" r:id="rId11"/>
    <p:sldId id="304" r:id="rId12"/>
    <p:sldId id="309" r:id="rId13"/>
    <p:sldId id="308"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 id="{CEFA089A-73D2-0EF0-7934-D7C75D009026}" name="Elizabeth Costello" initials="EC" userId="S::elizabeth.costello@justice.qld.gov.au::c83f8cf1-53f0-481f-bb55-9923a90f94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97" autoAdjust="0"/>
  </p:normalViewPr>
  <p:slideViewPr>
    <p:cSldViewPr snapToGrid="0">
      <p:cViewPr varScale="1">
        <p:scale>
          <a:sx n="86" d="100"/>
          <a:sy n="86" d="100"/>
        </p:scale>
        <p:origin x="9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F8B5B-736E-4FF1-8893-76BB00A6A563}" type="datetimeFigureOut">
              <a:rPr lang="en-AU" smtClean="0"/>
              <a:t>6/12/2024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BC24C-0CF5-4676-AD0B-7921A43E7DA2}" type="slidenum">
              <a:rPr lang="en-AU" smtClean="0"/>
              <a:t>‹#›</a:t>
            </a:fld>
            <a:endParaRPr lang="en-AU"/>
          </a:p>
        </p:txBody>
      </p:sp>
    </p:spTree>
    <p:extLst>
      <p:ext uri="{BB962C8B-B14F-4D97-AF65-F5344CB8AC3E}">
        <p14:creationId xmlns:p14="http://schemas.microsoft.com/office/powerpoint/2010/main" val="423405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6E67988-2E05-32B2-6102-F8891470C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5632-3D57-879A-E425-C6B2DC176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the relevant GHS phone number and hours.</a:t>
            </a:r>
          </a:p>
          <a:p>
            <a:endParaRPr lang="en-AU" altLang="en-US" b="1" dirty="0"/>
          </a:p>
          <a:p>
            <a:r>
              <a:rPr lang="en-AU" altLang="en-US" b="1" dirty="0"/>
              <a:t>Speaker’s notes:</a:t>
            </a:r>
          </a:p>
          <a:p>
            <a:r>
              <a:rPr lang="en-AU" altLang="en-US" dirty="0"/>
              <a:t>If you or someone you know is experiencing gambling harm, you can seek help from our support services. We offer free and confidential counselling services to both the person experiencing gambling harm and the people close to them. You can seek this support either face-to-face, over the phone or online. Our counsellors will always provide non-judgmental support. We’ll talk about the reasons you’ve decided to seek help and make plans together for the changes we can make to your gambling, your relationships and your life. You can find our phone number and website on the screen.</a:t>
            </a:r>
          </a:p>
          <a:p>
            <a:endParaRPr lang="en-AU" altLang="en-US" dirty="0"/>
          </a:p>
        </p:txBody>
      </p:sp>
      <p:sp>
        <p:nvSpPr>
          <p:cNvPr id="41988" name="Slide Number Placeholder 3">
            <a:extLst>
              <a:ext uri="{FF2B5EF4-FFF2-40B4-BE49-F238E27FC236}">
                <a16:creationId xmlns:a16="http://schemas.microsoft.com/office/drawing/2014/main" id="{39806B6F-185D-615B-2710-2453611E6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FE53AF-E417-4FCB-8C73-CFE9F52F02D3}" type="slidenum">
              <a:rPr lang="en-AU" altLang="en-US" smtClean="0"/>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CA3CCA0-9B7C-7FF2-4631-262A769B0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B773E46-5F79-F7DF-357F-439FE4DFE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a:t>Note for presenter:</a:t>
            </a:r>
          </a:p>
          <a:p>
            <a:r>
              <a:rPr lang="en-AU" altLang="en-US"/>
              <a:t>Please include a list of some other local support services. </a:t>
            </a:r>
          </a:p>
          <a:p>
            <a:endParaRPr lang="en-AU" altLang="en-US" b="1"/>
          </a:p>
          <a:p>
            <a:r>
              <a:rPr lang="en-AU" altLang="en-US" b="1"/>
              <a:t>Speaker’s notes:</a:t>
            </a:r>
          </a:p>
          <a:p>
            <a:pPr eaLnBrk="1" hangingPunct="1">
              <a:spcBef>
                <a:spcPct val="0"/>
              </a:spcBef>
            </a:pPr>
            <a:r>
              <a:rPr lang="en-AU" altLang="en-US"/>
              <a:t>Sometimes, people gamble because there are other factors in their life that are causing them stress or difficulty. We’ve compiled a list of some of the other support services in our area, including services to help people experiencing mental health concerns, domestic and family violence, alcohol and other drug use, or financial difficulty. You can also speak to one of our counsellors and they can get you in touch with the other support you need.</a:t>
            </a:r>
          </a:p>
        </p:txBody>
      </p:sp>
      <p:sp>
        <p:nvSpPr>
          <p:cNvPr id="44036" name="Slide Number Placeholder 3">
            <a:extLst>
              <a:ext uri="{FF2B5EF4-FFF2-40B4-BE49-F238E27FC236}">
                <a16:creationId xmlns:a16="http://schemas.microsoft.com/office/drawing/2014/main" id="{356CDF86-F88E-578A-1A51-6C630C0BA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3F7ED7-6B82-4C1B-845D-17F7BCA13936}" type="slidenum">
              <a:rPr lang="en-AU" altLang="en-US" smtClean="0"/>
              <a:pPr/>
              <a:t>11</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Gambling Help Queensland provide 24/7 support for anyone affected by gambling across Queensland, through their free hotline displayed on screen. Find more information at the Gambling Help Queensland website.</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Gambling Help Online provide 24/7 free online support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marL="0" indent="0">
              <a:buFont typeface="Arial" panose="020B0604020202020204" pitchFamily="34" charset="0"/>
              <a:buNone/>
            </a:pPr>
            <a:r>
              <a:rPr lang="en-AU" altLang="en-US" dirty="0"/>
              <a:t>Gambling Help Queensland. (2024). </a:t>
            </a:r>
            <a:r>
              <a:rPr lang="en-AU" altLang="en-US" i="1" dirty="0"/>
              <a:t>Home. </a:t>
            </a:r>
            <a:r>
              <a:rPr lang="en-AU" altLang="en-US" dirty="0">
                <a:latin typeface="Arial Nova" panose="020B0504020202020204" pitchFamily="34" charset="0"/>
              </a:rPr>
              <a:t>www.gamblinghelpqld.org.au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latin typeface="Arial Nova" panose="020B0504020202020204" pitchFamily="34" charset="0"/>
            </a:endParaRP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12</a:t>
            </a:fld>
            <a:endParaRPr lang="en-AU" altLang="en-US"/>
          </a:p>
        </p:txBody>
      </p:sp>
    </p:spTree>
    <p:extLst>
      <p:ext uri="{BB962C8B-B14F-4D97-AF65-F5344CB8AC3E}">
        <p14:creationId xmlns:p14="http://schemas.microsoft.com/office/powerpoint/2010/main" val="194438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There are also various support groups available. Gamblers Anonymous Queensland provides group therapy and support across Queensland.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 by clicking the ‘Queensland meetings’ tab.</a:t>
            </a:r>
          </a:p>
          <a:p>
            <a:pPr eaLnBrk="1" hangingPunct="1">
              <a:spcBef>
                <a:spcPct val="0"/>
              </a:spcBef>
            </a:pPr>
            <a:endParaRPr lang="en-AU" altLang="en-US" dirty="0"/>
          </a:p>
          <a:p>
            <a:pPr eaLnBrk="1" hangingPunct="1">
              <a:spcBef>
                <a:spcPct val="0"/>
              </a:spcBef>
            </a:pPr>
            <a:r>
              <a:rPr lang="en-AU" altLang="en-US" dirty="0"/>
              <a:t>Similarly, Gam-Anon Queensland provides group therapy for people impacted by someone else’s gambling, including partners, family, friends and colleagues. Members can also meet either face-to-face or online. You can find more information at the website on screen.</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13</a:t>
            </a:fld>
            <a:endParaRPr lang="en-AU" altLang="en-US"/>
          </a:p>
        </p:txBody>
      </p:sp>
    </p:spTree>
    <p:extLst>
      <p:ext uri="{BB962C8B-B14F-4D97-AF65-F5344CB8AC3E}">
        <p14:creationId xmlns:p14="http://schemas.microsoft.com/office/powerpoint/2010/main" val="264905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14</a:t>
            </a:fld>
            <a:endParaRPr lang="en-AU"/>
          </a:p>
        </p:txBody>
      </p:sp>
    </p:spTree>
    <p:extLst>
      <p:ext uri="{BB962C8B-B14F-4D97-AF65-F5344CB8AC3E}">
        <p14:creationId xmlns:p14="http://schemas.microsoft.com/office/powerpoint/2010/main" val="30408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talk about gambling and older people. We’ll start by talking about a definition of gambling harm and the signs to keep an eye out for. Then, we’ll talk about the prevalence of gambling amongst older people in Queensland and common gambling behaviours in this age group. We’ll explore some of the common risk factors for experiencing gambling harm amongst people over age 55, watch a video from an older Queenslander who has lived experience of gambling harm and then talk about some tips for safer gambling and available support services.</a:t>
            </a:r>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2</a:t>
            </a:fld>
            <a:endParaRPr lang="en-AU"/>
          </a:p>
        </p:txBody>
      </p:sp>
    </p:spTree>
    <p:extLst>
      <p:ext uri="{BB962C8B-B14F-4D97-AF65-F5344CB8AC3E}">
        <p14:creationId xmlns:p14="http://schemas.microsoft.com/office/powerpoint/2010/main" val="224715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9D2C4AE-B496-2902-3353-E1808F9647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A8BEC3D-1360-52BF-51DE-3557CEB32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Gambling harm is a term used to describe the many ways that gambling can impact a person’s life. It refers to any negative impact that gambling can have on a person and the people close to them. It can include harm to a person’s health and wellbeing, their finances, their relationships, their culture, and their work or study. </a:t>
            </a:r>
          </a:p>
          <a:p>
            <a:pPr eaLnBrk="1" hangingPunct="1">
              <a:spcBef>
                <a:spcPct val="0"/>
              </a:spcBef>
            </a:pPr>
            <a:endParaRPr lang="en-AU" altLang="en-US" dirty="0"/>
          </a:p>
          <a:p>
            <a:pPr eaLnBrk="1" hangingPunct="1">
              <a:spcBef>
                <a:spcPct val="0"/>
              </a:spcBef>
            </a:pPr>
            <a:r>
              <a:rPr lang="en-AU" altLang="en-US" dirty="0"/>
              <a:t>Gambling harm can be experienced on a spectrum, ranging from minor or less frequent negative experiences to severe or ongoing impacts. It can be experienced by anybody, no matter how long a person has been gambling or how frequently. Gambling harm can even occur many years after a person’s actual gambling has stopped.</a:t>
            </a:r>
          </a:p>
          <a:p>
            <a:pPr eaLnBrk="1" hangingPunct="1">
              <a:spcBef>
                <a:spcPct val="0"/>
              </a:spcBef>
            </a:pPr>
            <a:endParaRPr lang="en-AU" altLang="en-US" dirty="0"/>
          </a:p>
          <a:p>
            <a:r>
              <a:rPr lang="en-AU" altLang="en-US" b="1" dirty="0"/>
              <a:t>References:</a:t>
            </a:r>
          </a:p>
          <a:p>
            <a:r>
              <a:rPr lang="en-AU" altLang="en-US" dirty="0">
                <a:latin typeface="Times New Roman" panose="02020603050405020304" pitchFamily="18" charset="0"/>
              </a:rPr>
              <a:t>Langham, E., Thorne, H., Browne, M., et al. (2015). Understanding gambling related harm: a proposed definition, conceptual framework, and taxonomy of harms. </a:t>
            </a:r>
            <a:r>
              <a:rPr lang="en-AU" altLang="en-US" i="1" dirty="0">
                <a:latin typeface="Times New Roman" panose="02020603050405020304" pitchFamily="18" charset="0"/>
              </a:rPr>
              <a:t>BMC Public Health</a:t>
            </a:r>
            <a:r>
              <a:rPr lang="en-AU" altLang="en-US" dirty="0">
                <a:latin typeface="Times New Roman" panose="02020603050405020304" pitchFamily="18" charset="0"/>
              </a:rPr>
              <a:t>, </a:t>
            </a:r>
            <a:r>
              <a:rPr lang="en-AU" altLang="en-US" i="1" dirty="0">
                <a:latin typeface="Times New Roman" panose="02020603050405020304" pitchFamily="18" charset="0"/>
              </a:rPr>
              <a:t>16</a:t>
            </a:r>
            <a:r>
              <a:rPr lang="en-AU" altLang="en-US" dirty="0">
                <a:latin typeface="Times New Roman" panose="02020603050405020304" pitchFamily="18" charset="0"/>
              </a:rPr>
              <a:t>(1). https://doi.org/10.1186/s12889-016-2747-0</a:t>
            </a:r>
          </a:p>
          <a:p>
            <a:endParaRPr lang="en-AU" altLang="en-US" dirty="0"/>
          </a:p>
        </p:txBody>
      </p:sp>
      <p:sp>
        <p:nvSpPr>
          <p:cNvPr id="23556" name="Slide Number Placeholder 3">
            <a:extLst>
              <a:ext uri="{FF2B5EF4-FFF2-40B4-BE49-F238E27FC236}">
                <a16:creationId xmlns:a16="http://schemas.microsoft.com/office/drawing/2014/main" id="{7DE98E7E-DA43-EAA5-5B8F-88145F26FB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3F91B5-4F36-4FC5-84E7-E58662F9FC1F}" type="slidenum">
              <a:rPr lang="en-AU" altLang="en-US" smtClean="0"/>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5BA9FB3-DA01-F689-2572-1F63B67490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1333B7A-DEC3-9F38-66AE-12F3435E0231}"/>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altLang="en-US" b="1" dirty="0"/>
              <a:t>Speaker’s notes:</a:t>
            </a:r>
          </a:p>
          <a:p>
            <a:pPr eaLnBrk="1" hangingPunct="1">
              <a:spcBef>
                <a:spcPct val="0"/>
              </a:spcBef>
              <a:defRPr/>
            </a:pPr>
            <a:r>
              <a:rPr lang="en-AU" altLang="en-US" dirty="0"/>
              <a:t>It </a:t>
            </a:r>
            <a:r>
              <a:rPr lang="en-AU" altLang="en-US" dirty="0">
                <a:solidFill>
                  <a:srgbClr val="524B48"/>
                </a:solidFill>
                <a:latin typeface="Metropolis-Regular"/>
              </a:rPr>
              <a:t>can be difficult to know if someone's gambling is harmful. It helps to understand some of the common signs of gambling harm so you can look out for it in yourself or someone you know. The common signs include financial signs, emotional signs, relationship signs, and health signs.</a:t>
            </a:r>
          </a:p>
          <a:p>
            <a:pPr eaLnBrk="1" hangingPunct="1">
              <a:spcBef>
                <a:spcPct val="0"/>
              </a:spcBef>
              <a:defRPr/>
            </a:pPr>
            <a:endParaRPr lang="en-AU" altLang="en-US" dirty="0">
              <a:solidFill>
                <a:srgbClr val="524B48"/>
              </a:solidFill>
              <a:latin typeface="Metropolis-Regular"/>
            </a:endParaRPr>
          </a:p>
          <a:p>
            <a:pPr eaLnBrk="1" hangingPunct="1">
              <a:spcBef>
                <a:spcPct val="0"/>
              </a:spcBef>
              <a:defRPr/>
            </a:pPr>
            <a:r>
              <a:rPr lang="en-AU" altLang="en-US" dirty="0">
                <a:solidFill>
                  <a:srgbClr val="524B48"/>
                </a:solidFill>
                <a:latin typeface="Metropolis-Regular"/>
              </a:rPr>
              <a:t>Financial signs include: having less money to spend on luxury items like holidays or electronics or spending less on non-gambling related entertainment like family outings and social activities; having decreased savings; borrowing or taking money from family or friends without their consent; spending less on family expenses like health care, education or insurance; struggling to buy basic items like food, housing, clothing or transport; or needing assistance to pay for bills from family, friends or welfare organisations.</a:t>
            </a:r>
          </a:p>
          <a:p>
            <a:pPr eaLnBrk="1" hangingPunct="1">
              <a:spcBef>
                <a:spcPct val="0"/>
              </a:spcBef>
              <a:defRPr/>
            </a:pPr>
            <a:endParaRPr lang="en-AU" altLang="en-US" dirty="0">
              <a:solidFill>
                <a:srgbClr val="524B48"/>
              </a:solidFill>
              <a:latin typeface="Metropolis-Regular"/>
            </a:endParaRPr>
          </a:p>
          <a:p>
            <a:pPr eaLnBrk="1" hangingPunct="1">
              <a:spcBef>
                <a:spcPct val="0"/>
              </a:spcBef>
              <a:defRPr/>
            </a:pPr>
            <a:r>
              <a:rPr lang="en-AU" altLang="en-US" dirty="0">
                <a:solidFill>
                  <a:srgbClr val="524B48"/>
                </a:solidFill>
                <a:latin typeface="Metropolis-Regular"/>
              </a:rPr>
              <a:t>Emotional signs include: seeming worried or distressed; struggling with self-worth or pride; seeming less interested in goals or plans for the future; reporting feeling hopeless, anxious or depressed; and struggling with suicidal thoughts.</a:t>
            </a:r>
          </a:p>
          <a:p>
            <a:pPr eaLnBrk="1" hangingPunct="1">
              <a:spcBef>
                <a:spcPct val="0"/>
              </a:spcBef>
              <a:defRPr/>
            </a:pPr>
            <a:endParaRPr lang="en-AU" altLang="en-US" dirty="0">
              <a:solidFill>
                <a:srgbClr val="524B48"/>
              </a:solidFill>
              <a:latin typeface="Metropolis-Regular"/>
            </a:endParaRPr>
          </a:p>
          <a:p>
            <a:pPr marL="457200" indent="-457200">
              <a:lnSpc>
                <a:spcPct val="200000"/>
              </a:lnSpc>
              <a:defRPr/>
            </a:pPr>
            <a:r>
              <a:rPr lang="en-AU" altLang="en-US" b="1" dirty="0"/>
              <a:t>References:</a:t>
            </a:r>
          </a:p>
          <a:p>
            <a:pPr>
              <a:defRPr/>
            </a:pPr>
            <a:r>
              <a:rPr lang="en-AU" dirty="0">
                <a:latin typeface="Times New Roman" panose="02020603050405020304" pitchFamily="18" charset="0"/>
              </a:rPr>
              <a:t>Langham, E., Thorne, H., Browne, M., et al. (2015). Understanding gambling related harm: a proposed definition, conceptual framework, and taxonomy of harms. </a:t>
            </a:r>
            <a:r>
              <a:rPr lang="en-AU" i="1" dirty="0">
                <a:latin typeface="Times New Roman" panose="02020603050405020304" pitchFamily="18" charset="0"/>
              </a:rPr>
              <a:t>BMC Public Health</a:t>
            </a:r>
            <a:r>
              <a:rPr lang="en-AU" dirty="0">
                <a:latin typeface="Times New Roman" panose="02020603050405020304" pitchFamily="18" charset="0"/>
              </a:rPr>
              <a:t>, </a:t>
            </a:r>
            <a:r>
              <a:rPr lang="en-AU" i="1" dirty="0">
                <a:latin typeface="Times New Roman" panose="02020603050405020304" pitchFamily="18" charset="0"/>
              </a:rPr>
              <a:t>16</a:t>
            </a:r>
            <a:r>
              <a:rPr lang="en-AU" dirty="0">
                <a:latin typeface="Times New Roman" panose="02020603050405020304" pitchFamily="18" charset="0"/>
              </a:rPr>
              <a:t>(1). https://doi.org/10.1186/s12889-016-2747-0</a:t>
            </a:r>
            <a:endParaRPr lang="en-AU" dirty="0">
              <a:solidFill>
                <a:srgbClr val="4A4A4A"/>
              </a:solidFill>
              <a:latin typeface="Karla" pitchFamily="2" charset="0"/>
            </a:endParaRPr>
          </a:p>
          <a:p>
            <a:pPr>
              <a:defRPr/>
            </a:pPr>
            <a:r>
              <a:rPr lang="en-AU" dirty="0">
                <a:solidFill>
                  <a:srgbClr val="4A4A4A"/>
                </a:solidFill>
                <a:latin typeface="Karla" pitchFamily="2" charset="0"/>
              </a:rPr>
              <a:t>Browne, M, Langham, E, Rawat, V, et al. (2016) </a:t>
            </a:r>
            <a:r>
              <a:rPr lang="en-AU" i="1" dirty="0">
                <a:solidFill>
                  <a:srgbClr val="4A4A4A"/>
                </a:solidFill>
                <a:latin typeface="Karla" pitchFamily="2" charset="0"/>
              </a:rPr>
              <a:t>Assessing gambling-related harm in Victoria: a public health perspective</a:t>
            </a:r>
            <a:r>
              <a:rPr lang="en-AU" dirty="0">
                <a:solidFill>
                  <a:srgbClr val="4A4A4A"/>
                </a:solidFill>
                <a:latin typeface="Karla" pitchFamily="2" charset="0"/>
              </a:rPr>
              <a:t>. Victorian Responsible Gambling Foundation, Melbourne.</a:t>
            </a:r>
            <a:endParaRPr lang="en-AU" altLang="en-US" dirty="0"/>
          </a:p>
        </p:txBody>
      </p:sp>
      <p:sp>
        <p:nvSpPr>
          <p:cNvPr id="25604" name="Slide Number Placeholder 3">
            <a:extLst>
              <a:ext uri="{FF2B5EF4-FFF2-40B4-BE49-F238E27FC236}">
                <a16:creationId xmlns:a16="http://schemas.microsoft.com/office/drawing/2014/main" id="{9A563957-31C9-54C7-D40B-E861835572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189997-E71E-4F46-8258-1A58C08AF52F}" type="slidenum">
              <a:rPr lang="en-AU" altLang="en-US" smtClean="0"/>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DC75AEC-BA1D-0584-CF24-0EBAD83CD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2425267-1939-8C46-E1D1-74B2FB37A6BD}"/>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AU" altLang="en-US" b="1" dirty="0"/>
              <a:t>Speaker’s notes:</a:t>
            </a:r>
          </a:p>
          <a:p>
            <a:pPr eaLnBrk="1" hangingPunct="1">
              <a:spcBef>
                <a:spcPct val="0"/>
              </a:spcBef>
              <a:defRPr/>
            </a:pPr>
            <a:r>
              <a:rPr lang="en-AU" altLang="en-US" dirty="0"/>
              <a:t>Relationship signs – dishonestly communicating with others, including lying about or hiding gambling; reducing the quality and amount of time spent with others, including spending less time at family or social events; and becoming disengaged, withdrawn or neglectful of relationship responsibilities.</a:t>
            </a:r>
          </a:p>
          <a:p>
            <a:pPr eaLnBrk="1" hangingPunct="1">
              <a:spcBef>
                <a:spcPct val="0"/>
              </a:spcBef>
              <a:defRPr/>
            </a:pPr>
            <a:endParaRPr lang="en-AU" altLang="en-US" dirty="0"/>
          </a:p>
          <a:p>
            <a:pPr eaLnBrk="1" hangingPunct="1">
              <a:spcBef>
                <a:spcPct val="0"/>
              </a:spcBef>
              <a:defRPr/>
            </a:pPr>
            <a:r>
              <a:rPr lang="en-AU" altLang="en-US" dirty="0"/>
              <a:t>Health signs – making changes to diet, like choosing more takeout or junk food options; doing less physical activity; experiencing struggles with their sleep, either through reduced quality of sleep, time spent asleep or trouble getting to sleep; and smoking, drinking alcohol or using drugs more often.</a:t>
            </a:r>
          </a:p>
          <a:p>
            <a:pPr eaLnBrk="1" hangingPunct="1">
              <a:spcBef>
                <a:spcPct val="0"/>
              </a:spcBef>
              <a:defRPr/>
            </a:pPr>
            <a:endParaRPr lang="en-AU" altLang="en-US" dirty="0"/>
          </a:p>
          <a:p>
            <a:pPr marL="457200" indent="-457200">
              <a:lnSpc>
                <a:spcPct val="200000"/>
              </a:lnSpc>
              <a:defRPr/>
            </a:pPr>
            <a:r>
              <a:rPr lang="en-AU" altLang="en-US" b="1" dirty="0"/>
              <a:t>References:</a:t>
            </a:r>
          </a:p>
          <a:p>
            <a:pPr>
              <a:defRPr/>
            </a:pPr>
            <a:r>
              <a:rPr lang="en-AU" dirty="0">
                <a:latin typeface="Times New Roman" panose="02020603050405020304" pitchFamily="18" charset="0"/>
              </a:rPr>
              <a:t>Langham, E., Thorne, H., Browne, M., et al. (2015). Understanding gambling related harm: a proposed definition, conceptual framework, and taxonomy of harms. </a:t>
            </a:r>
            <a:r>
              <a:rPr lang="en-AU" i="1" dirty="0">
                <a:latin typeface="Times New Roman" panose="02020603050405020304" pitchFamily="18" charset="0"/>
              </a:rPr>
              <a:t>BMC Public Health</a:t>
            </a:r>
            <a:r>
              <a:rPr lang="en-AU" dirty="0">
                <a:latin typeface="Times New Roman" panose="02020603050405020304" pitchFamily="18" charset="0"/>
              </a:rPr>
              <a:t>, </a:t>
            </a:r>
            <a:r>
              <a:rPr lang="en-AU" i="1" dirty="0">
                <a:latin typeface="Times New Roman" panose="02020603050405020304" pitchFamily="18" charset="0"/>
              </a:rPr>
              <a:t>16</a:t>
            </a:r>
            <a:r>
              <a:rPr lang="en-AU" dirty="0">
                <a:latin typeface="Times New Roman" panose="02020603050405020304" pitchFamily="18" charset="0"/>
              </a:rPr>
              <a:t>(1). https://doi.org/10.1186/s12889-016-2747-0</a:t>
            </a:r>
            <a:endParaRPr lang="en-AU" dirty="0">
              <a:solidFill>
                <a:srgbClr val="4A4A4A"/>
              </a:solidFill>
              <a:latin typeface="Karla" pitchFamily="2" charset="0"/>
            </a:endParaRPr>
          </a:p>
          <a:p>
            <a:pPr>
              <a:defRPr/>
            </a:pPr>
            <a:r>
              <a:rPr lang="en-AU" dirty="0">
                <a:solidFill>
                  <a:srgbClr val="4A4A4A"/>
                </a:solidFill>
                <a:latin typeface="Karla" pitchFamily="2" charset="0"/>
              </a:rPr>
              <a:t>Browne, M, Langham, E, Rawat, V, et al. (2016) </a:t>
            </a:r>
            <a:r>
              <a:rPr lang="en-AU" i="1" dirty="0">
                <a:solidFill>
                  <a:srgbClr val="4A4A4A"/>
                </a:solidFill>
                <a:latin typeface="Karla" pitchFamily="2" charset="0"/>
              </a:rPr>
              <a:t>Assessing gambling-related harm in Victoria: a public health perspective</a:t>
            </a:r>
            <a:r>
              <a:rPr lang="en-AU" dirty="0">
                <a:solidFill>
                  <a:srgbClr val="4A4A4A"/>
                </a:solidFill>
                <a:latin typeface="Karla" pitchFamily="2" charset="0"/>
              </a:rPr>
              <a:t>. Victorian Responsible Gambling Foundation, Melbourne.</a:t>
            </a:r>
            <a:endParaRPr lang="en-AU" altLang="en-US" dirty="0"/>
          </a:p>
        </p:txBody>
      </p:sp>
      <p:sp>
        <p:nvSpPr>
          <p:cNvPr id="27652" name="Slide Number Placeholder 3">
            <a:extLst>
              <a:ext uri="{FF2B5EF4-FFF2-40B4-BE49-F238E27FC236}">
                <a16:creationId xmlns:a16="http://schemas.microsoft.com/office/drawing/2014/main" id="{183212E2-D500-A952-C462-355469083E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121937-4932-4B46-9639-5CC6B9415D78}" type="slidenum">
              <a:rPr lang="en-AU" altLang="en-US" smtClean="0"/>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Now, let’s talk about gambling amongst older people. According to the Queensland Gambling Survey 2023, people over 55 years were more likely to gamble than younger people, particularly on lottery products, instant scratch tickets and art union tickets. While older people who gamble were generally less likely to play the pokies than younger people, those that do tended to play more frequently than younger age groups and were much more likely to play in a club, rather than a pub or at the casino.</a:t>
            </a:r>
          </a:p>
          <a:p>
            <a:endParaRPr lang="en-AU" dirty="0"/>
          </a:p>
          <a:p>
            <a:pPr eaLnBrk="1" hangingPunct="1">
              <a:spcBef>
                <a:spcPct val="0"/>
              </a:spcBef>
            </a:pPr>
            <a:r>
              <a:rPr lang="en-AU" altLang="en-US" b="1" dirty="0"/>
              <a:t>References:</a:t>
            </a:r>
            <a:endParaRPr lang="en-AU" altLang="en-US" dirty="0"/>
          </a:p>
          <a:p>
            <a:pPr eaLnBrk="1" hangingPunct="1">
              <a:spcBef>
                <a:spcPct val="0"/>
              </a:spcBef>
            </a:pPr>
            <a:r>
              <a:rPr lang="en-AU" altLang="en-US" dirty="0"/>
              <a:t>Queensland Government. (2024). </a:t>
            </a:r>
            <a:r>
              <a:rPr lang="en-AU" altLang="en-US" i="1" dirty="0"/>
              <a:t>Queensland Gambling Survey 2023</a:t>
            </a:r>
            <a:r>
              <a:rPr lang="en-AU" altLang="en-US" dirty="0"/>
              <a:t>. https://www.publications.qld.gov.au/dataset/liquor-and-gambling-research</a:t>
            </a:r>
          </a:p>
          <a:p>
            <a:endParaRPr lang="en-AU" dirty="0"/>
          </a:p>
        </p:txBody>
      </p:sp>
      <p:sp>
        <p:nvSpPr>
          <p:cNvPr id="4" name="Slide Number Placeholder 3"/>
          <p:cNvSpPr>
            <a:spLocks noGrp="1"/>
          </p:cNvSpPr>
          <p:nvPr>
            <p:ph type="sldNum" sz="quarter" idx="5"/>
          </p:nvPr>
        </p:nvSpPr>
        <p:spPr/>
        <p:txBody>
          <a:bodyPr/>
          <a:lstStyle/>
          <a:p>
            <a:fld id="{39FBC24C-0CF5-4676-AD0B-7921A43E7DA2}" type="slidenum">
              <a:rPr lang="en-AU" smtClean="0"/>
              <a:t>6</a:t>
            </a:fld>
            <a:endParaRPr lang="en-AU"/>
          </a:p>
        </p:txBody>
      </p:sp>
    </p:spTree>
    <p:extLst>
      <p:ext uri="{BB962C8B-B14F-4D97-AF65-F5344CB8AC3E}">
        <p14:creationId xmlns:p14="http://schemas.microsoft.com/office/powerpoint/2010/main" val="256390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Older people are more likely to gamble for several reasons, which can make them at risk of experiencing gambling harm. This can include gambling as a coping mechanism to deal with major life changes (like retirement, the loss of a loved one, or physical pain); to relieve boredom, social isolation and loneliness; excitement or stimulation; physical limitations or mobility issues which can prevent older adults from engaging in other activities they once enjoyed; limited financial resources from living on a fixed income or retirement funds; and ease of access </a:t>
            </a:r>
            <a:r>
              <a:rPr lang="en-AU" u="none" dirty="0"/>
              <a:t>and attractiveness of gambling venues (like </a:t>
            </a:r>
            <a:r>
              <a:rPr lang="en-AU" b="0" i="0" dirty="0">
                <a:solidFill>
                  <a:srgbClr val="505050"/>
                </a:solidFill>
                <a:effectLst/>
                <a:latin typeface="Cabin"/>
              </a:rPr>
              <a:t>cheap meals for seniors, free entertainment geared toward an older audience, and free shuttle buses to and from venues). </a:t>
            </a:r>
            <a:endParaRPr lang="en-AU" dirty="0"/>
          </a:p>
          <a:p>
            <a:endParaRPr lang="en-AU" dirty="0"/>
          </a:p>
          <a:p>
            <a:r>
              <a:rPr lang="en-AU" b="1" dirty="0"/>
              <a:t>References:</a:t>
            </a:r>
          </a:p>
          <a:p>
            <a:r>
              <a:rPr lang="en-AU" b="0" i="0" dirty="0">
                <a:solidFill>
                  <a:srgbClr val="333333"/>
                </a:solidFill>
                <a:effectLst/>
                <a:latin typeface="-apple-system"/>
              </a:rPr>
              <a:t>Johnson, R.H., Pitt, H., Randle, M. et al. (2023). A scoping review of the individual, socio-cultural, environmental and commercial determinants of gambling for older adults: implications for public health research and harm prevention. </a:t>
            </a:r>
            <a:r>
              <a:rPr lang="en-AU" b="0" i="1" dirty="0">
                <a:solidFill>
                  <a:srgbClr val="333333"/>
                </a:solidFill>
                <a:effectLst/>
                <a:latin typeface="-apple-system"/>
              </a:rPr>
              <a:t>BMC Public Health</a:t>
            </a:r>
            <a:r>
              <a:rPr lang="en-AU" b="0" i="0" dirty="0">
                <a:solidFill>
                  <a:srgbClr val="333333"/>
                </a:solidFill>
                <a:effectLst/>
                <a:latin typeface="-apple-system"/>
              </a:rPr>
              <a:t> </a:t>
            </a:r>
            <a:r>
              <a:rPr lang="en-AU" b="1" i="0" dirty="0">
                <a:solidFill>
                  <a:srgbClr val="333333"/>
                </a:solidFill>
                <a:effectLst/>
                <a:latin typeface="-apple-system"/>
              </a:rPr>
              <a:t>23</a:t>
            </a:r>
            <a:r>
              <a:rPr lang="en-AU" b="0" i="0" dirty="0">
                <a:solidFill>
                  <a:srgbClr val="333333"/>
                </a:solidFill>
                <a:effectLst/>
                <a:latin typeface="-apple-system"/>
              </a:rPr>
              <a:t>, 362. https://doi.org/10.1186/s12889-022-14930-y</a:t>
            </a:r>
            <a:endParaRPr lang="en-AU" dirty="0"/>
          </a:p>
        </p:txBody>
      </p:sp>
      <p:sp>
        <p:nvSpPr>
          <p:cNvPr id="4" name="Slide Number Placeholder 3"/>
          <p:cNvSpPr>
            <a:spLocks noGrp="1"/>
          </p:cNvSpPr>
          <p:nvPr>
            <p:ph type="sldNum" sz="quarter" idx="5"/>
          </p:nvPr>
        </p:nvSpPr>
        <p:spPr/>
        <p:txBody>
          <a:bodyPr/>
          <a:lstStyle/>
          <a:p>
            <a:fld id="{39FBC24C-0CF5-4676-AD0B-7921A43E7DA2}" type="slidenum">
              <a:rPr lang="en-AU" smtClean="0"/>
              <a:t>7</a:t>
            </a:fld>
            <a:endParaRPr lang="en-AU"/>
          </a:p>
        </p:txBody>
      </p:sp>
    </p:spTree>
    <p:extLst>
      <p:ext uri="{BB962C8B-B14F-4D97-AF65-F5344CB8AC3E}">
        <p14:creationId xmlns:p14="http://schemas.microsoft.com/office/powerpoint/2010/main" val="151485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31909A5-9E91-C49E-3EE2-A88C7243D6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D772EEB-6E38-38B2-4788-6507471752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a:t>Speaker’s notes:</a:t>
            </a:r>
          </a:p>
          <a:p>
            <a:pPr eaLnBrk="1" hangingPunct="1">
              <a:spcBef>
                <a:spcPct val="0"/>
              </a:spcBef>
            </a:pPr>
            <a:r>
              <a:rPr lang="en-AU" altLang="en-US"/>
              <a:t>It can help to understand what gambling harm looks and feels like by hearing it from someone who has experienced it. Louise is a mother and grandmother who lives in Hervey Bay in Queensland. This is her story. </a:t>
            </a:r>
          </a:p>
          <a:p>
            <a:pPr eaLnBrk="1" hangingPunct="1">
              <a:spcBef>
                <a:spcPct val="0"/>
              </a:spcBef>
            </a:pPr>
            <a:endParaRPr lang="en-AU" altLang="en-US"/>
          </a:p>
          <a:p>
            <a:pPr eaLnBrk="1" hangingPunct="1">
              <a:spcBef>
                <a:spcPct val="0"/>
              </a:spcBef>
            </a:pPr>
            <a:r>
              <a:rPr lang="en-AU" altLang="en-US" b="1"/>
              <a:t>References:</a:t>
            </a:r>
            <a:endParaRPr lang="en-AU" altLang="en-US"/>
          </a:p>
          <a:p>
            <a:pPr eaLnBrk="1" hangingPunct="1">
              <a:spcBef>
                <a:spcPct val="0"/>
              </a:spcBef>
            </a:pPr>
            <a:r>
              <a:rPr lang="en-AU" altLang="en-US"/>
              <a:t>Office of Liquor and Gaming Regulation. (2021). </a:t>
            </a:r>
            <a:r>
              <a:rPr lang="en-AU" altLang="en-US" i="1"/>
              <a:t>'When gambling took over...' Louise. </a:t>
            </a:r>
            <a:r>
              <a:rPr lang="en-AU" altLang="en-US"/>
              <a:t>https://www.youtube.com/watch?v=fQ0GD0_SzCk</a:t>
            </a:r>
          </a:p>
        </p:txBody>
      </p:sp>
      <p:sp>
        <p:nvSpPr>
          <p:cNvPr id="31748" name="Slide Number Placeholder 3">
            <a:extLst>
              <a:ext uri="{FF2B5EF4-FFF2-40B4-BE49-F238E27FC236}">
                <a16:creationId xmlns:a16="http://schemas.microsoft.com/office/drawing/2014/main" id="{D74D494C-B667-A07D-646B-880A04498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94A9BF-52DB-497B-83CD-96B7A95597F5}" type="slidenum">
              <a:rPr lang="en-AU" altLang="en-US" smtClean="0"/>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3190725-47DB-DFC2-B40C-E5B9E190AB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A6D9DFC-A9C2-03B8-4AC7-C76461799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These strategies can help you avoid gambling harm and practice safer gambling. </a:t>
            </a:r>
          </a:p>
          <a:p>
            <a:pPr eaLnBrk="1" hangingPunct="1">
              <a:spcBef>
                <a:spcPct val="0"/>
              </a:spcBef>
            </a:pPr>
            <a:endParaRPr lang="en-AU" altLang="en-US" dirty="0"/>
          </a:p>
          <a:p>
            <a:pPr eaLnBrk="1" hangingPunct="1">
              <a:spcBef>
                <a:spcPct val="0"/>
              </a:spcBef>
            </a:pPr>
            <a:r>
              <a:rPr lang="en-AU" altLang="en-US" dirty="0"/>
              <a:t>Tip 1: Understand the risk.</a:t>
            </a:r>
          </a:p>
          <a:p>
            <a:pPr eaLnBrk="1" hangingPunct="1">
              <a:spcBef>
                <a:spcPct val="0"/>
              </a:spcBef>
            </a:pPr>
            <a:r>
              <a:rPr lang="en-AU" altLang="en-US" dirty="0">
                <a:solidFill>
                  <a:srgbClr val="524B48"/>
                </a:solidFill>
                <a:latin typeface="Metropolis-Regular"/>
              </a:rPr>
              <a:t>When we’re honest with ourselves about the risks of gambling, it’s easier to understand that the likelihood of winning isn’t very high. Remember the gambling industry exists to make a profit. There is a high chance you will lose, and the odds will always be in the house’s favour. </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2: Set limits with your money.</a:t>
            </a:r>
          </a:p>
          <a:p>
            <a:pPr eaLnBrk="1" hangingPunct="1">
              <a:spcBef>
                <a:spcPct val="0"/>
              </a:spcBef>
            </a:pPr>
            <a:r>
              <a:rPr lang="en-AU" altLang="en-US" dirty="0">
                <a:solidFill>
                  <a:srgbClr val="524B48"/>
                </a:solidFill>
                <a:latin typeface="Metropolis-Regular"/>
              </a:rPr>
              <a:t>Decide in advance the amount of money you will spend on gambling per week or month. Keep an eye on your current and past spending. Try to look for patterns or trends.</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3: Set limits with your time. </a:t>
            </a:r>
          </a:p>
          <a:p>
            <a:pPr eaLnBrk="1" hangingPunct="1">
              <a:spcBef>
                <a:spcPct val="0"/>
              </a:spcBef>
            </a:pPr>
            <a:r>
              <a:rPr lang="en-AU" altLang="en-US" dirty="0">
                <a:solidFill>
                  <a:srgbClr val="524B48"/>
                </a:solidFill>
                <a:latin typeface="Metropolis-Regular"/>
              </a:rPr>
              <a:t>It can be easy to lose track of time. Set start times and finish times for when you will gamble. Choose an ideal duration for play. Set a timer to remind you to stop or take a break in play.</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4: Only gamble with a clear mind.</a:t>
            </a:r>
          </a:p>
          <a:p>
            <a:pPr eaLnBrk="1" hangingPunct="1">
              <a:spcBef>
                <a:spcPct val="0"/>
              </a:spcBef>
            </a:pPr>
            <a:r>
              <a:rPr lang="en-AU" altLang="en-US" dirty="0">
                <a:solidFill>
                  <a:srgbClr val="524B48"/>
                </a:solidFill>
                <a:latin typeface="Metropolis-Regular"/>
              </a:rPr>
              <a:t>Sometimes when we’re having fun, we can be tempted to gamble while drinking or using drugs. But this can be dangerous as it changes the way we make decisions. Likewise, try not to gamble when you’re feeling down, stressed or bored as this can also lead us to make different choices.</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5: Maintain balance in your life.</a:t>
            </a:r>
          </a:p>
          <a:p>
            <a:pPr eaLnBrk="1" hangingPunct="1">
              <a:spcBef>
                <a:spcPct val="0"/>
              </a:spcBef>
            </a:pPr>
            <a:r>
              <a:rPr lang="en-AU" altLang="en-US" dirty="0">
                <a:solidFill>
                  <a:srgbClr val="524B48"/>
                </a:solidFill>
                <a:latin typeface="Metropolis-Regular"/>
              </a:rPr>
              <a:t>Remember that gambling shouldn’t take up all of your time. It is important to balance your time with other important things in your life, like spending time with friends and family, playing a sport or starting a creative project. If you find that your gambling is taking up too much of your time or you’re spending less time partaking in other important parts of your life, it might be time to seek help.</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Gambling Help Queensland. (2024). </a:t>
            </a:r>
            <a:r>
              <a:rPr lang="en-AU" altLang="en-US" i="1" dirty="0"/>
              <a:t>Tips for Safer Gambling</a:t>
            </a:r>
            <a:r>
              <a:rPr lang="en-AU" altLang="en-US" dirty="0"/>
              <a:t>. https://www.gamblinghelpqld.org.au/tips-to-avoid-risky-gambling </a:t>
            </a:r>
          </a:p>
          <a:p>
            <a:pPr eaLnBrk="1" hangingPunct="1">
              <a:spcBef>
                <a:spcPct val="0"/>
              </a:spcBef>
            </a:pPr>
            <a:r>
              <a:rPr lang="en-AU" altLang="en-US" dirty="0"/>
              <a:t>Multnomah County. (2024). </a:t>
            </a:r>
            <a:r>
              <a:rPr lang="en-AU" altLang="en-US" i="1" dirty="0"/>
              <a:t>10 Tips for Safer Gambling. </a:t>
            </a:r>
            <a:r>
              <a:rPr lang="en-AU" altLang="en-US" dirty="0"/>
              <a:t>https://www.multco.us/behavioral-health/10-tips-safer-gambling</a:t>
            </a:r>
          </a:p>
          <a:p>
            <a:pPr eaLnBrk="1" hangingPunct="1">
              <a:spcBef>
                <a:spcPct val="0"/>
              </a:spcBef>
            </a:pPr>
            <a:r>
              <a:rPr lang="en-AU" altLang="en-US" dirty="0"/>
              <a:t>Responsible Gambling Council. (2024). </a:t>
            </a:r>
            <a:r>
              <a:rPr lang="en-AU" altLang="en-US" i="1" dirty="0"/>
              <a:t>Take a Safer Approach to Gambling: How to take precautions from the risks of gambling (especially online). </a:t>
            </a:r>
            <a:r>
              <a:rPr lang="en-AU" altLang="en-US" dirty="0"/>
              <a:t>https://www.responsiblegambling.org/for-the-public/safer-play/safer-gambling-tips/</a:t>
            </a:r>
          </a:p>
          <a:p>
            <a:pPr eaLnBrk="1" hangingPunct="1">
              <a:spcBef>
                <a:spcPct val="0"/>
              </a:spcBef>
            </a:pPr>
            <a:endParaRPr lang="en-AU" altLang="en-US" dirty="0"/>
          </a:p>
        </p:txBody>
      </p:sp>
      <p:sp>
        <p:nvSpPr>
          <p:cNvPr id="33796" name="Slide Number Placeholder 3">
            <a:extLst>
              <a:ext uri="{FF2B5EF4-FFF2-40B4-BE49-F238E27FC236}">
                <a16:creationId xmlns:a16="http://schemas.microsoft.com/office/drawing/2014/main" id="{C506C855-7E1F-2A1F-7A12-C67D3974F2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14F084D-FA5D-474A-B867-ACD37F6C085B}" type="slidenum">
              <a:rPr lang="en-AU" altLang="en-US" smtClean="0"/>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B971-8E03-91D3-3A58-B482FA701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F20A8FF-9A64-810C-31F0-246B4E73A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4C3C379-C251-3CEE-2762-81511E7CAD89}"/>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5" name="Footer Placeholder 4">
            <a:extLst>
              <a:ext uri="{FF2B5EF4-FFF2-40B4-BE49-F238E27FC236}">
                <a16:creationId xmlns:a16="http://schemas.microsoft.com/office/drawing/2014/main" id="{514E486D-4645-48E0-5EA4-27672AE5D5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BCA28C-1339-508F-5E90-EF5683CD28E4}"/>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0734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CC9E-A94A-7B6D-2934-94B6923A193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ABF4624-8428-E65A-8F5A-DD2B9AFD27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190DFF-6B12-CFBD-01C8-D9C8A3DA02E2}"/>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5" name="Footer Placeholder 4">
            <a:extLst>
              <a:ext uri="{FF2B5EF4-FFF2-40B4-BE49-F238E27FC236}">
                <a16:creationId xmlns:a16="http://schemas.microsoft.com/office/drawing/2014/main" id="{11FFBE03-E09A-0DF7-4B54-20D4ED8F2F6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6AE815D-2519-7E08-2009-78134CFF99D1}"/>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54418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3E4440-13B7-6828-2FD0-7E791B2209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162052-A2D5-BA5F-4EF9-188B21D92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A42097F-415D-1DF2-6903-9D1793803F50}"/>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5" name="Footer Placeholder 4">
            <a:extLst>
              <a:ext uri="{FF2B5EF4-FFF2-40B4-BE49-F238E27FC236}">
                <a16:creationId xmlns:a16="http://schemas.microsoft.com/office/drawing/2014/main" id="{42A712E3-C361-BEA8-6998-CBBCA8CE210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210314-FC76-FED1-611A-79AB7E611D36}"/>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341867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4D5E-AD53-8831-2D50-B509AF7300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F4E4B39-AF6D-D56C-BBE5-33FEBBEDB9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3421BD-BE23-856F-67C4-39ED6C1A2367}"/>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5" name="Footer Placeholder 4">
            <a:extLst>
              <a:ext uri="{FF2B5EF4-FFF2-40B4-BE49-F238E27FC236}">
                <a16:creationId xmlns:a16="http://schemas.microsoft.com/office/drawing/2014/main" id="{F09796B4-05DC-4004-35FA-C9CD813879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05C88BC-555B-E07E-D66E-AF4F28AD8857}"/>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42842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C4ED-861C-584E-A51F-676CEB7386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BB0D607-5C02-F347-45B8-FA6159AC7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24FB9-1C07-9EFE-1A15-7145F5A8AD1A}"/>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5" name="Footer Placeholder 4">
            <a:extLst>
              <a:ext uri="{FF2B5EF4-FFF2-40B4-BE49-F238E27FC236}">
                <a16:creationId xmlns:a16="http://schemas.microsoft.com/office/drawing/2014/main" id="{0CDF392B-2D4F-2979-27AB-1974B66083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AFC4DB-983A-B86B-D760-66449B07C3C5}"/>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88972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548F-9E71-32A5-4871-00D6DBCC55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4F506A-46BA-5720-0ACB-948380F9CF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EBB87F7-87DD-7F52-E0D7-4495E15CE8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A8A75DA-6028-2FE3-382F-B26006684D1D}"/>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6" name="Footer Placeholder 5">
            <a:extLst>
              <a:ext uri="{FF2B5EF4-FFF2-40B4-BE49-F238E27FC236}">
                <a16:creationId xmlns:a16="http://schemas.microsoft.com/office/drawing/2014/main" id="{5C65D2FC-A9D0-3914-2694-3A24235F4A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CDF9011-5F31-F37B-55A3-11916208B94A}"/>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13083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142C-A7CF-B1A9-4681-5F9131E7F9C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980597A-021B-E854-F3D6-05D3402A8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D9D209-EAF3-DA74-6805-4392B19F1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A1522C4-5C19-5658-1041-847F0BF1E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DCC08-596A-21C0-1FAF-D12BFCEDCA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23927AB-B4E0-038B-F096-7C55BCB0FEF6}"/>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8" name="Footer Placeholder 7">
            <a:extLst>
              <a:ext uri="{FF2B5EF4-FFF2-40B4-BE49-F238E27FC236}">
                <a16:creationId xmlns:a16="http://schemas.microsoft.com/office/drawing/2014/main" id="{E3E8FB38-491C-B580-5913-43539C14159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8BEF6E7-2B43-31C9-CCF5-A443022FFE76}"/>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208920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55C5-66F5-FB98-36C1-CA03032CEC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A29883A-7A0C-6BE9-68C7-EAD918E10910}"/>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4" name="Footer Placeholder 3">
            <a:extLst>
              <a:ext uri="{FF2B5EF4-FFF2-40B4-BE49-F238E27FC236}">
                <a16:creationId xmlns:a16="http://schemas.microsoft.com/office/drawing/2014/main" id="{47F1D01F-9483-B6C9-1FF1-E33287D7776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95A66E0-293F-2E32-D11A-3E0698269CD9}"/>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226490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F9A08-9F70-2529-1D6D-72C8FF1914A1}"/>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3" name="Footer Placeholder 2">
            <a:extLst>
              <a:ext uri="{FF2B5EF4-FFF2-40B4-BE49-F238E27FC236}">
                <a16:creationId xmlns:a16="http://schemas.microsoft.com/office/drawing/2014/main" id="{C6D7F85A-345C-0768-E703-F082B4DDA5A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580740A-F1D5-51E0-24AF-0DD4EBEA7FD3}"/>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96757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E4E4-5790-F3A6-A59E-766FB21BD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1B8B4DA-1DF4-F019-41BA-C5B6E87DB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B1765B8-EF0D-8F4D-53FE-666FD76F1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9297A-97F1-1F8A-F292-F03B073E1D0A}"/>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6" name="Footer Placeholder 5">
            <a:extLst>
              <a:ext uri="{FF2B5EF4-FFF2-40B4-BE49-F238E27FC236}">
                <a16:creationId xmlns:a16="http://schemas.microsoft.com/office/drawing/2014/main" id="{A58FEF9F-3009-24CA-B316-647D99424A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D05F0F-73C0-F2AD-5447-381D0D43A734}"/>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155302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F0DA-E674-A173-2B63-EA33D8147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75CD321-1B63-DF21-F667-4067BC2DE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8B34579-1F25-686E-AC71-8EC520527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C60B2-788E-1136-4AB7-A8F800EC41E7}"/>
              </a:ext>
            </a:extLst>
          </p:cNvPr>
          <p:cNvSpPr>
            <a:spLocks noGrp="1"/>
          </p:cNvSpPr>
          <p:nvPr>
            <p:ph type="dt" sz="half" idx="10"/>
          </p:nvPr>
        </p:nvSpPr>
        <p:spPr/>
        <p:txBody>
          <a:bodyPr/>
          <a:lstStyle/>
          <a:p>
            <a:fld id="{8D8348AE-DC09-41A4-A0FA-DB700E5CF8AC}" type="datetimeFigureOut">
              <a:rPr lang="en-AU" smtClean="0"/>
              <a:t>6/12/2024</a:t>
            </a:fld>
            <a:endParaRPr lang="en-AU"/>
          </a:p>
        </p:txBody>
      </p:sp>
      <p:sp>
        <p:nvSpPr>
          <p:cNvPr id="6" name="Footer Placeholder 5">
            <a:extLst>
              <a:ext uri="{FF2B5EF4-FFF2-40B4-BE49-F238E27FC236}">
                <a16:creationId xmlns:a16="http://schemas.microsoft.com/office/drawing/2014/main" id="{7A3FF322-2BC3-59C3-EA4E-557AD535D0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5A16595-D3FC-54C6-8C99-FBAA6765B41C}"/>
              </a:ext>
            </a:extLst>
          </p:cNvPr>
          <p:cNvSpPr>
            <a:spLocks noGrp="1"/>
          </p:cNvSpPr>
          <p:nvPr>
            <p:ph type="sldNum" sz="quarter" idx="12"/>
          </p:nvPr>
        </p:nvSpPr>
        <p:spPr/>
        <p:txBody>
          <a:bodyPr/>
          <a:lstStyle/>
          <a:p>
            <a:fld id="{BC272C3A-4D44-4C89-AC7D-1845D30F1D22}" type="slidenum">
              <a:rPr lang="en-AU" smtClean="0"/>
              <a:t>‹#›</a:t>
            </a:fld>
            <a:endParaRPr lang="en-AU"/>
          </a:p>
        </p:txBody>
      </p:sp>
    </p:spTree>
    <p:extLst>
      <p:ext uri="{BB962C8B-B14F-4D97-AF65-F5344CB8AC3E}">
        <p14:creationId xmlns:p14="http://schemas.microsoft.com/office/powerpoint/2010/main" val="44385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C26B6-FD1A-D905-B186-E8763796A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6B8043-CEAC-3B91-4171-23944682B5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99E72E1-D60B-9219-F6E2-A26FAFB00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348AE-DC09-41A4-A0FA-DB700E5CF8AC}" type="datetimeFigureOut">
              <a:rPr lang="en-AU" smtClean="0"/>
              <a:t>6/12/2024</a:t>
            </a:fld>
            <a:endParaRPr lang="en-AU"/>
          </a:p>
        </p:txBody>
      </p:sp>
      <p:sp>
        <p:nvSpPr>
          <p:cNvPr id="5" name="Footer Placeholder 4">
            <a:extLst>
              <a:ext uri="{FF2B5EF4-FFF2-40B4-BE49-F238E27FC236}">
                <a16:creationId xmlns:a16="http://schemas.microsoft.com/office/drawing/2014/main" id="{73703AFE-6283-4279-96FA-26F77928D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698B26D-ACE2-E960-67F8-49F1308C7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2C3A-4D44-4C89-AC7D-1845D30F1D22}" type="slidenum">
              <a:rPr lang="en-AU" smtClean="0"/>
              <a:t>‹#›</a:t>
            </a:fld>
            <a:endParaRPr lang="en-AU"/>
          </a:p>
        </p:txBody>
      </p:sp>
    </p:spTree>
    <p:extLst>
      <p:ext uri="{BB962C8B-B14F-4D97-AF65-F5344CB8AC3E}">
        <p14:creationId xmlns:p14="http://schemas.microsoft.com/office/powerpoint/2010/main" val="355903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Q0GD0_SzCk?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older people</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rson in therapy">
            <a:extLst>
              <a:ext uri="{FF2B5EF4-FFF2-40B4-BE49-F238E27FC236}">
                <a16:creationId xmlns:a16="http://schemas.microsoft.com/office/drawing/2014/main" id="{880324BE-5313-9E3A-4CCB-7A07301F49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91AF1B-8522-B3B9-72B2-00BCB0752480}"/>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966" name="Title 1">
            <a:extLst>
              <a:ext uri="{FF2B5EF4-FFF2-40B4-BE49-F238E27FC236}">
                <a16:creationId xmlns:a16="http://schemas.microsoft.com/office/drawing/2014/main" id="{925EFC99-92F0-CF92-7269-6A39435F0E24}"/>
              </a:ext>
            </a:extLst>
          </p:cNvPr>
          <p:cNvSpPr>
            <a:spLocks noGrp="1" noChangeArrowheads="1"/>
          </p:cNvSpPr>
          <p:nvPr>
            <p:ph type="title"/>
          </p:nvPr>
        </p:nvSpPr>
        <p:spPr/>
        <p:txBody>
          <a:bodyPr/>
          <a:lstStyle/>
          <a:p>
            <a:r>
              <a:rPr lang="en-AU" altLang="en-US">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04D3E3C0-3162-5E97-3E77-FA6A472DA71C}"/>
              </a:ext>
            </a:extLst>
          </p:cNvPr>
          <p:cNvSpPr txBox="1">
            <a:spLocks noChangeArrowheads="1"/>
          </p:cNvSpPr>
          <p:nvPr/>
        </p:nvSpPr>
        <p:spPr bwMode="auto">
          <a:xfrm>
            <a:off x="838200" y="1825621"/>
            <a:ext cx="57673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latin typeface="Arial Nova" panose="020B0504020202020204" pitchFamily="34" charset="0"/>
              </a:rPr>
              <a:t>Free and confidential counselling</a:t>
            </a:r>
          </a:p>
          <a:p>
            <a:r>
              <a:rPr lang="en-AU" altLang="en-US" dirty="0">
                <a:latin typeface="Arial Nova" panose="020B0504020202020204" pitchFamily="34" charset="0"/>
              </a:rPr>
              <a:t>Support is available either face-to-face, over the phone or online</a:t>
            </a:r>
          </a:p>
          <a:p>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B9F41"/>
                </a:solidFill>
                <a:latin typeface="Arial Nova" panose="020B0504020202020204" pitchFamily="34" charset="0"/>
              </a:rPr>
              <a:t>Phone us:</a:t>
            </a:r>
          </a:p>
          <a:p>
            <a:pPr marL="0" indent="0">
              <a:buFont typeface="Arial" panose="020B0604020202020204" pitchFamily="34" charset="0"/>
              <a:buNone/>
            </a:pPr>
            <a:r>
              <a:rPr lang="en-AU" altLang="en-US" b="1" dirty="0">
                <a:solidFill>
                  <a:srgbClr val="5B9F41"/>
                </a:solidFill>
                <a:latin typeface="Arial Nova" panose="020B0504020202020204" pitchFamily="34" charset="0"/>
              </a:rPr>
              <a:t>Visit our website: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9DE2662-B182-6398-6A1B-2334EFA6A287}"/>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08A9C70-C0DA-0982-9689-45F17155FBD8}"/>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using smartphone">
            <a:extLst>
              <a:ext uri="{FF2B5EF4-FFF2-40B4-BE49-F238E27FC236}">
                <a16:creationId xmlns:a16="http://schemas.microsoft.com/office/drawing/2014/main" id="{780B0C40-D25F-0639-6B62-A67A51BEFC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055"/>
          <a:stretch/>
        </p:blipFill>
        <p:spPr>
          <a:xfrm>
            <a:off x="1908517" y="0"/>
            <a:ext cx="10283483" cy="6176954"/>
          </a:xfrm>
          <a:prstGeom prst="rect">
            <a:avLst/>
          </a:prstGeom>
        </p:spPr>
      </p:pic>
      <p:sp>
        <p:nvSpPr>
          <p:cNvPr id="4" name="Rectangle 3">
            <a:extLst>
              <a:ext uri="{FF2B5EF4-FFF2-40B4-BE49-F238E27FC236}">
                <a16:creationId xmlns:a16="http://schemas.microsoft.com/office/drawing/2014/main" id="{72216390-2AF6-F4A8-6D95-2E8F8C0DE06C}"/>
              </a:ext>
            </a:extLst>
          </p:cNvPr>
          <p:cNvSpPr/>
          <p:nvPr/>
        </p:nvSpPr>
        <p:spPr>
          <a:xfrm rot="5400000">
            <a:off x="1497269" y="-1445706"/>
            <a:ext cx="6176953" cy="90683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Gambling Help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da-DK" altLang="en-US" b="1" dirty="0">
                <a:solidFill>
                  <a:srgbClr val="5EA443"/>
                </a:solidFill>
                <a:latin typeface="Arial Nova" panose="020B0504020202020204" pitchFamily="34" charset="0"/>
              </a:rPr>
              <a:t>Gambling Help Queensland</a:t>
            </a:r>
          </a:p>
          <a:p>
            <a:pPr marL="0" indent="0">
              <a:buFont typeface="Arial" panose="020B0604020202020204" pitchFamily="34" charset="0"/>
              <a:buNone/>
            </a:pPr>
            <a:r>
              <a:rPr lang="da-DK"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www.gamblinghelpqld.org.au</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a:buFont typeface="Arial" panose="020B0604020202020204" pitchFamily="34" charset="0"/>
              <a:buNone/>
            </a:pPr>
            <a:r>
              <a:rPr lang="en-AU"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p>
        </p:txBody>
      </p:sp>
    </p:spTree>
    <p:extLst>
      <p:ext uri="{BB962C8B-B14F-4D97-AF65-F5344CB8AC3E}">
        <p14:creationId xmlns:p14="http://schemas.microsoft.com/office/powerpoint/2010/main" val="212403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Group therapy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a:t>
            </a:r>
          </a:p>
          <a:p>
            <a:pPr marL="0" indent="0">
              <a:buFont typeface="Arial" panose="020B0604020202020204" pitchFamily="34" charset="0"/>
              <a:buNone/>
            </a:pPr>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EA443"/>
                </a:solidFill>
                <a:latin typeface="Arial Nova" panose="020B0504020202020204" pitchFamily="34" charset="0"/>
              </a:rPr>
              <a:t>Gam-Anon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www.gaaustralia.org.au/gam-anon/</a:t>
            </a:r>
          </a:p>
          <a:p>
            <a:pPr marL="0" indent="0">
              <a:buFont typeface="Arial" panose="020B0604020202020204" pitchFamily="34" charset="0"/>
              <a:buNone/>
            </a:pPr>
            <a:endParaRPr lang="en-AU" altLang="en-US" dirty="0"/>
          </a:p>
          <a:p>
            <a:pPr marL="0" indent="0">
              <a:buFont typeface="Arial" panose="020B0604020202020204" pitchFamily="34" charset="0"/>
              <a:buNone/>
            </a:pPr>
            <a:endParaRPr lang="en-AU" altLang="en-US" dirty="0"/>
          </a:p>
        </p:txBody>
      </p:sp>
      <p:pic>
        <p:nvPicPr>
          <p:cNvPr id="4" name="Picture 3" descr="A computer with a screen on&#10;&#10;Description automatically generated">
            <a:extLst>
              <a:ext uri="{FF2B5EF4-FFF2-40B4-BE49-F238E27FC236}">
                <a16:creationId xmlns:a16="http://schemas.microsoft.com/office/drawing/2014/main" id="{2A2AF23F-9A22-D5DE-7B6E-35A7778904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01589" y="2273111"/>
            <a:ext cx="5490411" cy="3903852"/>
          </a:xfrm>
          <a:prstGeom prst="rect">
            <a:avLst/>
          </a:prstGeom>
        </p:spPr>
      </p:pic>
    </p:spTree>
    <p:extLst>
      <p:ext uri="{BB962C8B-B14F-4D97-AF65-F5344CB8AC3E}">
        <p14:creationId xmlns:p14="http://schemas.microsoft.com/office/powerpoint/2010/main" val="336192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lderly woman in online therapy">
            <a:extLst>
              <a:ext uri="{FF2B5EF4-FFF2-40B4-BE49-F238E27FC236}">
                <a16:creationId xmlns:a16="http://schemas.microsoft.com/office/drawing/2014/main" id="{D6D2A6EE-A5B6-2F6A-9733-06CCFE269D9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9753"/>
          <a:stretch/>
        </p:blipFill>
        <p:spPr>
          <a:xfrm>
            <a:off x="1905000" y="-8"/>
            <a:ext cx="10287000" cy="6176954"/>
          </a:xfrm>
          <a:prstGeom prst="rect">
            <a:avLst/>
          </a:prstGeom>
        </p:spPr>
      </p:pic>
      <p:sp>
        <p:nvSpPr>
          <p:cNvPr id="5" name="Rectangle 4">
            <a:extLst>
              <a:ext uri="{FF2B5EF4-FFF2-40B4-BE49-F238E27FC236}">
                <a16:creationId xmlns:a16="http://schemas.microsoft.com/office/drawing/2014/main" id="{951F1F90-80ED-5550-DB61-FA388C9AC5C5}"/>
              </a:ext>
            </a:extLst>
          </p:cNvPr>
          <p:cNvSpPr/>
          <p:nvPr/>
        </p:nvSpPr>
        <p:spPr>
          <a:xfrm rot="5400000">
            <a:off x="1408936" y="-1357379"/>
            <a:ext cx="6176953" cy="889172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Gambling harm</a:t>
            </a:r>
          </a:p>
          <a:p>
            <a:pPr eaLnBrk="1" hangingPunct="1"/>
            <a:r>
              <a:rPr lang="en-AU" altLang="en-US" dirty="0">
                <a:latin typeface="Arial Nova" panose="020B0504020202020204" pitchFamily="34" charset="0"/>
              </a:rPr>
              <a:t>Signs of gambling harm</a:t>
            </a:r>
          </a:p>
          <a:p>
            <a:pPr eaLnBrk="1" hangingPunct="1"/>
            <a:r>
              <a:rPr lang="en-AU" altLang="en-US" dirty="0">
                <a:latin typeface="Arial Nova" panose="020B0504020202020204" pitchFamily="34" charset="0"/>
              </a:rPr>
              <a:t>Gambling and older people</a:t>
            </a:r>
          </a:p>
          <a:p>
            <a:pPr eaLnBrk="1" hangingPunct="1"/>
            <a:r>
              <a:rPr lang="en-AU" altLang="en-US" dirty="0">
                <a:latin typeface="Arial Nova" panose="020B0504020202020204" pitchFamily="34" charset="0"/>
              </a:rPr>
              <a:t>Risk factors</a:t>
            </a:r>
          </a:p>
          <a:p>
            <a:pPr eaLnBrk="1" hangingPunct="1"/>
            <a:r>
              <a:rPr lang="en-AU" altLang="en-US" dirty="0">
                <a:latin typeface="Arial Nova" panose="020B0504020202020204" pitchFamily="34" charset="0"/>
              </a:rPr>
              <a:t>Louise’s story</a:t>
            </a:r>
          </a:p>
          <a:p>
            <a:pPr eaLnBrk="1" hangingPunct="1"/>
            <a:r>
              <a:rPr lang="en-AU" altLang="en-US" dirty="0">
                <a:latin typeface="Arial Nova" panose="020B0504020202020204" pitchFamily="34" charset="0"/>
              </a:rPr>
              <a:t>Strategies for safer gambling</a:t>
            </a:r>
          </a:p>
          <a:p>
            <a:pPr eaLnBrk="1" hangingPunct="1"/>
            <a:r>
              <a:rPr lang="en-AU" altLang="en-US" dirty="0">
                <a:latin typeface="Arial Nova" panose="020B0504020202020204" pitchFamily="34" charset="0"/>
              </a:rPr>
              <a:t>Support services</a:t>
            </a:r>
          </a:p>
        </p:txBody>
      </p:sp>
    </p:spTree>
    <p:extLst>
      <p:ext uri="{BB962C8B-B14F-4D97-AF65-F5344CB8AC3E}">
        <p14:creationId xmlns:p14="http://schemas.microsoft.com/office/powerpoint/2010/main" val="193570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derly friends walking outdoor">
            <a:extLst>
              <a:ext uri="{FF2B5EF4-FFF2-40B4-BE49-F238E27FC236}">
                <a16:creationId xmlns:a16="http://schemas.microsoft.com/office/drawing/2014/main" id="{BEE0BC56-4777-B919-33B6-E0E32435E7A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22372" y="-1"/>
            <a:ext cx="9869628" cy="6176954"/>
          </a:xfrm>
          <a:prstGeom prst="rect">
            <a:avLst/>
          </a:prstGeom>
        </p:spPr>
      </p:pic>
      <p:sp>
        <p:nvSpPr>
          <p:cNvPr id="11" name="Rectangle 10">
            <a:extLst>
              <a:ext uri="{FF2B5EF4-FFF2-40B4-BE49-F238E27FC236}">
                <a16:creationId xmlns:a16="http://schemas.microsoft.com/office/drawing/2014/main" id="{F21F9027-805E-647F-8E92-4393C31FEAE6}"/>
              </a:ext>
            </a:extLst>
          </p:cNvPr>
          <p:cNvSpPr/>
          <p:nvPr/>
        </p:nvSpPr>
        <p:spPr>
          <a:xfrm rot="5400000">
            <a:off x="1364340" y="-1312775"/>
            <a:ext cx="6176953" cy="880250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534" name="Title 1">
            <a:extLst>
              <a:ext uri="{FF2B5EF4-FFF2-40B4-BE49-F238E27FC236}">
                <a16:creationId xmlns:a16="http://schemas.microsoft.com/office/drawing/2014/main" id="{F0F40844-8CB0-CA36-0A99-7BDB7844A358}"/>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Gambling harm</a:t>
            </a:r>
          </a:p>
        </p:txBody>
      </p:sp>
      <p:sp>
        <p:nvSpPr>
          <p:cNvPr id="22535" name="Content Placeholder 2">
            <a:extLst>
              <a:ext uri="{FF2B5EF4-FFF2-40B4-BE49-F238E27FC236}">
                <a16:creationId xmlns:a16="http://schemas.microsoft.com/office/drawing/2014/main" id="{198AE445-6766-4B51-84E2-A585CCF1C1F2}"/>
              </a:ext>
            </a:extLst>
          </p:cNvPr>
          <p:cNvSpPr>
            <a:spLocks noGrp="1" noChangeArrowheads="1"/>
          </p:cNvSpPr>
          <p:nvPr>
            <p:ph idx="1"/>
          </p:nvPr>
        </p:nvSpPr>
        <p:spPr>
          <a:xfrm>
            <a:off x="838200" y="1825625"/>
            <a:ext cx="6354763" cy="4351338"/>
          </a:xfrm>
        </p:spPr>
        <p:txBody>
          <a:bodyPr/>
          <a:lstStyle/>
          <a:p>
            <a:pPr eaLnBrk="1" hangingPunct="1"/>
            <a:r>
              <a:rPr lang="en-AU" altLang="en-US" dirty="0">
                <a:latin typeface="Arial Nova" panose="020B0504020202020204" pitchFamily="34" charset="0"/>
              </a:rPr>
              <a:t>Any negative impact that gambling can have on a person and the people close to them</a:t>
            </a:r>
          </a:p>
          <a:p>
            <a:pPr eaLnBrk="1" hangingPunct="1"/>
            <a:r>
              <a:rPr lang="en-AU" altLang="en-US" dirty="0">
                <a:latin typeface="Arial Nova" panose="020B0504020202020204" pitchFamily="34" charset="0"/>
              </a:rPr>
              <a:t>Includes</a:t>
            </a:r>
          </a:p>
          <a:p>
            <a:pPr lvl="1" eaLnBrk="1" hangingPunct="1"/>
            <a:r>
              <a:rPr lang="en-AU" altLang="en-US" dirty="0">
                <a:latin typeface="Arial Nova" panose="020B0504020202020204" pitchFamily="34" charset="0"/>
              </a:rPr>
              <a:t>Health and wellbeing</a:t>
            </a:r>
          </a:p>
          <a:p>
            <a:pPr lvl="1" eaLnBrk="1" hangingPunct="1"/>
            <a:r>
              <a:rPr lang="en-AU" altLang="en-US" dirty="0">
                <a:latin typeface="Arial Nova" panose="020B0504020202020204" pitchFamily="34" charset="0"/>
              </a:rPr>
              <a:t>Finances</a:t>
            </a:r>
          </a:p>
          <a:p>
            <a:pPr lvl="1" eaLnBrk="1" hangingPunct="1"/>
            <a:r>
              <a:rPr lang="en-AU" altLang="en-US" dirty="0">
                <a:latin typeface="Arial Nova" panose="020B0504020202020204" pitchFamily="34" charset="0"/>
              </a:rPr>
              <a:t>Relationships</a:t>
            </a:r>
          </a:p>
          <a:p>
            <a:pPr lvl="1" eaLnBrk="1" hangingPunct="1"/>
            <a:r>
              <a:rPr lang="en-AU" altLang="en-US" dirty="0">
                <a:latin typeface="Arial Nova" panose="020B0504020202020204" pitchFamily="34" charset="0"/>
              </a:rPr>
              <a:t>Culture</a:t>
            </a:r>
          </a:p>
          <a:p>
            <a:pPr lvl="1" eaLnBrk="1" hangingPunct="1"/>
            <a:r>
              <a:rPr lang="en-AU" altLang="en-US" dirty="0">
                <a:latin typeface="Arial Nova" panose="020B0504020202020204" pitchFamily="34" charset="0"/>
              </a:rPr>
              <a:t>Work or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53032E4-9F4E-9498-6657-39327BCFA29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Signs of gambling harm</a:t>
            </a:r>
          </a:p>
        </p:txBody>
      </p:sp>
      <p:sp>
        <p:nvSpPr>
          <p:cNvPr id="24579" name="Text Placeholder 2">
            <a:extLst>
              <a:ext uri="{FF2B5EF4-FFF2-40B4-BE49-F238E27FC236}">
                <a16:creationId xmlns:a16="http://schemas.microsoft.com/office/drawing/2014/main" id="{B22F7E11-9DBC-104F-1C8F-7D9B235F142C}"/>
              </a:ext>
            </a:extLst>
          </p:cNvPr>
          <p:cNvSpPr>
            <a:spLocks noGrp="1" noChangeArrowheads="1"/>
          </p:cNvSpPr>
          <p:nvPr>
            <p:ph type="body" idx="1"/>
          </p:nvPr>
        </p:nvSpPr>
        <p:spPr>
          <a:xfrm>
            <a:off x="839788" y="2352675"/>
            <a:ext cx="5157787" cy="823913"/>
          </a:xfrm>
        </p:spPr>
        <p:txBody>
          <a:bodyPr/>
          <a:lstStyle/>
          <a:p>
            <a:pPr eaLnBrk="1" hangingPunct="1"/>
            <a:r>
              <a:rPr lang="en-AU" altLang="en-US" sz="2800">
                <a:latin typeface="Arial Nova" panose="020B0504020202020204" pitchFamily="34" charset="0"/>
              </a:rPr>
              <a:t>Financial signs</a:t>
            </a:r>
          </a:p>
        </p:txBody>
      </p:sp>
      <p:sp>
        <p:nvSpPr>
          <p:cNvPr id="24580" name="Content Placeholder 3">
            <a:extLst>
              <a:ext uri="{FF2B5EF4-FFF2-40B4-BE49-F238E27FC236}">
                <a16:creationId xmlns:a16="http://schemas.microsoft.com/office/drawing/2014/main" id="{E8D5BF93-AB9B-9083-CEBE-F8F3FB074FDF}"/>
              </a:ext>
            </a:extLst>
          </p:cNvPr>
          <p:cNvSpPr>
            <a:spLocks noGrp="1" noChangeArrowheads="1"/>
          </p:cNvSpPr>
          <p:nvPr>
            <p:ph sz="half" idx="2"/>
          </p:nvPr>
        </p:nvSpPr>
        <p:spPr>
          <a:xfrm>
            <a:off x="839788" y="3176588"/>
            <a:ext cx="5157787" cy="2671762"/>
          </a:xfrm>
        </p:spPr>
        <p:txBody>
          <a:bodyPr/>
          <a:lstStyle/>
          <a:p>
            <a:pPr eaLnBrk="1" hangingPunct="1"/>
            <a:r>
              <a:rPr lang="en-AU" altLang="en-US">
                <a:latin typeface="Arial Nova" panose="020B0504020202020204" pitchFamily="34" charset="0"/>
              </a:rPr>
              <a:t>Less money to spend</a:t>
            </a:r>
          </a:p>
          <a:p>
            <a:pPr eaLnBrk="1" hangingPunct="1"/>
            <a:r>
              <a:rPr lang="en-AU" altLang="en-US">
                <a:latin typeface="Arial Nova" panose="020B0504020202020204" pitchFamily="34" charset="0"/>
              </a:rPr>
              <a:t>Decreased savings</a:t>
            </a:r>
          </a:p>
          <a:p>
            <a:pPr eaLnBrk="1" hangingPunct="1"/>
            <a:r>
              <a:rPr lang="en-AU" altLang="en-US">
                <a:latin typeface="Arial Nova" panose="020B0504020202020204" pitchFamily="34" charset="0"/>
              </a:rPr>
              <a:t>Borrowing or taking money</a:t>
            </a:r>
          </a:p>
          <a:p>
            <a:pPr eaLnBrk="1" hangingPunct="1"/>
            <a:r>
              <a:rPr lang="en-AU" altLang="en-US">
                <a:latin typeface="Arial Nova" panose="020B0504020202020204" pitchFamily="34" charset="0"/>
              </a:rPr>
              <a:t>Struggles to buy basic items</a:t>
            </a:r>
          </a:p>
          <a:p>
            <a:pPr eaLnBrk="1" hangingPunct="1"/>
            <a:r>
              <a:rPr lang="en-AU" altLang="en-US">
                <a:latin typeface="Arial Nova" panose="020B0504020202020204" pitchFamily="34" charset="0"/>
              </a:rPr>
              <a:t>Needing financial assistance</a:t>
            </a:r>
          </a:p>
          <a:p>
            <a:pPr eaLnBrk="1" hangingPunct="1"/>
            <a:endParaRPr lang="en-AU" altLang="en-US"/>
          </a:p>
        </p:txBody>
      </p:sp>
      <p:sp>
        <p:nvSpPr>
          <p:cNvPr id="24581" name="Text Placeholder 4">
            <a:extLst>
              <a:ext uri="{FF2B5EF4-FFF2-40B4-BE49-F238E27FC236}">
                <a16:creationId xmlns:a16="http://schemas.microsoft.com/office/drawing/2014/main" id="{F0AD40E7-79C2-87B4-9CBA-08FA52AFA079}"/>
              </a:ext>
            </a:extLst>
          </p:cNvPr>
          <p:cNvSpPr>
            <a:spLocks noGrp="1" noChangeArrowheads="1"/>
          </p:cNvSpPr>
          <p:nvPr>
            <p:ph type="body" sz="quarter" idx="3"/>
          </p:nvPr>
        </p:nvSpPr>
        <p:spPr>
          <a:xfrm>
            <a:off x="6172200" y="2352675"/>
            <a:ext cx="5183188" cy="823913"/>
          </a:xfrm>
        </p:spPr>
        <p:txBody>
          <a:bodyPr/>
          <a:lstStyle/>
          <a:p>
            <a:pPr eaLnBrk="1" hangingPunct="1"/>
            <a:r>
              <a:rPr lang="en-AU" altLang="en-US" sz="2800">
                <a:latin typeface="Arial Nova" panose="020B0504020202020204" pitchFamily="34" charset="0"/>
              </a:rPr>
              <a:t>Emotional signs</a:t>
            </a:r>
          </a:p>
        </p:txBody>
      </p:sp>
      <p:sp>
        <p:nvSpPr>
          <p:cNvPr id="24582" name="Content Placeholder 5">
            <a:extLst>
              <a:ext uri="{FF2B5EF4-FFF2-40B4-BE49-F238E27FC236}">
                <a16:creationId xmlns:a16="http://schemas.microsoft.com/office/drawing/2014/main" id="{1BCC52C9-226B-3DD8-F645-CB18C0392691}"/>
              </a:ext>
            </a:extLst>
          </p:cNvPr>
          <p:cNvSpPr>
            <a:spLocks noGrp="1" noChangeArrowheads="1"/>
          </p:cNvSpPr>
          <p:nvPr>
            <p:ph sz="quarter" idx="4"/>
          </p:nvPr>
        </p:nvSpPr>
        <p:spPr>
          <a:xfrm>
            <a:off x="6172200" y="3176588"/>
            <a:ext cx="5537200" cy="2671762"/>
          </a:xfrm>
        </p:spPr>
        <p:txBody>
          <a:bodyPr/>
          <a:lstStyle/>
          <a:p>
            <a:pPr eaLnBrk="1" hangingPunct="1"/>
            <a:r>
              <a:rPr lang="en-AU" altLang="en-US">
                <a:latin typeface="Arial Nova" panose="020B0504020202020204" pitchFamily="34" charset="0"/>
              </a:rPr>
              <a:t>Distress, shame or guilt</a:t>
            </a:r>
          </a:p>
          <a:p>
            <a:pPr eaLnBrk="1" hangingPunct="1"/>
            <a:r>
              <a:rPr lang="en-AU" altLang="en-US">
                <a:latin typeface="Arial Nova" panose="020B0504020202020204" pitchFamily="34" charset="0"/>
              </a:rPr>
              <a:t>Struggles with self-worth </a:t>
            </a:r>
          </a:p>
          <a:p>
            <a:pPr eaLnBrk="1" hangingPunct="1"/>
            <a:r>
              <a:rPr lang="en-AU" altLang="en-US">
                <a:latin typeface="Arial Nova" panose="020B0504020202020204" pitchFamily="34" charset="0"/>
              </a:rPr>
              <a:t>Less interest in goals or plans</a:t>
            </a:r>
          </a:p>
          <a:p>
            <a:pPr eaLnBrk="1" hangingPunct="1"/>
            <a:r>
              <a:rPr lang="en-AU" altLang="en-US">
                <a:latin typeface="Arial Nova" panose="020B0504020202020204" pitchFamily="34" charset="0"/>
              </a:rPr>
              <a:t>Mental health concerns</a:t>
            </a:r>
          </a:p>
          <a:p>
            <a:pPr eaLnBrk="1" hangingPunct="1"/>
            <a:r>
              <a:rPr lang="en-AU" altLang="en-US">
                <a:latin typeface="Arial Nova" panose="020B0504020202020204" pitchFamily="34" charset="0"/>
              </a:rPr>
              <a:t>Suicidal thoughts or behaviours</a:t>
            </a:r>
          </a:p>
        </p:txBody>
      </p:sp>
      <p:pic>
        <p:nvPicPr>
          <p:cNvPr id="24583" name="Graphic 2" descr="Coins outline">
            <a:extLst>
              <a:ext uri="{FF2B5EF4-FFF2-40B4-BE49-F238E27FC236}">
                <a16:creationId xmlns:a16="http://schemas.microsoft.com/office/drawing/2014/main" id="{25D1475A-8A54-F876-7447-64960CD59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5" y="1501775"/>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Graphic 4" descr="Heart with pulse outline">
            <a:extLst>
              <a:ext uri="{FF2B5EF4-FFF2-40B4-BE49-F238E27FC236}">
                <a16:creationId xmlns:a16="http://schemas.microsoft.com/office/drawing/2014/main" id="{C1A3C70D-CEFC-0074-1192-BD83D92DC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75" y="1500188"/>
            <a:ext cx="111283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ED7C1F9-74B8-462A-A47E-60E01E53FB11}"/>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Signs of gambling harm</a:t>
            </a:r>
          </a:p>
        </p:txBody>
      </p:sp>
      <p:sp>
        <p:nvSpPr>
          <p:cNvPr id="26627" name="Text Placeholder 2">
            <a:extLst>
              <a:ext uri="{FF2B5EF4-FFF2-40B4-BE49-F238E27FC236}">
                <a16:creationId xmlns:a16="http://schemas.microsoft.com/office/drawing/2014/main" id="{4BFDC6B3-E1BC-DE7D-0C45-7C9CCE7585D2}"/>
              </a:ext>
            </a:extLst>
          </p:cNvPr>
          <p:cNvSpPr>
            <a:spLocks noGrp="1" noChangeArrowheads="1"/>
          </p:cNvSpPr>
          <p:nvPr>
            <p:ph type="body" idx="1"/>
          </p:nvPr>
        </p:nvSpPr>
        <p:spPr>
          <a:xfrm>
            <a:off x="862013" y="2441575"/>
            <a:ext cx="5157787" cy="823913"/>
          </a:xfrm>
        </p:spPr>
        <p:txBody>
          <a:bodyPr/>
          <a:lstStyle/>
          <a:p>
            <a:pPr eaLnBrk="1" hangingPunct="1"/>
            <a:r>
              <a:rPr lang="en-AU" altLang="en-US" sz="2800">
                <a:latin typeface="Arial Nova" panose="020B0504020202020204" pitchFamily="34" charset="0"/>
              </a:rPr>
              <a:t>Relationship signs</a:t>
            </a:r>
          </a:p>
        </p:txBody>
      </p:sp>
      <p:sp>
        <p:nvSpPr>
          <p:cNvPr id="24580" name="Content Placeholder 3">
            <a:extLst>
              <a:ext uri="{FF2B5EF4-FFF2-40B4-BE49-F238E27FC236}">
                <a16:creationId xmlns:a16="http://schemas.microsoft.com/office/drawing/2014/main" id="{795B9D16-B673-9DF9-CC01-650DE0D39F9C}"/>
              </a:ext>
            </a:extLst>
          </p:cNvPr>
          <p:cNvSpPr>
            <a:spLocks noGrp="1" noChangeArrowheads="1"/>
          </p:cNvSpPr>
          <p:nvPr>
            <p:ph sz="half" idx="2"/>
          </p:nvPr>
        </p:nvSpPr>
        <p:spPr>
          <a:xfrm>
            <a:off x="862013" y="3265488"/>
            <a:ext cx="5157787" cy="2671762"/>
          </a:xfrm>
        </p:spPr>
        <p:txBody>
          <a:bodyPr/>
          <a:lstStyle/>
          <a:p>
            <a:pPr eaLnBrk="1" hangingPunct="1">
              <a:defRPr/>
            </a:pPr>
            <a:r>
              <a:rPr lang="en-AU" altLang="en-US" dirty="0">
                <a:latin typeface="Arial Nova" panose="020B0504020202020204" pitchFamily="34" charset="0"/>
              </a:rPr>
              <a:t>Dishonest communication</a:t>
            </a:r>
          </a:p>
          <a:p>
            <a:pPr eaLnBrk="1" hangingPunct="1">
              <a:defRPr/>
            </a:pPr>
            <a:r>
              <a:rPr lang="en-AU" altLang="en-US" dirty="0">
                <a:latin typeface="Arial Nova" panose="020B0504020202020204" pitchFamily="34" charset="0"/>
              </a:rPr>
              <a:t>Reduced engagement in family and social activities</a:t>
            </a:r>
          </a:p>
          <a:p>
            <a:pPr eaLnBrk="1" hangingPunct="1">
              <a:defRPr/>
            </a:pPr>
            <a:r>
              <a:rPr lang="en-AU" altLang="en-US" dirty="0">
                <a:latin typeface="Arial Nova" panose="020B0504020202020204" pitchFamily="34" charset="0"/>
              </a:rPr>
              <a:t>Withdrawal or disengagement</a:t>
            </a:r>
            <a:endParaRPr lang="en-AU" altLang="en-US" strike="sngStrike" dirty="0">
              <a:latin typeface="Arial Nova" panose="020B0504020202020204" pitchFamily="34" charset="0"/>
            </a:endParaRPr>
          </a:p>
        </p:txBody>
      </p:sp>
      <p:sp>
        <p:nvSpPr>
          <p:cNvPr id="26629" name="Text Placeholder 4">
            <a:extLst>
              <a:ext uri="{FF2B5EF4-FFF2-40B4-BE49-F238E27FC236}">
                <a16:creationId xmlns:a16="http://schemas.microsoft.com/office/drawing/2014/main" id="{168D5FC8-B592-DE28-03F7-EAC3299F4EE7}"/>
              </a:ext>
            </a:extLst>
          </p:cNvPr>
          <p:cNvSpPr>
            <a:spLocks noGrp="1" noChangeArrowheads="1"/>
          </p:cNvSpPr>
          <p:nvPr>
            <p:ph type="body" sz="quarter" idx="3"/>
          </p:nvPr>
        </p:nvSpPr>
        <p:spPr>
          <a:xfrm>
            <a:off x="6335713" y="2441575"/>
            <a:ext cx="5183187" cy="823913"/>
          </a:xfrm>
        </p:spPr>
        <p:txBody>
          <a:bodyPr/>
          <a:lstStyle/>
          <a:p>
            <a:pPr eaLnBrk="1" hangingPunct="1"/>
            <a:r>
              <a:rPr lang="en-AU" altLang="en-US" sz="2800">
                <a:latin typeface="Arial Nova" panose="020B0504020202020204" pitchFamily="34" charset="0"/>
              </a:rPr>
              <a:t>Health signs</a:t>
            </a:r>
          </a:p>
        </p:txBody>
      </p:sp>
      <p:sp>
        <p:nvSpPr>
          <p:cNvPr id="24582" name="Content Placeholder 5">
            <a:extLst>
              <a:ext uri="{FF2B5EF4-FFF2-40B4-BE49-F238E27FC236}">
                <a16:creationId xmlns:a16="http://schemas.microsoft.com/office/drawing/2014/main" id="{5AEF335A-4075-087C-2061-BDC987EF9B2D}"/>
              </a:ext>
            </a:extLst>
          </p:cNvPr>
          <p:cNvSpPr>
            <a:spLocks noGrp="1" noChangeArrowheads="1"/>
          </p:cNvSpPr>
          <p:nvPr>
            <p:ph sz="quarter" idx="4"/>
          </p:nvPr>
        </p:nvSpPr>
        <p:spPr>
          <a:xfrm>
            <a:off x="6335713" y="3265488"/>
            <a:ext cx="5183187" cy="2671762"/>
          </a:xfrm>
        </p:spPr>
        <p:txBody>
          <a:bodyPr/>
          <a:lstStyle/>
          <a:p>
            <a:pPr eaLnBrk="1" hangingPunct="1">
              <a:defRPr/>
            </a:pPr>
            <a:r>
              <a:rPr lang="en-AU" altLang="en-US">
                <a:latin typeface="Arial Nova" panose="020B0504020202020204" pitchFamily="34" charset="0"/>
              </a:rPr>
              <a:t>Changes to diet</a:t>
            </a:r>
          </a:p>
          <a:p>
            <a:pPr eaLnBrk="1" hangingPunct="1">
              <a:defRPr/>
            </a:pPr>
            <a:r>
              <a:rPr lang="en-AU" altLang="en-US">
                <a:latin typeface="Arial Nova" panose="020B0504020202020204" pitchFamily="34" charset="0"/>
              </a:rPr>
              <a:t>Decreased physical activity</a:t>
            </a:r>
          </a:p>
          <a:p>
            <a:pPr eaLnBrk="1" hangingPunct="1">
              <a:defRPr/>
            </a:pPr>
            <a:r>
              <a:rPr lang="en-AU" altLang="en-US">
                <a:latin typeface="Arial Nova" panose="020B0504020202020204" pitchFamily="34" charset="0"/>
              </a:rPr>
              <a:t>Reduced sleep</a:t>
            </a:r>
          </a:p>
          <a:p>
            <a:pPr eaLnBrk="1" hangingPunct="1">
              <a:defRPr/>
            </a:pPr>
            <a:r>
              <a:rPr lang="en-AU" altLang="en-US">
                <a:latin typeface="Arial Nova" panose="020B0504020202020204" pitchFamily="34" charset="0"/>
              </a:rPr>
              <a:t>Increased smoking, alcohol or drug intake</a:t>
            </a:r>
          </a:p>
          <a:p>
            <a:pPr marL="0" indent="0" eaLnBrk="1" hangingPunct="1">
              <a:buFont typeface="Arial" panose="020B0604020202020204" pitchFamily="34" charset="0"/>
              <a:buNone/>
              <a:defRPr/>
            </a:pPr>
            <a:endParaRPr lang="en-AU" altLang="en-US"/>
          </a:p>
        </p:txBody>
      </p:sp>
      <p:pic>
        <p:nvPicPr>
          <p:cNvPr id="26631" name="Content Placeholder 6" descr="Suburban scene outline">
            <a:extLst>
              <a:ext uri="{FF2B5EF4-FFF2-40B4-BE49-F238E27FC236}">
                <a16:creationId xmlns:a16="http://schemas.microsoft.com/office/drawing/2014/main" id="{C8258E01-DB2C-948C-352D-50E589CD1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1471613"/>
            <a:ext cx="122078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Graphic 8" descr="Apple outline">
            <a:extLst>
              <a:ext uri="{FF2B5EF4-FFF2-40B4-BE49-F238E27FC236}">
                <a16:creationId xmlns:a16="http://schemas.microsoft.com/office/drawing/2014/main" id="{DC918218-539B-ADD5-436B-F21728776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475" y="1471613"/>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man wearing a white shirt">
            <a:extLst>
              <a:ext uri="{FF2B5EF4-FFF2-40B4-BE49-F238E27FC236}">
                <a16:creationId xmlns:a16="http://schemas.microsoft.com/office/drawing/2014/main" id="{E855CCDC-A363-25BE-E31D-CCF667DBF9C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8471"/>
          <a:stretch/>
        </p:blipFill>
        <p:spPr>
          <a:xfrm flipH="1">
            <a:off x="1915226" y="-8"/>
            <a:ext cx="10276774" cy="6176953"/>
          </a:xfrm>
          <a:prstGeom prst="rect">
            <a:avLst/>
          </a:prstGeom>
        </p:spPr>
      </p:pic>
      <p:sp>
        <p:nvSpPr>
          <p:cNvPr id="5" name="Rectangle 4">
            <a:extLst>
              <a:ext uri="{FF2B5EF4-FFF2-40B4-BE49-F238E27FC236}">
                <a16:creationId xmlns:a16="http://schemas.microsoft.com/office/drawing/2014/main" id="{1727B070-358D-F494-833E-4008FFC6E4C3}"/>
              </a:ext>
            </a:extLst>
          </p:cNvPr>
          <p:cNvSpPr/>
          <p:nvPr/>
        </p:nvSpPr>
        <p:spPr>
          <a:xfrm rot="5400000">
            <a:off x="2220874" y="-2169315"/>
            <a:ext cx="6176953" cy="1051559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2FF2B9B6-3CD2-5D81-EF5F-3D1E0E70CE87}"/>
              </a:ext>
            </a:extLst>
          </p:cNvPr>
          <p:cNvSpPr>
            <a:spLocks noGrp="1"/>
          </p:cNvSpPr>
          <p:nvPr>
            <p:ph type="title"/>
          </p:nvPr>
        </p:nvSpPr>
        <p:spPr/>
        <p:txBody>
          <a:bodyPr/>
          <a:lstStyle/>
          <a:p>
            <a:r>
              <a:rPr lang="en-AU" dirty="0">
                <a:latin typeface="Arial Rounded MT Bold" panose="020F0704030504030204" pitchFamily="34" charset="0"/>
              </a:rPr>
              <a:t>Gambling and older people</a:t>
            </a:r>
          </a:p>
        </p:txBody>
      </p:sp>
      <p:sp>
        <p:nvSpPr>
          <p:cNvPr id="3" name="Content Placeholder 2">
            <a:extLst>
              <a:ext uri="{FF2B5EF4-FFF2-40B4-BE49-F238E27FC236}">
                <a16:creationId xmlns:a16="http://schemas.microsoft.com/office/drawing/2014/main" id="{2354953D-CEA7-8105-8B18-1ED3B561A4B6}"/>
              </a:ext>
            </a:extLst>
          </p:cNvPr>
          <p:cNvSpPr>
            <a:spLocks noGrp="1"/>
          </p:cNvSpPr>
          <p:nvPr>
            <p:ph idx="1"/>
          </p:nvPr>
        </p:nvSpPr>
        <p:spPr>
          <a:xfrm>
            <a:off x="838200" y="1825625"/>
            <a:ext cx="6131312" cy="4351338"/>
          </a:xfrm>
        </p:spPr>
        <p:txBody>
          <a:bodyPr>
            <a:normAutofit/>
          </a:bodyPr>
          <a:lstStyle/>
          <a:p>
            <a:r>
              <a:rPr lang="en-AU" dirty="0">
                <a:latin typeface="Arial Nova" panose="020B0504020202020204" pitchFamily="34" charset="0"/>
              </a:rPr>
              <a:t>Generally, people over 55 years in Queensland are more likely to gamble than younger people</a:t>
            </a:r>
          </a:p>
          <a:p>
            <a:r>
              <a:rPr lang="en-AU" dirty="0">
                <a:latin typeface="Arial Nova" panose="020B0504020202020204" pitchFamily="34" charset="0"/>
              </a:rPr>
              <a:t>Older people mostly gamble on lottery products, instant scratch tickets and art union tickets</a:t>
            </a:r>
          </a:p>
          <a:p>
            <a:r>
              <a:rPr lang="en-AU" dirty="0">
                <a:latin typeface="Arial Nova" panose="020B0504020202020204" pitchFamily="34" charset="0"/>
              </a:rPr>
              <a:t>Older people who play the pokies tend to play more frequently than younger age groups</a:t>
            </a:r>
          </a:p>
        </p:txBody>
      </p:sp>
    </p:spTree>
    <p:extLst>
      <p:ext uri="{BB962C8B-B14F-4D97-AF65-F5344CB8AC3E}">
        <p14:creationId xmlns:p14="http://schemas.microsoft.com/office/powerpoint/2010/main" val="169303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checking the window">
            <a:extLst>
              <a:ext uri="{FF2B5EF4-FFF2-40B4-BE49-F238E27FC236}">
                <a16:creationId xmlns:a16="http://schemas.microsoft.com/office/drawing/2014/main" id="{64EFF291-E2BD-3D36-040E-09F849C3F6C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194"/>
          <a:stretch/>
        </p:blipFill>
        <p:spPr>
          <a:xfrm>
            <a:off x="2921620" y="-8"/>
            <a:ext cx="9270380" cy="6180253"/>
          </a:xfrm>
          <a:prstGeom prst="rect">
            <a:avLst/>
          </a:prstGeom>
        </p:spPr>
      </p:pic>
      <p:sp>
        <p:nvSpPr>
          <p:cNvPr id="5" name="Rectangle 4">
            <a:extLst>
              <a:ext uri="{FF2B5EF4-FFF2-40B4-BE49-F238E27FC236}">
                <a16:creationId xmlns:a16="http://schemas.microsoft.com/office/drawing/2014/main" id="{0BBBE912-4954-7D76-3170-81730C9485FF}"/>
              </a:ext>
            </a:extLst>
          </p:cNvPr>
          <p:cNvSpPr/>
          <p:nvPr/>
        </p:nvSpPr>
        <p:spPr>
          <a:xfrm rot="5400000">
            <a:off x="2501764" y="-2450199"/>
            <a:ext cx="6176953" cy="1107735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 name="Title 1">
            <a:extLst>
              <a:ext uri="{FF2B5EF4-FFF2-40B4-BE49-F238E27FC236}">
                <a16:creationId xmlns:a16="http://schemas.microsoft.com/office/drawing/2014/main" id="{595CBFCA-1142-8636-F0C0-65A0D9677592}"/>
              </a:ext>
            </a:extLst>
          </p:cNvPr>
          <p:cNvSpPr>
            <a:spLocks noGrp="1"/>
          </p:cNvSpPr>
          <p:nvPr>
            <p:ph type="title"/>
          </p:nvPr>
        </p:nvSpPr>
        <p:spPr/>
        <p:txBody>
          <a:bodyPr/>
          <a:lstStyle/>
          <a:p>
            <a:r>
              <a:rPr lang="en-AU" dirty="0">
                <a:latin typeface="Arial Rounded MT Bold" panose="020F0704030504030204" pitchFamily="34" charset="0"/>
              </a:rPr>
              <a:t>Risk factors</a:t>
            </a:r>
          </a:p>
        </p:txBody>
      </p:sp>
      <p:sp>
        <p:nvSpPr>
          <p:cNvPr id="3" name="Content Placeholder 2">
            <a:extLst>
              <a:ext uri="{FF2B5EF4-FFF2-40B4-BE49-F238E27FC236}">
                <a16:creationId xmlns:a16="http://schemas.microsoft.com/office/drawing/2014/main" id="{CE257CB2-3BD5-1C65-0B27-EB70E3A5E1E0}"/>
              </a:ext>
            </a:extLst>
          </p:cNvPr>
          <p:cNvSpPr>
            <a:spLocks noGrp="1"/>
          </p:cNvSpPr>
          <p:nvPr>
            <p:ph idx="1"/>
          </p:nvPr>
        </p:nvSpPr>
        <p:spPr>
          <a:xfrm>
            <a:off x="838200" y="1825625"/>
            <a:ext cx="6309732" cy="4351338"/>
          </a:xfrm>
        </p:spPr>
        <p:txBody>
          <a:bodyPr/>
          <a:lstStyle/>
          <a:p>
            <a:r>
              <a:rPr lang="en-AU" dirty="0">
                <a:latin typeface="Arial Nova" panose="020B0504020202020204" pitchFamily="34" charset="0"/>
              </a:rPr>
              <a:t>Major life changes, like retirement or the loss of a loved one</a:t>
            </a:r>
          </a:p>
          <a:p>
            <a:r>
              <a:rPr lang="en-AU" dirty="0">
                <a:latin typeface="Arial Nova" panose="020B0504020202020204" pitchFamily="34" charset="0"/>
              </a:rPr>
              <a:t>Boredom</a:t>
            </a:r>
          </a:p>
          <a:p>
            <a:r>
              <a:rPr lang="en-AU" dirty="0">
                <a:latin typeface="Arial Nova" panose="020B0504020202020204" pitchFamily="34" charset="0"/>
              </a:rPr>
              <a:t>Social isolation and loneliness</a:t>
            </a:r>
          </a:p>
          <a:p>
            <a:r>
              <a:rPr lang="en-AU" dirty="0">
                <a:latin typeface="Arial Nova" panose="020B0504020202020204" pitchFamily="34" charset="0"/>
              </a:rPr>
              <a:t>Physical limitations or mobility issues</a:t>
            </a:r>
          </a:p>
          <a:p>
            <a:r>
              <a:rPr lang="en-AU" dirty="0">
                <a:latin typeface="Arial Nova" panose="020B0504020202020204" pitchFamily="34" charset="0"/>
              </a:rPr>
              <a:t>Limited financial resources</a:t>
            </a:r>
          </a:p>
          <a:p>
            <a:r>
              <a:rPr lang="en-AU" dirty="0">
                <a:latin typeface="Arial Nova" panose="020B0504020202020204" pitchFamily="34" charset="0"/>
              </a:rPr>
              <a:t>Ease of access, like cheap meals for seniors or free shuttle buses </a:t>
            </a:r>
          </a:p>
        </p:txBody>
      </p:sp>
    </p:spTree>
    <p:extLst>
      <p:ext uri="{BB962C8B-B14F-4D97-AF65-F5344CB8AC3E}">
        <p14:creationId xmlns:p14="http://schemas.microsoft.com/office/powerpoint/2010/main" val="172905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EFEFDAD-56E4-DD9F-CFA4-A5A2B3B25DFC}"/>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Louise’s story</a:t>
            </a:r>
          </a:p>
        </p:txBody>
      </p:sp>
      <p:pic>
        <p:nvPicPr>
          <p:cNvPr id="2" name="Online Media 1" title="'When gambling took over...' Louise">
            <a:hlinkClick r:id="" action="ppaction://media"/>
            <a:extLst>
              <a:ext uri="{FF2B5EF4-FFF2-40B4-BE49-F238E27FC236}">
                <a16:creationId xmlns:a16="http://schemas.microsoft.com/office/drawing/2014/main" id="{591D083A-E16F-AE0D-920B-27562CC98CED}"/>
              </a:ext>
            </a:extLst>
          </p:cNvPr>
          <p:cNvPicPr>
            <a:picLocks noRot="1" noChangeAspect="1"/>
          </p:cNvPicPr>
          <p:nvPr>
            <a:videoFile r:link="rId1"/>
          </p:nvPr>
        </p:nvPicPr>
        <p:blipFill>
          <a:blip r:embed="rId4"/>
          <a:stretch>
            <a:fillRect/>
          </a:stretch>
        </p:blipFill>
        <p:spPr>
          <a:xfrm>
            <a:off x="2182813" y="1574800"/>
            <a:ext cx="7369175" cy="4164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52A0215-3E77-0EFC-502D-8A7BE6D4D3FD}"/>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Strategies for safer gambling</a:t>
            </a:r>
          </a:p>
        </p:txBody>
      </p:sp>
      <p:sp>
        <p:nvSpPr>
          <p:cNvPr id="32771" name="TextBox 19">
            <a:extLst>
              <a:ext uri="{FF2B5EF4-FFF2-40B4-BE49-F238E27FC236}">
                <a16:creationId xmlns:a16="http://schemas.microsoft.com/office/drawing/2014/main" id="{DC516EAF-E113-ADF8-8198-6EDA27E9FB0D}"/>
              </a:ext>
            </a:extLst>
          </p:cNvPr>
          <p:cNvSpPr txBox="1">
            <a:spLocks noChangeArrowheads="1"/>
          </p:cNvSpPr>
          <p:nvPr/>
        </p:nvSpPr>
        <p:spPr bwMode="auto">
          <a:xfrm>
            <a:off x="1295400" y="2884488"/>
            <a:ext cx="2601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Understand the risk</a:t>
            </a:r>
          </a:p>
        </p:txBody>
      </p:sp>
      <p:sp>
        <p:nvSpPr>
          <p:cNvPr id="32772" name="TextBox 20">
            <a:extLst>
              <a:ext uri="{FF2B5EF4-FFF2-40B4-BE49-F238E27FC236}">
                <a16:creationId xmlns:a16="http://schemas.microsoft.com/office/drawing/2014/main" id="{A27019EE-568E-1BDF-AE27-6BF2D95F4FEF}"/>
              </a:ext>
            </a:extLst>
          </p:cNvPr>
          <p:cNvSpPr txBox="1">
            <a:spLocks noChangeArrowheads="1"/>
          </p:cNvSpPr>
          <p:nvPr/>
        </p:nvSpPr>
        <p:spPr bwMode="auto">
          <a:xfrm>
            <a:off x="4795838" y="2884488"/>
            <a:ext cx="2600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money</a:t>
            </a:r>
          </a:p>
        </p:txBody>
      </p:sp>
      <p:sp>
        <p:nvSpPr>
          <p:cNvPr id="32773" name="TextBox 21">
            <a:extLst>
              <a:ext uri="{FF2B5EF4-FFF2-40B4-BE49-F238E27FC236}">
                <a16:creationId xmlns:a16="http://schemas.microsoft.com/office/drawing/2014/main" id="{736CE0D4-E4AF-8BAA-68AD-F3B79DAFE5CD}"/>
              </a:ext>
            </a:extLst>
          </p:cNvPr>
          <p:cNvSpPr txBox="1">
            <a:spLocks noChangeArrowheads="1"/>
          </p:cNvSpPr>
          <p:nvPr/>
        </p:nvSpPr>
        <p:spPr bwMode="auto">
          <a:xfrm>
            <a:off x="8294688" y="2887663"/>
            <a:ext cx="280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time</a:t>
            </a:r>
          </a:p>
        </p:txBody>
      </p:sp>
      <p:sp>
        <p:nvSpPr>
          <p:cNvPr id="32774" name="TextBox 22">
            <a:extLst>
              <a:ext uri="{FF2B5EF4-FFF2-40B4-BE49-F238E27FC236}">
                <a16:creationId xmlns:a16="http://schemas.microsoft.com/office/drawing/2014/main" id="{7E88DC93-A0D9-93B6-9A2A-351588191DAF}"/>
              </a:ext>
            </a:extLst>
          </p:cNvPr>
          <p:cNvSpPr txBox="1">
            <a:spLocks noChangeArrowheads="1"/>
          </p:cNvSpPr>
          <p:nvPr/>
        </p:nvSpPr>
        <p:spPr bwMode="auto">
          <a:xfrm>
            <a:off x="2951163" y="4924425"/>
            <a:ext cx="2601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Gamble with a clear mind</a:t>
            </a:r>
          </a:p>
        </p:txBody>
      </p:sp>
      <p:sp>
        <p:nvSpPr>
          <p:cNvPr id="32775" name="TextBox 23">
            <a:extLst>
              <a:ext uri="{FF2B5EF4-FFF2-40B4-BE49-F238E27FC236}">
                <a16:creationId xmlns:a16="http://schemas.microsoft.com/office/drawing/2014/main" id="{EC790CF0-B5F1-6D5E-18A7-4C04B7898DBD}"/>
              </a:ext>
            </a:extLst>
          </p:cNvPr>
          <p:cNvSpPr txBox="1">
            <a:spLocks noChangeArrowheads="1"/>
          </p:cNvSpPr>
          <p:nvPr/>
        </p:nvSpPr>
        <p:spPr bwMode="auto">
          <a:xfrm>
            <a:off x="6638925" y="4924425"/>
            <a:ext cx="280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Maintain balance in life</a:t>
            </a:r>
          </a:p>
        </p:txBody>
      </p:sp>
      <p:pic>
        <p:nvPicPr>
          <p:cNvPr id="32776" name="Graphic 2" descr="Football with solid fill">
            <a:extLst>
              <a:ext uri="{FF2B5EF4-FFF2-40B4-BE49-F238E27FC236}">
                <a16:creationId xmlns:a16="http://schemas.microsoft.com/office/drawing/2014/main" id="{0F83D525-F5F1-37A1-1E9D-273E71891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Graphic 4" descr="Money with solid fill">
            <a:extLst>
              <a:ext uri="{FF2B5EF4-FFF2-40B4-BE49-F238E27FC236}">
                <a16:creationId xmlns:a16="http://schemas.microsoft.com/office/drawing/2014/main" id="{1EF74297-2469-A2B6-A88B-992DBAF3C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1693863"/>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Graphic 6" descr="Clock with solid fill">
            <a:extLst>
              <a:ext uri="{FF2B5EF4-FFF2-40B4-BE49-F238E27FC236}">
                <a16:creationId xmlns:a16="http://schemas.microsoft.com/office/drawing/2014/main" id="{9198D207-0FC0-9881-DCE8-5FDD6DE3E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113"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Graphic 8" descr="Partial sun with solid fill">
            <a:extLst>
              <a:ext uri="{FF2B5EF4-FFF2-40B4-BE49-F238E27FC236}">
                <a16:creationId xmlns:a16="http://schemas.microsoft.com/office/drawing/2014/main" id="{7DAB126B-1B98-DE36-D300-7E54C11D1F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Graphic 10" descr="Yoga with solid fill">
            <a:extLst>
              <a:ext uri="{FF2B5EF4-FFF2-40B4-BE49-F238E27FC236}">
                <a16:creationId xmlns:a16="http://schemas.microsoft.com/office/drawing/2014/main" id="{D5543590-5A6C-31A5-A8C0-0750E47BE5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35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2442</Words>
  <Application>Microsoft Office PowerPoint</Application>
  <PresentationFormat>Widescreen</PresentationFormat>
  <Paragraphs>195</Paragraphs>
  <Slides>14</Slides>
  <Notes>14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-apple-system</vt:lpstr>
      <vt:lpstr>Arial</vt:lpstr>
      <vt:lpstr>Arial Nova</vt:lpstr>
      <vt:lpstr>Arial Rounded MT Bold</vt:lpstr>
      <vt:lpstr>Cabin</vt:lpstr>
      <vt:lpstr>Calibri</vt:lpstr>
      <vt:lpstr>Calibri Light</vt:lpstr>
      <vt:lpstr>Karla</vt:lpstr>
      <vt:lpstr>Metropolis-Regular</vt:lpstr>
      <vt:lpstr>Times New Roman</vt:lpstr>
      <vt:lpstr>Office Theme</vt:lpstr>
      <vt:lpstr>PowerPoint Presentation</vt:lpstr>
      <vt:lpstr>Overview</vt:lpstr>
      <vt:lpstr>Gambling harm</vt:lpstr>
      <vt:lpstr>Signs of gambling harm</vt:lpstr>
      <vt:lpstr>Signs of gambling harm</vt:lpstr>
      <vt:lpstr>Gambling and older people</vt:lpstr>
      <vt:lpstr>Risk factors</vt:lpstr>
      <vt:lpstr>Louise’s story</vt:lpstr>
      <vt:lpstr>Strategies for safer gambling</vt:lpstr>
      <vt:lpstr>Support services</vt:lpstr>
      <vt:lpstr>Other local support services</vt:lpstr>
      <vt:lpstr>Gambling Help support services</vt:lpstr>
      <vt:lpstr>Group therapy support services</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12</cp:revision>
  <dcterms:created xsi:type="dcterms:W3CDTF">2024-09-11T23:51:58Z</dcterms:created>
  <dcterms:modified xsi:type="dcterms:W3CDTF">2024-12-06T00:42:07Z</dcterms:modified>
</cp:coreProperties>
</file>